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6" r:id="rId3"/>
    <p:sldId id="274" r:id="rId4"/>
    <p:sldId id="275" r:id="rId5"/>
    <p:sldId id="277" r:id="rId6"/>
    <p:sldId id="280" r:id="rId7"/>
    <p:sldId id="279" r:id="rId8"/>
    <p:sldId id="278" r:id="rId9"/>
    <p:sldId id="276" r:id="rId10"/>
    <p:sldId id="284" r:id="rId11"/>
    <p:sldId id="283" r:id="rId12"/>
    <p:sldId id="282" r:id="rId13"/>
    <p:sldId id="281" r:id="rId14"/>
    <p:sldId id="287" r:id="rId15"/>
    <p:sldId id="288" r:id="rId16"/>
    <p:sldId id="286" r:id="rId17"/>
    <p:sldId id="285" r:id="rId18"/>
    <p:sldId id="377" r:id="rId19"/>
    <p:sldId id="378" r:id="rId20"/>
    <p:sldId id="370" r:id="rId21"/>
    <p:sldId id="289" r:id="rId22"/>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78" d="100"/>
          <a:sy n="78" d="100"/>
        </p:scale>
        <p:origin x="78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East" userId="091fe2901038ff93" providerId="LiveId" clId="{2E3302C4-A675-4A38-8DA8-5CA7D7AE76F4}"/>
    <pc:docChg chg="modSld">
      <pc:chgData name="Kathryn East" userId="091fe2901038ff93" providerId="LiveId" clId="{2E3302C4-A675-4A38-8DA8-5CA7D7AE76F4}" dt="2024-10-11T21:44:33.395" v="0" actId="20577"/>
      <pc:docMkLst>
        <pc:docMk/>
      </pc:docMkLst>
      <pc:sldChg chg="modSp mod">
        <pc:chgData name="Kathryn East" userId="091fe2901038ff93" providerId="LiveId" clId="{2E3302C4-A675-4A38-8DA8-5CA7D7AE76F4}" dt="2024-10-11T21:44:33.395" v="0" actId="20577"/>
        <pc:sldMkLst>
          <pc:docMk/>
          <pc:sldMk cId="2456351559" sldId="256"/>
        </pc:sldMkLst>
        <pc:spChg chg="mod">
          <ac:chgData name="Kathryn East" userId="091fe2901038ff93" providerId="LiveId" clId="{2E3302C4-A675-4A38-8DA8-5CA7D7AE76F4}" dt="2024-10-11T21:44:33.395" v="0" actId="20577"/>
          <ac:spMkLst>
            <pc:docMk/>
            <pc:sldMk cId="2456351559" sldId="256"/>
            <ac:spMk id="2" creationId="{59932117-C922-3D10-90CC-3C32A6A7B94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1752-B617-CC04-0AD3-3130D7E80B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7F421B-7A4C-2816-7C10-BF1E12EFEC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6FCFC8-A840-599D-29C3-2731194AE1F0}"/>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4DAA3971-D0F2-FF6C-3BE7-5A138A1B442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A92001-3F21-7190-488C-F58DCC79F2BE}"/>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199155671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61FDE-8284-762E-48F2-EBC31B91F5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520E0D-A004-27D4-23C5-6569255DD2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4DB6E2-62FA-3CDC-63FF-C8B90B7D5FD7}"/>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16187043-06E8-24D9-135A-15B675DE34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22E7F9-036B-E58A-A7F8-89E38579A866}"/>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42341718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F6CDB3-D10E-8031-AA58-335B83D686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B6F9C2-0F3F-D4BD-0E0E-182D56ECF7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64677-A5DE-7DD6-A0F4-F9AB3BD3C7D2}"/>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FD1E9F35-1C8B-898B-53FF-541DFE2F55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1EB351-984E-ACDE-FD32-A62902E63E61}"/>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427854081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9F0C1-EC47-D98E-E905-48F69A512E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AE6592-3D12-FA26-E772-D60D27794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3B6281-FF88-F4F7-9937-9523FD7B2B39}"/>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23D0727F-DD51-BFC2-02BA-AB3099D47B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EE0836-A82F-8CDE-28CD-AE3CB23B1552}"/>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118534040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114F-F92C-F991-BF12-691A52EB2E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80FE38-50A0-F9F2-D7ED-6160D862F35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CB358B-F1E4-5468-3852-F61012C7A773}"/>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318E2E8B-1B4E-1432-EA09-37BF544795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1F8646-FBBA-E0B0-1F1E-40CFACDF2DB7}"/>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3874959332"/>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D956D-D829-E9A0-DCF8-9CDAD9E1C7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771414-5D21-3C22-CF4B-D8706C797B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D090B-BE19-9AF0-3DA6-A92284D947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9CF73E-1EC2-E66E-DFEE-86DF25FDC198}"/>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6" name="Footer Placeholder 5">
            <a:extLst>
              <a:ext uri="{FF2B5EF4-FFF2-40B4-BE49-F238E27FC236}">
                <a16:creationId xmlns:a16="http://schemas.microsoft.com/office/drawing/2014/main" id="{C8829B17-DDC3-6974-3B15-7AF267551EF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4D3042-93E5-043B-B365-A1269E1883EA}"/>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42264119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CFCE0-2E80-8379-0A99-80722453B3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C50A40-DD11-D6FC-02D3-F52A2EAEC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55A7C9-7EA3-11F9-818C-7F3F8EEED1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C0C49F-9B0D-5292-00C6-6FA014B69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63C2A8-6A4C-2B74-14CB-E13F5237C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D9C78F-E43C-CD26-04AA-21DDDEFF914C}"/>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8" name="Footer Placeholder 7">
            <a:extLst>
              <a:ext uri="{FF2B5EF4-FFF2-40B4-BE49-F238E27FC236}">
                <a16:creationId xmlns:a16="http://schemas.microsoft.com/office/drawing/2014/main" id="{FF5C6D3C-3A4E-CC7E-CD65-102DFDFD7F5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EF820FE-482F-EBE8-E54F-6F19F480028B}"/>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241220151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708A7-32E4-70F6-EF10-8F734D098C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F7CB8D-C7D0-0659-428F-4E70A8A4EF39}"/>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4" name="Footer Placeholder 3">
            <a:extLst>
              <a:ext uri="{FF2B5EF4-FFF2-40B4-BE49-F238E27FC236}">
                <a16:creationId xmlns:a16="http://schemas.microsoft.com/office/drawing/2014/main" id="{7093BF6E-9439-2FD9-8E85-4AD0A001E10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4BB7135-5C85-4BD5-312E-CBB642B0B427}"/>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529933532"/>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887F9C-4ABB-E262-9672-0246D2BA9C0B}"/>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3" name="Footer Placeholder 2">
            <a:extLst>
              <a:ext uri="{FF2B5EF4-FFF2-40B4-BE49-F238E27FC236}">
                <a16:creationId xmlns:a16="http://schemas.microsoft.com/office/drawing/2014/main" id="{5AD0DB3D-AEF1-91EF-DCB5-9EB98C486CE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FE0BBB-6EA9-1227-234E-105B2A5D313C}"/>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141570881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FCEA9-728F-5CDB-6943-4425DAD6F8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052A5A-4ED1-4602-309E-1D523B2A39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4FE65B-1FDF-1111-94CA-A29EA137A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A90B2-A94D-2CE9-C83F-160649F9E186}"/>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6" name="Footer Placeholder 5">
            <a:extLst>
              <a:ext uri="{FF2B5EF4-FFF2-40B4-BE49-F238E27FC236}">
                <a16:creationId xmlns:a16="http://schemas.microsoft.com/office/drawing/2014/main" id="{D9C5D76D-6330-F5EC-8B62-A958461594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A08EDF-0BD5-6A04-856C-656BCBA87686}"/>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385896320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F4178-EA8B-3A8A-9DB8-FE583D0B0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3A6382-99C1-348C-B3DF-0C77D2B40D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F43A109-89CD-B41B-CD73-00307FE1F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A3A1C-5235-EA56-F7B3-7AAC703DAB61}"/>
              </a:ext>
            </a:extLst>
          </p:cNvPr>
          <p:cNvSpPr>
            <a:spLocks noGrp="1"/>
          </p:cNvSpPr>
          <p:nvPr>
            <p:ph type="dt" sz="half" idx="10"/>
          </p:nvPr>
        </p:nvSpPr>
        <p:spPr/>
        <p:txBody>
          <a:bodyPr/>
          <a:lstStyle/>
          <a:p>
            <a:fld id="{53D53404-F8C0-4BB2-AF9C-0FBA58C7547F}" type="datetimeFigureOut">
              <a:rPr lang="en-US" smtClean="0"/>
              <a:t>10/11/2024</a:t>
            </a:fld>
            <a:endParaRPr lang="en-US" dirty="0"/>
          </a:p>
        </p:txBody>
      </p:sp>
      <p:sp>
        <p:nvSpPr>
          <p:cNvPr id="6" name="Footer Placeholder 5">
            <a:extLst>
              <a:ext uri="{FF2B5EF4-FFF2-40B4-BE49-F238E27FC236}">
                <a16:creationId xmlns:a16="http://schemas.microsoft.com/office/drawing/2014/main" id="{0A81A5B6-CEA5-0451-3835-5240051E558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6959AC-E4CA-6E0B-077F-ED203723D857}"/>
              </a:ext>
            </a:extLst>
          </p:cNvPr>
          <p:cNvSpPr>
            <a:spLocks noGrp="1"/>
          </p:cNvSpPr>
          <p:nvPr>
            <p:ph type="sldNum" sz="quarter" idx="12"/>
          </p:nvPr>
        </p:nvSpPr>
        <p:spPr/>
        <p:txBody>
          <a:bodyPr/>
          <a:lstStyle/>
          <a:p>
            <a:fld id="{E406A452-94FD-4681-87FA-3ED377A4716C}" type="slidenum">
              <a:rPr lang="en-US" smtClean="0"/>
              <a:t>‹#›</a:t>
            </a:fld>
            <a:endParaRPr lang="en-US" dirty="0"/>
          </a:p>
        </p:txBody>
      </p:sp>
    </p:spTree>
    <p:extLst>
      <p:ext uri="{BB962C8B-B14F-4D97-AF65-F5344CB8AC3E}">
        <p14:creationId xmlns:p14="http://schemas.microsoft.com/office/powerpoint/2010/main" val="266769188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D68604-10B4-D8F8-5B08-A5F191EB5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56C347-6148-D81A-4948-15D4436F22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DC46E-B3EE-780C-88E2-94D9A364E8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D53404-F8C0-4BB2-AF9C-0FBA58C7547F}" type="datetimeFigureOut">
              <a:rPr lang="en-US" smtClean="0"/>
              <a:t>10/11/2024</a:t>
            </a:fld>
            <a:endParaRPr lang="en-US" dirty="0"/>
          </a:p>
        </p:txBody>
      </p:sp>
      <p:sp>
        <p:nvSpPr>
          <p:cNvPr id="5" name="Footer Placeholder 4">
            <a:extLst>
              <a:ext uri="{FF2B5EF4-FFF2-40B4-BE49-F238E27FC236}">
                <a16:creationId xmlns:a16="http://schemas.microsoft.com/office/drawing/2014/main" id="{E0BBAC84-0A60-BA23-75E6-292F37BA2A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9B7663F0-947D-FA25-AAB4-2F9B89BB7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406A452-94FD-4681-87FA-3ED377A4716C}" type="slidenum">
              <a:rPr lang="en-US" smtClean="0"/>
              <a:t>‹#›</a:t>
            </a:fld>
            <a:endParaRPr lang="en-US" dirty="0"/>
          </a:p>
        </p:txBody>
      </p:sp>
    </p:spTree>
    <p:extLst>
      <p:ext uri="{BB962C8B-B14F-4D97-AF65-F5344CB8AC3E}">
        <p14:creationId xmlns:p14="http://schemas.microsoft.com/office/powerpoint/2010/main" val="1605567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os.state.co.us/ucc"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2117-C922-3D10-90CC-3C32A6A7B94E}"/>
              </a:ext>
            </a:extLst>
          </p:cNvPr>
          <p:cNvSpPr>
            <a:spLocks noGrp="1"/>
          </p:cNvSpPr>
          <p:nvPr>
            <p:ph type="ctrTitle"/>
          </p:nvPr>
        </p:nvSpPr>
        <p:spPr/>
        <p:txBody>
          <a:bodyPr/>
          <a:lstStyle/>
          <a:p>
            <a:r>
              <a:rPr lang="en-US"/>
              <a:t>14 Things </a:t>
            </a:r>
            <a:r>
              <a:rPr lang="en-US" dirty="0"/>
              <a:t>I Want You To Know About Your Statute</a:t>
            </a:r>
          </a:p>
        </p:txBody>
      </p:sp>
      <p:sp>
        <p:nvSpPr>
          <p:cNvPr id="3" name="Subtitle 2">
            <a:extLst>
              <a:ext uri="{FF2B5EF4-FFF2-40B4-BE49-F238E27FC236}">
                <a16:creationId xmlns:a16="http://schemas.microsoft.com/office/drawing/2014/main" id="{E652B9A7-94F2-9097-62CD-6E3D11F36C0B}"/>
              </a:ext>
            </a:extLst>
          </p:cNvPr>
          <p:cNvSpPr>
            <a:spLocks noGrp="1"/>
          </p:cNvSpPr>
          <p:nvPr>
            <p:ph type="subTitle" idx="1"/>
          </p:nvPr>
        </p:nvSpPr>
        <p:spPr/>
        <p:txBody>
          <a:bodyPr>
            <a:normAutofit lnSpcReduction="10000"/>
          </a:bodyPr>
          <a:lstStyle/>
          <a:p>
            <a:r>
              <a:rPr lang="en-US" dirty="0"/>
              <a:t>Jeffrey Greenberger</a:t>
            </a:r>
          </a:p>
          <a:p>
            <a:r>
              <a:rPr lang="en-US" dirty="0"/>
              <a:t>Greenberger &amp; Brewer, LLP</a:t>
            </a:r>
          </a:p>
          <a:p>
            <a:r>
              <a:rPr lang="en-US" dirty="0"/>
              <a:t>www.SelfStorageLegal.com</a:t>
            </a:r>
          </a:p>
          <a:p>
            <a:r>
              <a:rPr lang="en-US" dirty="0"/>
              <a:t>www.Late2Lien.com</a:t>
            </a:r>
          </a:p>
        </p:txBody>
      </p:sp>
      <p:pic>
        <p:nvPicPr>
          <p:cNvPr id="5" name="Picture 4" descr="A logo with a red yellow and blue circle&#10;&#10;Description automatically generated">
            <a:extLst>
              <a:ext uri="{FF2B5EF4-FFF2-40B4-BE49-F238E27FC236}">
                <a16:creationId xmlns:a16="http://schemas.microsoft.com/office/drawing/2014/main" id="{05B222D3-24FB-B273-8E0A-0836FA315D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4588" y="5197476"/>
            <a:ext cx="2717075" cy="1358538"/>
          </a:xfrm>
          <a:prstGeom prst="rect">
            <a:avLst/>
          </a:prstGeom>
        </p:spPr>
      </p:pic>
    </p:spTree>
    <p:extLst>
      <p:ext uri="{BB962C8B-B14F-4D97-AF65-F5344CB8AC3E}">
        <p14:creationId xmlns:p14="http://schemas.microsoft.com/office/powerpoint/2010/main" val="245635155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normAutofit fontScale="90000"/>
          </a:bodyPr>
          <a:lstStyle/>
          <a:p>
            <a:r>
              <a:rPr lang="en-US" dirty="0"/>
              <a:t>7. Before You Send Out The Default Notice You Are Going to Have To Cut The Lock &amp; Inventory</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A brief and general </a:t>
            </a:r>
            <a:r>
              <a:rPr lang="en-US" dirty="0">
                <a:highlight>
                  <a:srgbClr val="FFFF00"/>
                </a:highlight>
              </a:rPr>
              <a:t>description</a:t>
            </a:r>
            <a:r>
              <a:rPr lang="en-US" dirty="0"/>
              <a:t> of the personal property subject to the lien. Such description shall be </a:t>
            </a:r>
            <a:r>
              <a:rPr lang="en-US" dirty="0">
                <a:highlight>
                  <a:srgbClr val="FFFF00"/>
                </a:highlight>
              </a:rPr>
              <a:t>reasonably adequate to permit the person notified to identify such property</a:t>
            </a:r>
            <a:r>
              <a:rPr lang="en-US" dirty="0"/>
              <a:t>; except that any container including, but not limited to, a trunk, valise, or box that is locked, fastened, sealed, or tied in a manner which deters immediate access to its contents may be described as such without describing its contents.</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72590651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8. You Cannot Deny Access In The Event Of Default Unless It Is In Your Rental Agreement</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A notification of denial of access to the personal property, </a:t>
            </a:r>
            <a:r>
              <a:rPr lang="en-US" dirty="0">
                <a:highlight>
                  <a:srgbClr val="FFFF00"/>
                </a:highlight>
              </a:rPr>
              <a:t>if such denial is permitted under the terms of the rental agreement</a:t>
            </a:r>
            <a:r>
              <a:rPr lang="en-US" dirty="0"/>
              <a:t>, which notification shall provide the name, street address, and telephone number of the owner or his designated agent whom the occupant may contact to respond to such notification.</a:t>
            </a:r>
          </a:p>
          <a:p>
            <a:pPr marL="0" indent="0">
              <a:buNone/>
            </a:pPr>
            <a:endParaRPr lang="en-US" dirty="0"/>
          </a:p>
          <a:p>
            <a:pPr marL="0" indent="0">
              <a:buNone/>
            </a:pPr>
            <a:r>
              <a:rPr lang="en-US" dirty="0"/>
              <a:t>The demand for payment is 15 days after delivery of the notice.  In theory, we are now at about day 48 days late.</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351535510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9. After The Demand Date In The Notice You Still Have To Advertise</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normAutofit fontScale="92500" lnSpcReduction="10000"/>
          </a:bodyPr>
          <a:lstStyle/>
          <a:p>
            <a:pPr marL="0" indent="0">
              <a:buNone/>
            </a:pPr>
            <a:r>
              <a:rPr lang="en-US" dirty="0">
                <a:highlight>
                  <a:srgbClr val="FFFF00"/>
                </a:highlight>
              </a:rPr>
              <a:t>After the expiration of the time </a:t>
            </a:r>
            <a:r>
              <a:rPr lang="en-US" dirty="0"/>
              <a:t>given in the notice, the owner </a:t>
            </a:r>
            <a:r>
              <a:rPr lang="en-US" dirty="0">
                <a:highlight>
                  <a:srgbClr val="FFFF00"/>
                </a:highlight>
              </a:rPr>
              <a:t>shall </a:t>
            </a:r>
            <a:r>
              <a:rPr lang="en-US" dirty="0"/>
              <a:t>advertise the sale of the personal property either by:</a:t>
            </a:r>
          </a:p>
          <a:p>
            <a:pPr marL="0" indent="0">
              <a:buNone/>
            </a:pPr>
            <a:r>
              <a:rPr lang="en-US" dirty="0"/>
              <a:t>(A)	Publishing an advertisement of the sale once a week for two consecutive weeks in a periodical that </a:t>
            </a:r>
            <a:r>
              <a:rPr lang="en-US" dirty="0">
                <a:highlight>
                  <a:srgbClr val="FFFF00"/>
                </a:highlight>
              </a:rPr>
              <a:t>circulates weekly or more frequently in the county where the self-service storage facility is located</a:t>
            </a:r>
            <a:r>
              <a:rPr lang="en-US" dirty="0"/>
              <a:t>; or</a:t>
            </a:r>
          </a:p>
          <a:p>
            <a:pPr marL="514350" indent="-514350">
              <a:buAutoNum type="alphaUcParenBoth" startAt="2"/>
            </a:pPr>
            <a:r>
              <a:rPr lang="en-US" dirty="0"/>
              <a:t>Advertising the sale in any </a:t>
            </a:r>
            <a:r>
              <a:rPr lang="en-US" dirty="0">
                <a:highlight>
                  <a:srgbClr val="FFFF00"/>
                </a:highlight>
              </a:rPr>
              <a:t>other commercially reasonable </a:t>
            </a:r>
            <a:r>
              <a:rPr lang="en-US" dirty="0"/>
              <a:t>manner. The manner of advertisement is deemed commercially reasonable if at least </a:t>
            </a:r>
            <a:r>
              <a:rPr lang="en-US" dirty="0">
                <a:highlight>
                  <a:srgbClr val="FFFF00"/>
                </a:highlight>
              </a:rPr>
              <a:t>three independent bidders attend the sale at the time and place advertised</a:t>
            </a:r>
            <a:r>
              <a:rPr lang="en-US" dirty="0"/>
              <a:t>.</a:t>
            </a:r>
          </a:p>
          <a:p>
            <a:pPr marL="0" indent="0">
              <a:buNone/>
            </a:pPr>
            <a:r>
              <a:rPr lang="en-US" dirty="0"/>
              <a:t>The Statute does not tell us how long we have to wait </a:t>
            </a:r>
            <a:r>
              <a:rPr lang="en-US"/>
              <a:t>after advertising to sell.</a:t>
            </a:r>
            <a:endParaRPr lang="en-US" dirty="0"/>
          </a:p>
          <a:p>
            <a:pPr marL="0" indent="0">
              <a:buNone/>
            </a:pPr>
            <a:endParaRPr lang="en-US"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1911188795"/>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10. You Can Send The Default Notice By Email But….</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If the owner sends notice of a pending sale of property to the occupant's last-known e-mail address and does not receive a </a:t>
            </a:r>
            <a:r>
              <a:rPr lang="en-US" dirty="0">
                <a:highlight>
                  <a:srgbClr val="FFFF00"/>
                </a:highlight>
              </a:rPr>
              <a:t>response, return receipt, or delivery confirmation from the same e-mail address</a:t>
            </a:r>
            <a:r>
              <a:rPr lang="en-US" dirty="0"/>
              <a:t>, the owner must send notice of the sale to the occupant by verified mail to the occupant's last-known postal address before proceeding with the sale.</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304496595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11. You Can Clearly Conduct Online Lien Sales</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Any sale or other disposition of the personal property must be held:</a:t>
            </a:r>
          </a:p>
          <a:p>
            <a:pPr marL="0" indent="0">
              <a:buNone/>
            </a:pPr>
            <a:r>
              <a:rPr lang="en-US" dirty="0"/>
              <a:t>(A)	On an online auction website that </a:t>
            </a:r>
            <a:r>
              <a:rPr lang="en-US" dirty="0">
                <a:highlight>
                  <a:srgbClr val="FFFF00"/>
                </a:highlight>
              </a:rPr>
              <a:t>customarily conducts public auctions</a:t>
            </a:r>
            <a:r>
              <a:rPr lang="en-US" dirty="0"/>
              <a:t>;</a:t>
            </a:r>
          </a:p>
          <a:p>
            <a:pPr marL="0" indent="0">
              <a:buNone/>
            </a:pPr>
            <a:r>
              <a:rPr lang="en-US" dirty="0"/>
              <a:t>(B)	At the self-service storage facility; or</a:t>
            </a:r>
          </a:p>
          <a:p>
            <a:pPr marL="0" indent="0">
              <a:buNone/>
            </a:pPr>
            <a:r>
              <a:rPr lang="en-US" dirty="0"/>
              <a:t>(C)	At the nearest suitable place to where the personal property is held or stored.</a:t>
            </a:r>
          </a:p>
          <a:p>
            <a:pPr marL="0" indent="0">
              <a:buNone/>
            </a:pPr>
            <a:endParaRPr lang="en-US"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44411231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12. Any Vehicle Or Vessel Can (Should) Be Towed</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If the property upon which the lien is claimed is a vehicle or watercraft, and rent and other charges related to the property remain unpaid or unsatisfied for </a:t>
            </a:r>
            <a:r>
              <a:rPr lang="en-US" dirty="0">
                <a:highlight>
                  <a:srgbClr val="FFFF00"/>
                </a:highlight>
              </a:rPr>
              <a:t>sixty days</a:t>
            </a:r>
            <a:r>
              <a:rPr lang="en-US" dirty="0"/>
              <a:t>:</a:t>
            </a:r>
          </a:p>
          <a:p>
            <a:pPr marL="0" indent="0">
              <a:buNone/>
            </a:pPr>
            <a:r>
              <a:rPr lang="en-US" dirty="0"/>
              <a:t>(A)	The owner may have the property towed from the self-service storage facility by an independent towing carrier </a:t>
            </a:r>
            <a:r>
              <a:rPr lang="en-US" dirty="0">
                <a:highlight>
                  <a:srgbClr val="FFFF00"/>
                </a:highlight>
              </a:rPr>
              <a:t>holding current and valid operating authority from the Colorado public utilities commission</a:t>
            </a:r>
            <a:r>
              <a:rPr lang="en-US" dirty="0"/>
              <a:t>; and</a:t>
            </a:r>
          </a:p>
          <a:p>
            <a:pPr marL="0" indent="0">
              <a:buNone/>
            </a:pPr>
            <a:r>
              <a:rPr lang="en-US" dirty="0"/>
              <a:t>(B)	The owner is not liable for the property, or for any damages to the property, once the towing carrier takes possession of the property.</a:t>
            </a:r>
          </a:p>
          <a:p>
            <a:pPr marL="0" indent="0">
              <a:buNone/>
            </a:pPr>
            <a:endParaRPr lang="en-US"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37619180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13. You Must Allow The Occupant To Redeem</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Before any sale or other disposition of personal property pursuant to this section, the </a:t>
            </a:r>
            <a:r>
              <a:rPr lang="en-US" dirty="0">
                <a:highlight>
                  <a:srgbClr val="FFFF00"/>
                </a:highlight>
              </a:rPr>
              <a:t>occupant may pay the amount necessary to satisfy the lien and the reasonable expenses incurred </a:t>
            </a:r>
            <a:r>
              <a:rPr lang="en-US" dirty="0"/>
              <a:t>under this section and thereby redeem the personal property. Upon receipt of such payment, the owner shall return the personal property, and thereafter the owner shall have no liability to any person with respect to such personal property.</a:t>
            </a:r>
          </a:p>
          <a:p>
            <a:pPr marL="0" indent="0">
              <a:buNone/>
            </a:pPr>
            <a:r>
              <a:rPr lang="en-US" dirty="0"/>
              <a:t>Do you have to let the occupant stay?</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420180959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14. The Statute Requires A Posting In Your Office</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Each owner acting pursuant to this article </a:t>
            </a:r>
            <a:r>
              <a:rPr lang="en-US" dirty="0">
                <a:highlight>
                  <a:srgbClr val="FFFF00"/>
                </a:highlight>
              </a:rPr>
              <a:t>shall</a:t>
            </a:r>
            <a:r>
              <a:rPr lang="en-US" dirty="0"/>
              <a:t> keep </a:t>
            </a:r>
            <a:r>
              <a:rPr lang="en-US" dirty="0">
                <a:highlight>
                  <a:srgbClr val="FFFF00"/>
                </a:highlight>
              </a:rPr>
              <a:t>posted in a prominent place in his office</a:t>
            </a:r>
            <a:r>
              <a:rPr lang="en-US" dirty="0"/>
              <a:t> at all times a notice which shall read as follows:</a:t>
            </a:r>
          </a:p>
          <a:p>
            <a:pPr marL="0" indent="0">
              <a:buNone/>
            </a:pPr>
            <a:r>
              <a:rPr lang="en-US" dirty="0"/>
              <a:t>"All articles stored by a rental agreement, and charges not having been paid for thirty days, will be sold or otherwise disposed of to pay charges.“</a:t>
            </a:r>
          </a:p>
          <a:p>
            <a:pPr marL="0" indent="0">
              <a:buNone/>
            </a:pPr>
            <a:r>
              <a:rPr lang="en-US" dirty="0"/>
              <a:t>What do you do if you don’t have an office?</a:t>
            </a:r>
          </a:p>
          <a:p>
            <a:pPr marL="0" indent="0">
              <a:buNone/>
            </a:pPr>
            <a:endParaRPr lang="en-US"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766577904"/>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p:cNvSpPr/>
          <p:nvPr/>
        </p:nvSpPr>
        <p:spPr>
          <a:xfrm>
            <a:off x="1515070" y="-6698"/>
            <a:ext cx="9161861" cy="1040310"/>
          </a:xfrm>
          <a:custGeom>
            <a:avLst/>
            <a:gdLst/>
            <a:ahLst/>
            <a:cxnLst>
              <a:cxn ang="0">
                <a:pos x="wd2" y="hd2"/>
              </a:cxn>
              <a:cxn ang="5400000">
                <a:pos x="wd2" y="hd2"/>
              </a:cxn>
              <a:cxn ang="10800000">
                <a:pos x="wd2" y="hd2"/>
              </a:cxn>
              <a:cxn ang="16200000">
                <a:pos x="wd2" y="hd2"/>
              </a:cxn>
            </a:cxnLst>
            <a:rect l="0" t="0" r="r" b="b"/>
            <a:pathLst>
              <a:path w="21600" h="21600" extrusionOk="0">
                <a:moveTo>
                  <a:pt x="22" y="65"/>
                </a:moveTo>
                <a:lnTo>
                  <a:pt x="9512" y="0"/>
                </a:lnTo>
                <a:cubicBezTo>
                  <a:pt x="10276" y="3325"/>
                  <a:pt x="14325" y="12084"/>
                  <a:pt x="16368" y="12084"/>
                </a:cubicBezTo>
                <a:cubicBezTo>
                  <a:pt x="18411" y="12084"/>
                  <a:pt x="20679" y="5004"/>
                  <a:pt x="21577" y="1810"/>
                </a:cubicBezTo>
                <a:lnTo>
                  <a:pt x="21600" y="7013"/>
                </a:lnTo>
                <a:cubicBezTo>
                  <a:pt x="21218" y="8462"/>
                  <a:pt x="18770" y="14520"/>
                  <a:pt x="16098" y="14454"/>
                </a:cubicBezTo>
                <a:cubicBezTo>
                  <a:pt x="13427" y="14389"/>
                  <a:pt x="8251" y="5432"/>
                  <a:pt x="5568" y="6618"/>
                </a:cubicBezTo>
                <a:cubicBezTo>
                  <a:pt x="2806" y="6881"/>
                  <a:pt x="1010" y="15870"/>
                  <a:pt x="0" y="21600"/>
                </a:cubicBezTo>
                <a:lnTo>
                  <a:pt x="22" y="65"/>
                </a:lnTo>
                <a:close/>
              </a:path>
            </a:pathLst>
          </a:custGeom>
          <a:gradFill>
            <a:gsLst>
              <a:gs pos="0">
                <a:srgbClr val="00739E">
                  <a:alpha val="54999"/>
                </a:srgbClr>
              </a:gs>
              <a:gs pos="100000">
                <a:srgbClr val="00C5CE">
                  <a:alpha val="45000"/>
                </a:srgbClr>
              </a:gs>
            </a:gsLst>
            <a:lin ang="5400000"/>
          </a:gradFill>
          <a:ln w="12700">
            <a:miter lim="400000"/>
          </a:ln>
        </p:spPr>
        <p:txBody>
          <a:bodyPr lIns="45719" rIns="45719"/>
          <a:lstStyle/>
          <a:p>
            <a:pPr defTabSz="914144">
              <a:defRPr>
                <a:solidFill>
                  <a:srgbClr val="000000"/>
                </a:solidFill>
                <a:latin typeface="Constantia"/>
                <a:ea typeface="Constantia"/>
                <a:cs typeface="Constantia"/>
                <a:sym typeface="Constantia"/>
              </a:defRPr>
            </a:pPr>
            <a:endParaRPr dirty="0"/>
          </a:p>
        </p:txBody>
      </p:sp>
      <p:sp>
        <p:nvSpPr>
          <p:cNvPr id="224" name="Shape"/>
          <p:cNvSpPr/>
          <p:nvPr/>
        </p:nvSpPr>
        <p:spPr>
          <a:xfrm>
            <a:off x="5905127" y="-6698"/>
            <a:ext cx="4762873" cy="606088"/>
          </a:xfrm>
          <a:custGeom>
            <a:avLst/>
            <a:gdLst/>
            <a:ahLst/>
            <a:cxnLst>
              <a:cxn ang="0">
                <a:pos x="wd2" y="hd2"/>
              </a:cxn>
              <a:cxn ang="5400000">
                <a:pos x="wd2" y="hd2"/>
              </a:cxn>
              <a:cxn ang="10800000">
                <a:pos x="wd2" y="hd2"/>
              </a:cxn>
              <a:cxn ang="16200000">
                <a:pos x="wd2" y="hd2"/>
              </a:cxn>
            </a:cxnLst>
            <a:rect l="0" t="0" r="r" b="b"/>
            <a:pathLst>
              <a:path w="21600" h="20551" extrusionOk="0">
                <a:moveTo>
                  <a:pt x="0" y="0"/>
                </a:moveTo>
                <a:cubicBezTo>
                  <a:pt x="1252" y="3702"/>
                  <a:pt x="8409" y="19349"/>
                  <a:pt x="12009" y="20474"/>
                </a:cubicBezTo>
                <a:cubicBezTo>
                  <a:pt x="15609" y="21600"/>
                  <a:pt x="20001" y="10128"/>
                  <a:pt x="21600" y="6752"/>
                </a:cubicBezTo>
                <a:lnTo>
                  <a:pt x="21600" y="217"/>
                </a:lnTo>
                <a:lnTo>
                  <a:pt x="0" y="0"/>
                </a:lnTo>
                <a:close/>
              </a:path>
            </a:pathLst>
          </a:custGeom>
          <a:gradFill>
            <a:gsLst>
              <a:gs pos="0">
                <a:srgbClr val="009FA6">
                  <a:alpha val="45000"/>
                </a:srgbClr>
              </a:gs>
              <a:gs pos="79999">
                <a:srgbClr val="008ABE">
                  <a:alpha val="32999"/>
                </a:srgbClr>
              </a:gs>
              <a:gs pos="100000">
                <a:srgbClr val="008ABE">
                  <a:alpha val="29999"/>
                </a:srgbClr>
              </a:gs>
            </a:gsLst>
            <a:lin ang="5400000"/>
          </a:gradFill>
          <a:ln w="12700">
            <a:miter lim="400000"/>
          </a:ln>
        </p:spPr>
        <p:txBody>
          <a:bodyPr lIns="45719" rIns="45719"/>
          <a:lstStyle/>
          <a:p>
            <a:pPr defTabSz="914144">
              <a:defRPr>
                <a:solidFill>
                  <a:srgbClr val="000000"/>
                </a:solidFill>
                <a:latin typeface="Constantia"/>
                <a:ea typeface="Constantia"/>
                <a:cs typeface="Constantia"/>
                <a:sym typeface="Constantia"/>
              </a:defRPr>
            </a:pPr>
            <a:endParaRPr dirty="0"/>
          </a:p>
        </p:txBody>
      </p:sp>
      <p:grpSp>
        <p:nvGrpSpPr>
          <p:cNvPr id="227" name="Group"/>
          <p:cNvGrpSpPr/>
          <p:nvPr/>
        </p:nvGrpSpPr>
        <p:grpSpPr>
          <a:xfrm>
            <a:off x="1495000" y="-15942"/>
            <a:ext cx="9196423" cy="1057669"/>
            <a:chOff x="0" y="0"/>
            <a:chExt cx="9196422" cy="1057668"/>
          </a:xfrm>
        </p:grpSpPr>
        <p:sp>
          <p:nvSpPr>
            <p:cNvPr id="225" name="Line"/>
            <p:cNvSpPr/>
            <p:nvPr/>
          </p:nvSpPr>
          <p:spPr>
            <a:xfrm rot="21435692">
              <a:off x="9594" y="218520"/>
              <a:ext cx="9162338" cy="620629"/>
            </a:xfrm>
            <a:custGeom>
              <a:avLst/>
              <a:gdLst/>
              <a:ahLst/>
              <a:cxnLst>
                <a:cxn ang="0">
                  <a:pos x="wd2" y="hd2"/>
                </a:cxn>
                <a:cxn ang="5400000">
                  <a:pos x="wd2" y="hd2"/>
                </a:cxn>
                <a:cxn ang="10800000">
                  <a:pos x="wd2" y="hd2"/>
                </a:cxn>
                <a:cxn ang="16200000">
                  <a:pos x="wd2" y="hd2"/>
                </a:cxn>
              </a:cxnLst>
              <a:rect l="0" t="0" r="r" b="b"/>
              <a:pathLst>
                <a:path w="21600" h="20680" extrusionOk="0">
                  <a:moveTo>
                    <a:pt x="0" y="19777"/>
                  </a:moveTo>
                  <a:cubicBezTo>
                    <a:pt x="1055" y="15109"/>
                    <a:pt x="3454" y="5630"/>
                    <a:pt x="6017" y="5773"/>
                  </a:cubicBezTo>
                  <a:cubicBezTo>
                    <a:pt x="8580" y="5916"/>
                    <a:pt x="12783" y="21600"/>
                    <a:pt x="15380" y="20637"/>
                  </a:cubicBezTo>
                  <a:cubicBezTo>
                    <a:pt x="17977" y="19675"/>
                    <a:pt x="20305" y="4299"/>
                    <a:pt x="21600" y="0"/>
                  </a:cubicBezTo>
                </a:path>
              </a:pathLst>
            </a:custGeom>
            <a:noFill/>
            <a:ln w="15352" cap="flat">
              <a:solidFill>
                <a:srgbClr val="05A0BE">
                  <a:alpha val="78000"/>
                </a:srgbClr>
              </a:solidFill>
              <a:prstDash val="solid"/>
              <a:round/>
            </a:ln>
            <a:effectLst/>
          </p:spPr>
          <p:txBody>
            <a:bodyPr wrap="square" lIns="45719" tIns="45719" rIns="45719" bIns="45719" numCol="1" anchor="t">
              <a:noAutofit/>
            </a:bodyPr>
            <a:lstStyle/>
            <a:p>
              <a:pPr defTabSz="914144">
                <a:defRPr>
                  <a:solidFill>
                    <a:srgbClr val="000000"/>
                  </a:solidFill>
                  <a:latin typeface="Constantia"/>
                  <a:ea typeface="Constantia"/>
                  <a:cs typeface="Constantia"/>
                  <a:sym typeface="Constantia"/>
                </a:defRPr>
              </a:pPr>
              <a:endParaRPr dirty="0"/>
            </a:p>
          </p:txBody>
        </p:sp>
        <p:sp>
          <p:nvSpPr>
            <p:cNvPr id="226" name="Line"/>
            <p:cNvSpPr/>
            <p:nvPr/>
          </p:nvSpPr>
          <p:spPr>
            <a:xfrm rot="21435692">
              <a:off x="14450" y="291858"/>
              <a:ext cx="9175100" cy="507019"/>
            </a:xfrm>
            <a:custGeom>
              <a:avLst/>
              <a:gdLst/>
              <a:ahLst/>
              <a:cxnLst>
                <a:cxn ang="0">
                  <a:pos x="wd2" y="hd2"/>
                </a:cxn>
                <a:cxn ang="5400000">
                  <a:pos x="wd2" y="hd2"/>
                </a:cxn>
                <a:cxn ang="10800000">
                  <a:pos x="wd2" y="hd2"/>
                </a:cxn>
                <a:cxn ang="16200000">
                  <a:pos x="wd2" y="hd2"/>
                </a:cxn>
              </a:cxnLst>
              <a:rect l="0" t="0" r="r" b="b"/>
              <a:pathLst>
                <a:path w="21600" h="20681" extrusionOk="0">
                  <a:moveTo>
                    <a:pt x="0" y="18514"/>
                  </a:moveTo>
                  <a:cubicBezTo>
                    <a:pt x="1022" y="16364"/>
                    <a:pt x="3562" y="5412"/>
                    <a:pt x="6136" y="5766"/>
                  </a:cubicBezTo>
                  <a:cubicBezTo>
                    <a:pt x="8709" y="6120"/>
                    <a:pt x="12864" y="21600"/>
                    <a:pt x="15441" y="20638"/>
                  </a:cubicBezTo>
                  <a:cubicBezTo>
                    <a:pt x="18018" y="19677"/>
                    <a:pt x="20318" y="4299"/>
                    <a:pt x="21600" y="0"/>
                  </a:cubicBezTo>
                </a:path>
              </a:pathLst>
            </a:custGeom>
            <a:noFill/>
            <a:ln w="13546" cap="flat">
              <a:solidFill>
                <a:srgbClr val="08B6BA">
                  <a:alpha val="78000"/>
                </a:srgbClr>
              </a:solidFill>
              <a:prstDash val="solid"/>
              <a:round/>
            </a:ln>
            <a:effectLst/>
          </p:spPr>
          <p:txBody>
            <a:bodyPr wrap="square" lIns="45719" tIns="45719" rIns="45719" bIns="45719" numCol="1" anchor="t">
              <a:noAutofit/>
            </a:bodyPr>
            <a:lstStyle/>
            <a:p>
              <a:pPr defTabSz="914144">
                <a:defRPr>
                  <a:solidFill>
                    <a:srgbClr val="000000"/>
                  </a:solidFill>
                  <a:latin typeface="Constantia"/>
                  <a:ea typeface="Constantia"/>
                  <a:cs typeface="Constantia"/>
                  <a:sym typeface="Constantia"/>
                </a:defRPr>
              </a:pPr>
              <a:endParaRPr dirty="0"/>
            </a:p>
          </p:txBody>
        </p:sp>
      </p:grpSp>
      <p:sp>
        <p:nvSpPr>
          <p:cNvPr id="228" name="Rectangle"/>
          <p:cNvSpPr/>
          <p:nvPr/>
        </p:nvSpPr>
        <p:spPr>
          <a:xfrm>
            <a:off x="1524000" y="0"/>
            <a:ext cx="9144000" cy="6858000"/>
          </a:xfrm>
          <a:prstGeom prst="roundRect">
            <a:avLst>
              <a:gd name="adj" fmla="val 0"/>
            </a:avLst>
          </a:prstGeom>
          <a:solidFill>
            <a:srgbClr val="FFFFFF"/>
          </a:solidFill>
          <a:ln w="12700">
            <a:solidFill>
              <a:srgbClr val="000000"/>
            </a:solidFill>
            <a:miter lim="0"/>
          </a:ln>
        </p:spPr>
        <p:txBody>
          <a:bodyPr lIns="45719" rIns="45719" anchor="ctr"/>
          <a:lstStyle/>
          <a:p>
            <a:pPr defTabSz="914144">
              <a:defRPr>
                <a:solidFill>
                  <a:srgbClr val="000000"/>
                </a:solidFill>
                <a:latin typeface="Constantia"/>
                <a:ea typeface="Constantia"/>
                <a:cs typeface="Constantia"/>
                <a:sym typeface="Constantia"/>
              </a:defRPr>
            </a:pPr>
            <a:endParaRPr dirty="0"/>
          </a:p>
        </p:txBody>
      </p:sp>
      <p:pic>
        <p:nvPicPr>
          <p:cNvPr id="229" name="image3.png" descr="image3.png"/>
          <p:cNvPicPr>
            <a:picLocks noChangeAspect="1"/>
          </p:cNvPicPr>
          <p:nvPr/>
        </p:nvPicPr>
        <p:blipFill>
          <a:blip r:embed="rId2"/>
          <a:srcRect l="706" t="337"/>
          <a:stretch>
            <a:fillRect/>
          </a:stretch>
        </p:blipFill>
        <p:spPr>
          <a:xfrm>
            <a:off x="1524000" y="1"/>
            <a:ext cx="9144000" cy="4799707"/>
          </a:xfrm>
          <a:prstGeom prst="rect">
            <a:avLst/>
          </a:prstGeom>
          <a:ln w="12700">
            <a:miter lim="400000"/>
          </a:ln>
        </p:spPr>
      </p:pic>
      <p:pic>
        <p:nvPicPr>
          <p:cNvPr id="230" name="image3.png" descr="image3.png"/>
          <p:cNvPicPr>
            <a:picLocks noChangeAspect="1"/>
          </p:cNvPicPr>
          <p:nvPr/>
        </p:nvPicPr>
        <p:blipFill>
          <a:blip r:embed="rId2"/>
          <a:srcRect l="28601" t="60349" r="51300"/>
          <a:stretch>
            <a:fillRect/>
          </a:stretch>
        </p:blipFill>
        <p:spPr>
          <a:xfrm>
            <a:off x="1524000" y="1439913"/>
            <a:ext cx="4494982" cy="5400230"/>
          </a:xfrm>
          <a:prstGeom prst="rect">
            <a:avLst/>
          </a:prstGeom>
          <a:ln w="12700">
            <a:miter lim="400000"/>
          </a:ln>
        </p:spPr>
      </p:pic>
      <p:pic>
        <p:nvPicPr>
          <p:cNvPr id="231" name="image3.png" descr="image3.png"/>
          <p:cNvPicPr>
            <a:picLocks noChangeAspect="1"/>
          </p:cNvPicPr>
          <p:nvPr/>
        </p:nvPicPr>
        <p:blipFill>
          <a:blip r:embed="rId2"/>
          <a:srcRect l="51883" t="87790" r="24056"/>
          <a:stretch>
            <a:fillRect/>
          </a:stretch>
        </p:blipFill>
        <p:spPr>
          <a:xfrm>
            <a:off x="6019800" y="4800600"/>
            <a:ext cx="4648201" cy="1524000"/>
          </a:xfrm>
          <a:prstGeom prst="rect">
            <a:avLst/>
          </a:prstGeom>
          <a:ln w="12700">
            <a:miter lim="400000"/>
          </a:ln>
        </p:spPr>
      </p:pic>
      <p:sp>
        <p:nvSpPr>
          <p:cNvPr id="232" name="Powered by the requirements and timelines outlined in each…"/>
          <p:cNvSpPr txBox="1"/>
          <p:nvPr/>
        </p:nvSpPr>
        <p:spPr>
          <a:xfrm>
            <a:off x="1599903" y="1221134"/>
            <a:ext cx="4343179" cy="431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16082" defTabSz="914144">
              <a:defRPr>
                <a:solidFill>
                  <a:srgbClr val="000000"/>
                </a:solidFill>
                <a:latin typeface="+mn-lt"/>
                <a:ea typeface="+mn-ea"/>
                <a:cs typeface="+mn-cs"/>
                <a:sym typeface="Helvetica"/>
              </a:defRPr>
            </a:pPr>
            <a:endParaRPr dirty="0"/>
          </a:p>
          <a:p>
            <a:pPr indent="116082" defTabSz="914144">
              <a:defRPr sz="1200">
                <a:solidFill>
                  <a:srgbClr val="000000"/>
                </a:solidFill>
                <a:latin typeface="+mn-lt"/>
                <a:ea typeface="+mn-ea"/>
                <a:cs typeface="+mn-cs"/>
                <a:sym typeface="Helvetica"/>
              </a:defRPr>
            </a:pPr>
            <a:r>
              <a:rPr dirty="0"/>
              <a:t>Powered by the requirements and timelines outlined in each </a:t>
            </a:r>
          </a:p>
          <a:p>
            <a:pPr indent="116082" defTabSz="914144">
              <a:defRPr sz="1200">
                <a:solidFill>
                  <a:srgbClr val="000000"/>
                </a:solidFill>
                <a:latin typeface="+mn-lt"/>
                <a:ea typeface="+mn-ea"/>
                <a:cs typeface="+mn-cs"/>
                <a:sym typeface="Helvetica"/>
              </a:defRPr>
            </a:pPr>
            <a:r>
              <a:rPr dirty="0"/>
              <a:t>state’s statute, the Late2Lien engine provides an all-encompassing,  fully-automated, easy-to-use  system for accurately completing each step along the way. </a:t>
            </a:r>
          </a:p>
          <a:p>
            <a:pPr indent="116082" defTabSz="914144">
              <a:defRPr>
                <a:solidFill>
                  <a:srgbClr val="000000"/>
                </a:solidFill>
                <a:latin typeface="+mn-lt"/>
                <a:ea typeface="+mn-ea"/>
                <a:cs typeface="+mn-cs"/>
                <a:sym typeface="Helvetica"/>
              </a:defRPr>
            </a:pPr>
            <a:endParaRPr dirty="0"/>
          </a:p>
          <a:p>
            <a:pPr indent="116082" defTabSz="914144">
              <a:defRPr sz="1200">
                <a:solidFill>
                  <a:srgbClr val="000000"/>
                </a:solidFill>
                <a:latin typeface="+mn-lt"/>
                <a:ea typeface="+mn-ea"/>
                <a:cs typeface="+mn-cs"/>
                <a:sym typeface="Helvetica"/>
              </a:defRPr>
            </a:pPr>
            <a:r>
              <a:rPr dirty="0"/>
              <a:t>Late2Lien benefits your Self-Storage operations by:</a:t>
            </a:r>
          </a:p>
          <a:p>
            <a:pPr indent="116082" defTabSz="914144">
              <a:defRPr sz="1200">
                <a:solidFill>
                  <a:srgbClr val="000000"/>
                </a:solidFill>
                <a:latin typeface="+mn-lt"/>
                <a:ea typeface="+mn-ea"/>
                <a:cs typeface="+mn-cs"/>
                <a:sym typeface="Helvetica"/>
              </a:defRPr>
            </a:pPr>
            <a:r>
              <a:rPr dirty="0"/>
              <a:t> </a:t>
            </a:r>
          </a:p>
          <a:p>
            <a:pPr marL="56925" lvl="1" indent="262299" defTabSz="914144">
              <a:defRPr sz="1300" b="1">
                <a:solidFill>
                  <a:srgbClr val="1F497D"/>
                </a:solidFill>
                <a:latin typeface="+mn-lt"/>
                <a:ea typeface="+mn-ea"/>
                <a:cs typeface="+mn-cs"/>
                <a:sym typeface="Helvetica"/>
              </a:defRPr>
            </a:pPr>
            <a:r>
              <a:rPr dirty="0"/>
              <a:t>Saving Time </a:t>
            </a:r>
            <a:endParaRPr dirty="0">
              <a:solidFill>
                <a:srgbClr val="000000"/>
              </a:solidFill>
            </a:endParaRPr>
          </a:p>
          <a:p>
            <a:pPr lvl="1" indent="319224" defTabSz="914144">
              <a:defRPr sz="1200">
                <a:solidFill>
                  <a:srgbClr val="000000"/>
                </a:solidFill>
                <a:latin typeface="+mn-lt"/>
                <a:ea typeface="+mn-ea"/>
                <a:cs typeface="+mn-cs"/>
                <a:sym typeface="Helvetica"/>
              </a:defRPr>
            </a:pPr>
            <a:r>
              <a:rPr dirty="0"/>
              <a:t>Reduces staff time and effort by 75%</a:t>
            </a:r>
          </a:p>
          <a:p>
            <a:pPr marL="116082" defTabSz="914144">
              <a:buClr>
                <a:srgbClr val="00B050"/>
              </a:buClr>
              <a:buSzPct val="100000"/>
              <a:buChar char="•"/>
              <a:defRPr b="1">
                <a:solidFill>
                  <a:srgbClr val="00B050"/>
                </a:solidFill>
                <a:latin typeface="+mn-lt"/>
                <a:ea typeface="+mn-ea"/>
                <a:cs typeface="+mn-cs"/>
                <a:sym typeface="Helvetica"/>
              </a:defRPr>
            </a:pPr>
            <a:endParaRPr dirty="0"/>
          </a:p>
          <a:p>
            <a:pPr marL="56925" lvl="1" indent="262299" defTabSz="914144">
              <a:defRPr sz="1300" b="1">
                <a:solidFill>
                  <a:srgbClr val="00B050"/>
                </a:solidFill>
                <a:latin typeface="+mn-lt"/>
                <a:ea typeface="+mn-ea"/>
                <a:cs typeface="+mn-cs"/>
                <a:sym typeface="Helvetica"/>
              </a:defRPr>
            </a:pPr>
            <a:r>
              <a:rPr dirty="0"/>
              <a:t>Optimizing Revenue</a:t>
            </a:r>
          </a:p>
          <a:p>
            <a:pPr lvl="1" indent="319224" defTabSz="914144">
              <a:defRPr sz="1200">
                <a:solidFill>
                  <a:srgbClr val="000000"/>
                </a:solidFill>
                <a:latin typeface="+mn-lt"/>
                <a:ea typeface="+mn-ea"/>
                <a:cs typeface="+mn-cs"/>
                <a:sym typeface="Helvetica"/>
              </a:defRPr>
            </a:pPr>
            <a:r>
              <a:rPr dirty="0"/>
              <a:t>Increases focus on tenant acquisition and property management </a:t>
            </a:r>
          </a:p>
          <a:p>
            <a:pPr marL="116082" defTabSz="914144">
              <a:buSzPct val="100000"/>
              <a:buChar char="•"/>
              <a:defRPr>
                <a:solidFill>
                  <a:srgbClr val="000000"/>
                </a:solidFill>
              </a:defRPr>
            </a:pPr>
            <a:endParaRPr dirty="0"/>
          </a:p>
          <a:p>
            <a:pPr marL="56925" lvl="1" indent="262299" defTabSz="914144">
              <a:defRPr sz="1300" b="1">
                <a:solidFill>
                  <a:srgbClr val="F79646"/>
                </a:solidFill>
                <a:latin typeface="+mn-lt"/>
                <a:ea typeface="+mn-ea"/>
                <a:cs typeface="+mn-cs"/>
                <a:sym typeface="Helvetica"/>
              </a:defRPr>
            </a:pPr>
            <a:r>
              <a:rPr dirty="0"/>
              <a:t>Accelerating Payments</a:t>
            </a:r>
            <a:endParaRPr dirty="0">
              <a:solidFill>
                <a:srgbClr val="000000"/>
              </a:solidFill>
            </a:endParaRPr>
          </a:p>
          <a:p>
            <a:pPr lvl="1" indent="319224" defTabSz="914144">
              <a:defRPr sz="1200">
                <a:solidFill>
                  <a:srgbClr val="000000"/>
                </a:solidFill>
                <a:latin typeface="+mn-lt"/>
                <a:ea typeface="+mn-ea"/>
                <a:cs typeface="+mn-cs"/>
                <a:sym typeface="Helvetica"/>
              </a:defRPr>
            </a:pPr>
            <a:r>
              <a:rPr dirty="0"/>
              <a:t>Improves cash flow and reduces number of defaulting  tenants </a:t>
            </a:r>
          </a:p>
          <a:p>
            <a:pPr marL="116082" defTabSz="914144">
              <a:buSzPct val="100000"/>
              <a:buChar char="•"/>
              <a:defRPr>
                <a:solidFill>
                  <a:srgbClr val="000000"/>
                </a:solidFill>
              </a:defRPr>
            </a:pPr>
            <a:endParaRPr dirty="0"/>
          </a:p>
          <a:p>
            <a:pPr marL="56925" lvl="1" indent="262299" defTabSz="914144">
              <a:defRPr sz="1300" b="1">
                <a:solidFill>
                  <a:srgbClr val="595959"/>
                </a:solidFill>
                <a:latin typeface="+mn-lt"/>
                <a:ea typeface="+mn-ea"/>
                <a:cs typeface="+mn-cs"/>
                <a:sym typeface="Helvetica"/>
              </a:defRPr>
            </a:pPr>
            <a:r>
              <a:rPr dirty="0"/>
              <a:t>Decreasing Wrongful Sale Liability </a:t>
            </a:r>
            <a:endParaRPr dirty="0">
              <a:solidFill>
                <a:srgbClr val="000000"/>
              </a:solidFill>
            </a:endParaRPr>
          </a:p>
          <a:p>
            <a:pPr lvl="1" indent="319224" defTabSz="914144">
              <a:defRPr sz="1200">
                <a:solidFill>
                  <a:srgbClr val="000000"/>
                </a:solidFill>
                <a:latin typeface="+mn-lt"/>
                <a:ea typeface="+mn-ea"/>
                <a:cs typeface="+mn-cs"/>
                <a:sym typeface="Helvetica"/>
              </a:defRPr>
            </a:pPr>
            <a:r>
              <a:rPr dirty="0"/>
              <a:t>Ensures industry best practice procedures for each facility</a:t>
            </a:r>
          </a:p>
        </p:txBody>
      </p:sp>
      <p:sp>
        <p:nvSpPr>
          <p:cNvPr id="233" name="The turnkey solution for automating the Late through Lien Sale Process"/>
          <p:cNvSpPr txBox="1"/>
          <p:nvPr/>
        </p:nvSpPr>
        <p:spPr>
          <a:xfrm>
            <a:off x="6380634" y="5104433"/>
            <a:ext cx="3917901" cy="838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defTabSz="914144">
              <a:defRPr>
                <a:solidFill>
                  <a:srgbClr val="000000"/>
                </a:solidFill>
                <a:latin typeface="+mn-lt"/>
                <a:ea typeface="+mn-ea"/>
                <a:cs typeface="+mn-cs"/>
                <a:sym typeface="Helvetica"/>
              </a:defRPr>
            </a:pPr>
            <a:endParaRPr dirty="0"/>
          </a:p>
          <a:p>
            <a:pPr defTabSz="914144">
              <a:defRPr>
                <a:solidFill>
                  <a:srgbClr val="000000"/>
                </a:solidFill>
                <a:latin typeface="+mn-lt"/>
                <a:ea typeface="+mn-ea"/>
                <a:cs typeface="+mn-cs"/>
                <a:sym typeface="Helvetica"/>
              </a:defRPr>
            </a:pPr>
            <a:r>
              <a:rPr dirty="0"/>
              <a:t>The turnkey solution for automating the Late through Lien Sale Process </a:t>
            </a:r>
          </a:p>
        </p:txBody>
      </p:sp>
      <p:sp>
        <p:nvSpPr>
          <p:cNvPr id="234" name="Rectangle"/>
          <p:cNvSpPr/>
          <p:nvPr/>
        </p:nvSpPr>
        <p:spPr>
          <a:xfrm>
            <a:off x="1524000" y="6247433"/>
            <a:ext cx="9144001" cy="634009"/>
          </a:xfrm>
          <a:prstGeom prst="rect">
            <a:avLst/>
          </a:prstGeom>
          <a:solidFill>
            <a:srgbClr val="002060">
              <a:alpha val="90999"/>
            </a:srgbClr>
          </a:solidFill>
          <a:ln w="12700">
            <a:miter lim="400000"/>
          </a:ln>
          <a:effectLst>
            <a:outerShdw dist="38100" dir="16200000" rotWithShape="0">
              <a:srgbClr val="000000">
                <a:alpha val="39999"/>
              </a:srgbClr>
            </a:outerShdw>
          </a:effectLst>
        </p:spPr>
        <p:txBody>
          <a:bodyPr lIns="45719" rIns="45719" anchor="ctr"/>
          <a:lstStyle/>
          <a:p>
            <a:pPr defTabSz="914144">
              <a:defRPr>
                <a:solidFill>
                  <a:srgbClr val="FFFFFF"/>
                </a:solidFill>
              </a:defRPr>
            </a:pPr>
            <a:endParaRPr dirty="0"/>
          </a:p>
        </p:txBody>
      </p:sp>
      <p:sp>
        <p:nvSpPr>
          <p:cNvPr id="235" name="www.Late2Lien.com"/>
          <p:cNvSpPr txBox="1"/>
          <p:nvPr/>
        </p:nvSpPr>
        <p:spPr>
          <a:xfrm>
            <a:off x="8076158" y="6380262"/>
            <a:ext cx="2126383"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defTabSz="914144">
              <a:defRPr>
                <a:solidFill>
                  <a:srgbClr val="FFFFFF"/>
                </a:solidFill>
                <a:latin typeface="+mn-lt"/>
                <a:ea typeface="+mn-ea"/>
                <a:cs typeface="+mn-cs"/>
                <a:sym typeface="Helvetica"/>
              </a:defRPr>
            </a:lvl1pPr>
          </a:lstStyle>
          <a:p>
            <a:r>
              <a:rPr dirty="0"/>
              <a:t>www.Late2Lien.com</a:t>
            </a:r>
          </a:p>
        </p:txBody>
      </p:sp>
      <p:sp>
        <p:nvSpPr>
          <p:cNvPr id="236" name="Call us Today at 513.204.9633"/>
          <p:cNvSpPr txBox="1"/>
          <p:nvPr/>
        </p:nvSpPr>
        <p:spPr>
          <a:xfrm>
            <a:off x="1690316" y="6397006"/>
            <a:ext cx="3164459" cy="279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defTabSz="914144">
              <a:defRPr>
                <a:solidFill>
                  <a:srgbClr val="FFFFFF"/>
                </a:solidFill>
                <a:latin typeface="+mn-lt"/>
                <a:ea typeface="+mn-ea"/>
                <a:cs typeface="+mn-cs"/>
                <a:sym typeface="Helvetica"/>
              </a:defRPr>
            </a:lvl1pPr>
          </a:lstStyle>
          <a:p>
            <a:r>
              <a:rPr dirty="0"/>
              <a:t>Call us Today at 513.204.9633</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p:cNvSpPr/>
          <p:nvPr/>
        </p:nvSpPr>
        <p:spPr>
          <a:xfrm>
            <a:off x="1515070" y="-6698"/>
            <a:ext cx="9161861" cy="1040310"/>
          </a:xfrm>
          <a:custGeom>
            <a:avLst/>
            <a:gdLst/>
            <a:ahLst/>
            <a:cxnLst>
              <a:cxn ang="0">
                <a:pos x="wd2" y="hd2"/>
              </a:cxn>
              <a:cxn ang="5400000">
                <a:pos x="wd2" y="hd2"/>
              </a:cxn>
              <a:cxn ang="10800000">
                <a:pos x="wd2" y="hd2"/>
              </a:cxn>
              <a:cxn ang="16200000">
                <a:pos x="wd2" y="hd2"/>
              </a:cxn>
            </a:cxnLst>
            <a:rect l="0" t="0" r="r" b="b"/>
            <a:pathLst>
              <a:path w="21600" h="21600" extrusionOk="0">
                <a:moveTo>
                  <a:pt x="22" y="65"/>
                </a:moveTo>
                <a:lnTo>
                  <a:pt x="9512" y="0"/>
                </a:lnTo>
                <a:cubicBezTo>
                  <a:pt x="10276" y="3325"/>
                  <a:pt x="14325" y="12084"/>
                  <a:pt x="16368" y="12084"/>
                </a:cubicBezTo>
                <a:cubicBezTo>
                  <a:pt x="18411" y="12084"/>
                  <a:pt x="20679" y="5004"/>
                  <a:pt x="21577" y="1810"/>
                </a:cubicBezTo>
                <a:lnTo>
                  <a:pt x="21600" y="7013"/>
                </a:lnTo>
                <a:cubicBezTo>
                  <a:pt x="21218" y="8462"/>
                  <a:pt x="18770" y="14520"/>
                  <a:pt x="16098" y="14454"/>
                </a:cubicBezTo>
                <a:cubicBezTo>
                  <a:pt x="13427" y="14389"/>
                  <a:pt x="8251" y="5432"/>
                  <a:pt x="5568" y="6618"/>
                </a:cubicBezTo>
                <a:cubicBezTo>
                  <a:pt x="2806" y="6881"/>
                  <a:pt x="1010" y="15870"/>
                  <a:pt x="0" y="21600"/>
                </a:cubicBezTo>
                <a:lnTo>
                  <a:pt x="22" y="65"/>
                </a:lnTo>
                <a:close/>
              </a:path>
            </a:pathLst>
          </a:custGeom>
          <a:gradFill>
            <a:gsLst>
              <a:gs pos="0">
                <a:srgbClr val="00739E">
                  <a:alpha val="54999"/>
                </a:srgbClr>
              </a:gs>
              <a:gs pos="100000">
                <a:srgbClr val="00C5CE">
                  <a:alpha val="45000"/>
                </a:srgbClr>
              </a:gs>
            </a:gsLst>
            <a:lin ang="5400000"/>
          </a:gradFill>
          <a:ln w="12700">
            <a:miter lim="400000"/>
          </a:ln>
        </p:spPr>
        <p:txBody>
          <a:bodyPr lIns="45719" rIns="45719"/>
          <a:lstStyle/>
          <a:p>
            <a:pPr defTabSz="914144">
              <a:defRPr>
                <a:solidFill>
                  <a:srgbClr val="000000"/>
                </a:solidFill>
                <a:latin typeface="Constantia"/>
                <a:ea typeface="Constantia"/>
                <a:cs typeface="Constantia"/>
                <a:sym typeface="Constantia"/>
              </a:defRPr>
            </a:pPr>
            <a:endParaRPr dirty="0"/>
          </a:p>
        </p:txBody>
      </p:sp>
      <p:sp>
        <p:nvSpPr>
          <p:cNvPr id="239" name="Shape"/>
          <p:cNvSpPr/>
          <p:nvPr/>
        </p:nvSpPr>
        <p:spPr>
          <a:xfrm>
            <a:off x="5905127" y="-6698"/>
            <a:ext cx="4762873" cy="606088"/>
          </a:xfrm>
          <a:custGeom>
            <a:avLst/>
            <a:gdLst/>
            <a:ahLst/>
            <a:cxnLst>
              <a:cxn ang="0">
                <a:pos x="wd2" y="hd2"/>
              </a:cxn>
              <a:cxn ang="5400000">
                <a:pos x="wd2" y="hd2"/>
              </a:cxn>
              <a:cxn ang="10800000">
                <a:pos x="wd2" y="hd2"/>
              </a:cxn>
              <a:cxn ang="16200000">
                <a:pos x="wd2" y="hd2"/>
              </a:cxn>
            </a:cxnLst>
            <a:rect l="0" t="0" r="r" b="b"/>
            <a:pathLst>
              <a:path w="21600" h="20551" extrusionOk="0">
                <a:moveTo>
                  <a:pt x="0" y="0"/>
                </a:moveTo>
                <a:cubicBezTo>
                  <a:pt x="1252" y="3702"/>
                  <a:pt x="8409" y="19349"/>
                  <a:pt x="12009" y="20474"/>
                </a:cubicBezTo>
                <a:cubicBezTo>
                  <a:pt x="15609" y="21600"/>
                  <a:pt x="20001" y="10128"/>
                  <a:pt x="21600" y="6752"/>
                </a:cubicBezTo>
                <a:lnTo>
                  <a:pt x="21600" y="217"/>
                </a:lnTo>
                <a:lnTo>
                  <a:pt x="0" y="0"/>
                </a:lnTo>
                <a:close/>
              </a:path>
            </a:pathLst>
          </a:custGeom>
          <a:gradFill>
            <a:gsLst>
              <a:gs pos="0">
                <a:srgbClr val="009FA6">
                  <a:alpha val="45000"/>
                </a:srgbClr>
              </a:gs>
              <a:gs pos="79999">
                <a:srgbClr val="008ABE">
                  <a:alpha val="32999"/>
                </a:srgbClr>
              </a:gs>
              <a:gs pos="100000">
                <a:srgbClr val="008ABE">
                  <a:alpha val="29999"/>
                </a:srgbClr>
              </a:gs>
            </a:gsLst>
            <a:lin ang="5400000"/>
          </a:gradFill>
          <a:ln w="12700">
            <a:miter lim="400000"/>
          </a:ln>
        </p:spPr>
        <p:txBody>
          <a:bodyPr lIns="45719" rIns="45719"/>
          <a:lstStyle/>
          <a:p>
            <a:pPr defTabSz="914144">
              <a:defRPr>
                <a:solidFill>
                  <a:srgbClr val="000000"/>
                </a:solidFill>
                <a:latin typeface="Constantia"/>
                <a:ea typeface="Constantia"/>
                <a:cs typeface="Constantia"/>
                <a:sym typeface="Constantia"/>
              </a:defRPr>
            </a:pPr>
            <a:endParaRPr dirty="0"/>
          </a:p>
        </p:txBody>
      </p:sp>
      <p:grpSp>
        <p:nvGrpSpPr>
          <p:cNvPr id="242" name="Group"/>
          <p:cNvGrpSpPr/>
          <p:nvPr/>
        </p:nvGrpSpPr>
        <p:grpSpPr>
          <a:xfrm>
            <a:off x="1495000" y="-15942"/>
            <a:ext cx="9196423" cy="1057669"/>
            <a:chOff x="0" y="0"/>
            <a:chExt cx="9196422" cy="1057668"/>
          </a:xfrm>
        </p:grpSpPr>
        <p:sp>
          <p:nvSpPr>
            <p:cNvPr id="240" name="Line"/>
            <p:cNvSpPr/>
            <p:nvPr/>
          </p:nvSpPr>
          <p:spPr>
            <a:xfrm rot="21435692">
              <a:off x="9594" y="218520"/>
              <a:ext cx="9162338" cy="620629"/>
            </a:xfrm>
            <a:custGeom>
              <a:avLst/>
              <a:gdLst/>
              <a:ahLst/>
              <a:cxnLst>
                <a:cxn ang="0">
                  <a:pos x="wd2" y="hd2"/>
                </a:cxn>
                <a:cxn ang="5400000">
                  <a:pos x="wd2" y="hd2"/>
                </a:cxn>
                <a:cxn ang="10800000">
                  <a:pos x="wd2" y="hd2"/>
                </a:cxn>
                <a:cxn ang="16200000">
                  <a:pos x="wd2" y="hd2"/>
                </a:cxn>
              </a:cxnLst>
              <a:rect l="0" t="0" r="r" b="b"/>
              <a:pathLst>
                <a:path w="21600" h="20680" extrusionOk="0">
                  <a:moveTo>
                    <a:pt x="0" y="19777"/>
                  </a:moveTo>
                  <a:cubicBezTo>
                    <a:pt x="1055" y="15109"/>
                    <a:pt x="3454" y="5630"/>
                    <a:pt x="6017" y="5773"/>
                  </a:cubicBezTo>
                  <a:cubicBezTo>
                    <a:pt x="8580" y="5916"/>
                    <a:pt x="12783" y="21600"/>
                    <a:pt x="15380" y="20637"/>
                  </a:cubicBezTo>
                  <a:cubicBezTo>
                    <a:pt x="17977" y="19675"/>
                    <a:pt x="20305" y="4299"/>
                    <a:pt x="21600" y="0"/>
                  </a:cubicBezTo>
                </a:path>
              </a:pathLst>
            </a:custGeom>
            <a:noFill/>
            <a:ln w="15352" cap="flat">
              <a:solidFill>
                <a:srgbClr val="05A0BE">
                  <a:alpha val="78000"/>
                </a:srgbClr>
              </a:solidFill>
              <a:prstDash val="solid"/>
              <a:round/>
            </a:ln>
            <a:effectLst/>
          </p:spPr>
          <p:txBody>
            <a:bodyPr wrap="square" lIns="45719" tIns="45719" rIns="45719" bIns="45719" numCol="1" anchor="t">
              <a:noAutofit/>
            </a:bodyPr>
            <a:lstStyle/>
            <a:p>
              <a:pPr defTabSz="914144">
                <a:defRPr>
                  <a:solidFill>
                    <a:srgbClr val="000000"/>
                  </a:solidFill>
                  <a:latin typeface="Constantia"/>
                  <a:ea typeface="Constantia"/>
                  <a:cs typeface="Constantia"/>
                  <a:sym typeface="Constantia"/>
                </a:defRPr>
              </a:pPr>
              <a:endParaRPr dirty="0"/>
            </a:p>
          </p:txBody>
        </p:sp>
        <p:sp>
          <p:nvSpPr>
            <p:cNvPr id="241" name="Line"/>
            <p:cNvSpPr/>
            <p:nvPr/>
          </p:nvSpPr>
          <p:spPr>
            <a:xfrm rot="21435692">
              <a:off x="14450" y="291858"/>
              <a:ext cx="9175100" cy="507019"/>
            </a:xfrm>
            <a:custGeom>
              <a:avLst/>
              <a:gdLst/>
              <a:ahLst/>
              <a:cxnLst>
                <a:cxn ang="0">
                  <a:pos x="wd2" y="hd2"/>
                </a:cxn>
                <a:cxn ang="5400000">
                  <a:pos x="wd2" y="hd2"/>
                </a:cxn>
                <a:cxn ang="10800000">
                  <a:pos x="wd2" y="hd2"/>
                </a:cxn>
                <a:cxn ang="16200000">
                  <a:pos x="wd2" y="hd2"/>
                </a:cxn>
              </a:cxnLst>
              <a:rect l="0" t="0" r="r" b="b"/>
              <a:pathLst>
                <a:path w="21600" h="20681" extrusionOk="0">
                  <a:moveTo>
                    <a:pt x="0" y="18514"/>
                  </a:moveTo>
                  <a:cubicBezTo>
                    <a:pt x="1022" y="16364"/>
                    <a:pt x="3562" y="5412"/>
                    <a:pt x="6136" y="5766"/>
                  </a:cubicBezTo>
                  <a:cubicBezTo>
                    <a:pt x="8709" y="6120"/>
                    <a:pt x="12864" y="21600"/>
                    <a:pt x="15441" y="20638"/>
                  </a:cubicBezTo>
                  <a:cubicBezTo>
                    <a:pt x="18018" y="19677"/>
                    <a:pt x="20318" y="4299"/>
                    <a:pt x="21600" y="0"/>
                  </a:cubicBezTo>
                </a:path>
              </a:pathLst>
            </a:custGeom>
            <a:noFill/>
            <a:ln w="13546" cap="flat">
              <a:solidFill>
                <a:srgbClr val="08B6BA">
                  <a:alpha val="78000"/>
                </a:srgbClr>
              </a:solidFill>
              <a:prstDash val="solid"/>
              <a:round/>
            </a:ln>
            <a:effectLst/>
          </p:spPr>
          <p:txBody>
            <a:bodyPr wrap="square" lIns="45719" tIns="45719" rIns="45719" bIns="45719" numCol="1" anchor="t">
              <a:noAutofit/>
            </a:bodyPr>
            <a:lstStyle/>
            <a:p>
              <a:pPr defTabSz="914144">
                <a:defRPr>
                  <a:solidFill>
                    <a:srgbClr val="000000"/>
                  </a:solidFill>
                  <a:latin typeface="Constantia"/>
                  <a:ea typeface="Constantia"/>
                  <a:cs typeface="Constantia"/>
                  <a:sym typeface="Constantia"/>
                </a:defRPr>
              </a:pPr>
              <a:endParaRPr dirty="0"/>
            </a:p>
          </p:txBody>
        </p:sp>
      </p:grpSp>
      <p:pic>
        <p:nvPicPr>
          <p:cNvPr id="243" name="image3.png" descr="image3.png"/>
          <p:cNvPicPr>
            <a:picLocks noChangeAspect="1"/>
          </p:cNvPicPr>
          <p:nvPr/>
        </p:nvPicPr>
        <p:blipFill>
          <a:blip r:embed="rId2"/>
          <a:srcRect l="45093" t="335" r="31650" b="70582"/>
          <a:stretch>
            <a:fillRect/>
          </a:stretch>
        </p:blipFill>
        <p:spPr>
          <a:xfrm>
            <a:off x="5570264" y="0"/>
            <a:ext cx="4509494" cy="1244576"/>
          </a:xfrm>
          <a:prstGeom prst="rect">
            <a:avLst/>
          </a:prstGeom>
          <a:ln w="12700">
            <a:miter lim="400000"/>
          </a:ln>
        </p:spPr>
      </p:pic>
      <p:pic>
        <p:nvPicPr>
          <p:cNvPr id="244" name="image3.png" descr="image3.png"/>
          <p:cNvPicPr>
            <a:picLocks noChangeAspect="1"/>
          </p:cNvPicPr>
          <p:nvPr/>
        </p:nvPicPr>
        <p:blipFill>
          <a:blip r:embed="rId2"/>
          <a:srcRect l="705" t="336" r="50066"/>
          <a:stretch>
            <a:fillRect/>
          </a:stretch>
        </p:blipFill>
        <p:spPr>
          <a:xfrm>
            <a:off x="6631782" y="0"/>
            <a:ext cx="4036220" cy="4266158"/>
          </a:xfrm>
          <a:prstGeom prst="rect">
            <a:avLst/>
          </a:prstGeom>
          <a:ln w="12700">
            <a:miter lim="400000"/>
          </a:ln>
        </p:spPr>
      </p:pic>
      <p:pic>
        <p:nvPicPr>
          <p:cNvPr id="245" name="image3.png" descr="image3.png"/>
          <p:cNvPicPr>
            <a:picLocks noChangeAspect="1"/>
          </p:cNvPicPr>
          <p:nvPr/>
        </p:nvPicPr>
        <p:blipFill>
          <a:blip r:embed="rId2"/>
          <a:srcRect l="28600" t="60349" r="51299"/>
          <a:stretch>
            <a:fillRect/>
          </a:stretch>
        </p:blipFill>
        <p:spPr>
          <a:xfrm>
            <a:off x="5570265" y="1235645"/>
            <a:ext cx="5097736" cy="5622355"/>
          </a:xfrm>
          <a:prstGeom prst="rect">
            <a:avLst/>
          </a:prstGeom>
          <a:ln w="12700">
            <a:miter lim="400000"/>
          </a:ln>
        </p:spPr>
      </p:pic>
      <p:pic>
        <p:nvPicPr>
          <p:cNvPr id="246" name="image3.png" descr="image3.png"/>
          <p:cNvPicPr>
            <a:picLocks noChangeAspect="1"/>
          </p:cNvPicPr>
          <p:nvPr/>
        </p:nvPicPr>
        <p:blipFill>
          <a:blip r:embed="rId2"/>
          <a:srcRect l="51883" t="87790" r="24054"/>
          <a:stretch>
            <a:fillRect/>
          </a:stretch>
        </p:blipFill>
        <p:spPr>
          <a:xfrm>
            <a:off x="1524000" y="4228207"/>
            <a:ext cx="5862340" cy="2590726"/>
          </a:xfrm>
          <a:prstGeom prst="rect">
            <a:avLst/>
          </a:prstGeom>
          <a:ln w="12700">
            <a:miter lim="400000"/>
          </a:ln>
        </p:spPr>
      </p:pic>
      <p:pic>
        <p:nvPicPr>
          <p:cNvPr id="247" name="image3.png" descr="image3.png"/>
          <p:cNvPicPr>
            <a:picLocks noChangeAspect="1"/>
          </p:cNvPicPr>
          <p:nvPr/>
        </p:nvPicPr>
        <p:blipFill>
          <a:blip r:embed="rId2"/>
          <a:srcRect l="50351" t="336" r="194"/>
          <a:stretch>
            <a:fillRect/>
          </a:stretch>
        </p:blipFill>
        <p:spPr>
          <a:xfrm>
            <a:off x="1524000" y="0"/>
            <a:ext cx="4046266" cy="4266158"/>
          </a:xfrm>
          <a:prstGeom prst="rect">
            <a:avLst/>
          </a:prstGeom>
          <a:ln w="12700">
            <a:miter lim="400000"/>
          </a:ln>
        </p:spPr>
      </p:pic>
      <p:sp>
        <p:nvSpPr>
          <p:cNvPr id="248" name="Regardless if you own or manage one facility or many, Late2Lien is designed to improve your operations by reducing the time and effort spent executing the lien sale process. Late2Lien is:…"/>
          <p:cNvSpPr txBox="1"/>
          <p:nvPr/>
        </p:nvSpPr>
        <p:spPr>
          <a:xfrm>
            <a:off x="5710909" y="1004591"/>
            <a:ext cx="4729386" cy="436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116" defTabSz="914144">
              <a:defRPr>
                <a:solidFill>
                  <a:srgbClr val="000000"/>
                </a:solidFill>
                <a:latin typeface="Constantia"/>
                <a:ea typeface="Constantia"/>
                <a:cs typeface="Constantia"/>
                <a:sym typeface="Constantia"/>
              </a:defRPr>
            </a:pPr>
            <a:br>
              <a:rPr dirty="0"/>
            </a:br>
            <a:r>
              <a:rPr sz="1100" dirty="0"/>
              <a:t>Regardless if you own or manage one facility or many, Late2Lien is designed to improve your operations by reducing the time and effort spent executing the lien sale process. Late2Lien is:</a:t>
            </a:r>
          </a:p>
          <a:p>
            <a:pPr indent="1116" defTabSz="914144">
              <a:defRPr sz="1100">
                <a:solidFill>
                  <a:srgbClr val="000000"/>
                </a:solidFill>
                <a:latin typeface="Constantia"/>
                <a:ea typeface="Constantia"/>
                <a:cs typeface="Constantia"/>
                <a:sym typeface="Constantia"/>
              </a:defRPr>
            </a:pPr>
            <a:endParaRPr sz="1100" dirty="0"/>
          </a:p>
          <a:p>
            <a:pPr lvl="1" indent="2232" defTabSz="914144">
              <a:defRPr sz="1300" b="1">
                <a:solidFill>
                  <a:srgbClr val="1F497D"/>
                </a:solidFill>
                <a:latin typeface="Constantia"/>
                <a:ea typeface="Constantia"/>
                <a:cs typeface="Constantia"/>
                <a:sym typeface="Constantia"/>
              </a:defRPr>
            </a:pPr>
            <a:r>
              <a:rPr dirty="0"/>
              <a:t>Smart</a:t>
            </a:r>
            <a:endParaRPr dirty="0">
              <a:solidFill>
                <a:srgbClr val="000000"/>
              </a:solidFill>
            </a:endParaRPr>
          </a:p>
          <a:p>
            <a:pPr lvl="1" indent="2232" defTabSz="914144">
              <a:defRPr sz="1100">
                <a:solidFill>
                  <a:srgbClr val="000000"/>
                </a:solidFill>
                <a:latin typeface="Constantia"/>
                <a:ea typeface="Constantia"/>
                <a:cs typeface="Constantia"/>
                <a:sym typeface="Constantia"/>
              </a:defRPr>
            </a:pPr>
            <a:r>
              <a:rPr dirty="0"/>
              <a:t>Provides a centralized process which reduces staff effort and operating costs.</a:t>
            </a:r>
          </a:p>
          <a:p>
            <a:pPr lvl="1" indent="2232" defTabSz="914144">
              <a:defRPr sz="1100">
                <a:solidFill>
                  <a:srgbClr val="000000"/>
                </a:solidFill>
                <a:latin typeface="Constantia"/>
                <a:ea typeface="Constantia"/>
                <a:cs typeface="Constantia"/>
                <a:sym typeface="Constantia"/>
              </a:defRPr>
            </a:pPr>
            <a:r>
              <a:rPr dirty="0"/>
              <a:t>Includes Military Status search and USPS® Change of Address correction.</a:t>
            </a:r>
          </a:p>
          <a:p>
            <a:pPr lvl="1" indent="2232" defTabSz="914144">
              <a:defRPr sz="1100">
                <a:solidFill>
                  <a:srgbClr val="000000"/>
                </a:solidFill>
                <a:latin typeface="Constantia"/>
                <a:ea typeface="Constantia"/>
                <a:cs typeface="Constantia"/>
                <a:sym typeface="Constantia"/>
              </a:defRPr>
            </a:pPr>
            <a:r>
              <a:rPr dirty="0"/>
              <a:t>Recognizes payments and partial payments.</a:t>
            </a:r>
          </a:p>
          <a:p>
            <a:pPr indent="1116" defTabSz="914144">
              <a:defRPr sz="1100">
                <a:solidFill>
                  <a:srgbClr val="000000"/>
                </a:solidFill>
                <a:latin typeface="Constantia"/>
                <a:ea typeface="Constantia"/>
                <a:cs typeface="Constantia"/>
                <a:sym typeface="Constantia"/>
              </a:defRPr>
            </a:pPr>
            <a:endParaRPr dirty="0"/>
          </a:p>
          <a:p>
            <a:pPr indent="1116" defTabSz="914144">
              <a:defRPr sz="1300" b="1">
                <a:solidFill>
                  <a:srgbClr val="F79646"/>
                </a:solidFill>
                <a:latin typeface="Constantia"/>
                <a:ea typeface="Constantia"/>
                <a:cs typeface="Constantia"/>
                <a:sym typeface="Constantia"/>
              </a:defRPr>
            </a:pPr>
            <a:r>
              <a:rPr dirty="0"/>
              <a:t>Powerful</a:t>
            </a:r>
            <a:endParaRPr dirty="0">
              <a:solidFill>
                <a:srgbClr val="000000"/>
              </a:solidFill>
            </a:endParaRPr>
          </a:p>
          <a:p>
            <a:pPr lvl="1" indent="2232" defTabSz="914144">
              <a:defRPr sz="1100">
                <a:solidFill>
                  <a:srgbClr val="000000"/>
                </a:solidFill>
                <a:latin typeface="Constantia"/>
                <a:ea typeface="Constantia"/>
                <a:cs typeface="Constantia"/>
                <a:sym typeface="Constantia"/>
              </a:defRPr>
            </a:pPr>
            <a:r>
              <a:rPr dirty="0"/>
              <a:t>Calculates sale dates and manages ad calendars to ensure accurate timing.</a:t>
            </a:r>
          </a:p>
          <a:p>
            <a:pPr lvl="1" indent="2232" defTabSz="914144">
              <a:defRPr sz="1100">
                <a:solidFill>
                  <a:srgbClr val="000000"/>
                </a:solidFill>
                <a:latin typeface="Constantia"/>
                <a:ea typeface="Constantia"/>
                <a:cs typeface="Constantia"/>
                <a:sym typeface="Constantia"/>
              </a:defRPr>
            </a:pPr>
            <a:r>
              <a:rPr dirty="0"/>
              <a:t>Built upon a state-of-the-art, cloud-based system which securely retains all documents and activity history.</a:t>
            </a:r>
          </a:p>
          <a:p>
            <a:pPr lvl="1" indent="2232" defTabSz="914144">
              <a:defRPr sz="1100">
                <a:solidFill>
                  <a:srgbClr val="000000"/>
                </a:solidFill>
                <a:latin typeface="Constantia"/>
                <a:ea typeface="Constantia"/>
                <a:cs typeface="Constantia"/>
                <a:sym typeface="Constantia"/>
              </a:defRPr>
            </a:pPr>
            <a:r>
              <a:rPr dirty="0"/>
              <a:t>Utilizes a comprehensive, 50-State Template Library* containing each required notice and supporting documents .</a:t>
            </a:r>
          </a:p>
          <a:p>
            <a:pPr indent="1116" defTabSz="914144">
              <a:defRPr sz="1100">
                <a:solidFill>
                  <a:srgbClr val="000000"/>
                </a:solidFill>
                <a:latin typeface="Constantia"/>
                <a:ea typeface="Constantia"/>
                <a:cs typeface="Constantia"/>
                <a:sym typeface="Constantia"/>
              </a:defRPr>
            </a:pPr>
            <a:endParaRPr dirty="0"/>
          </a:p>
          <a:p>
            <a:pPr indent="1116" defTabSz="914144">
              <a:defRPr sz="1300" b="1">
                <a:solidFill>
                  <a:srgbClr val="00B050"/>
                </a:solidFill>
                <a:latin typeface="Constantia"/>
                <a:ea typeface="Constantia"/>
                <a:cs typeface="Constantia"/>
                <a:sym typeface="Constantia"/>
              </a:defRPr>
            </a:pPr>
            <a:r>
              <a:rPr dirty="0"/>
              <a:t>Easy</a:t>
            </a:r>
            <a:endParaRPr dirty="0">
              <a:solidFill>
                <a:srgbClr val="000000"/>
              </a:solidFill>
            </a:endParaRPr>
          </a:p>
          <a:p>
            <a:pPr lvl="1" indent="2232" defTabSz="914144">
              <a:defRPr sz="1100">
                <a:solidFill>
                  <a:srgbClr val="000000"/>
                </a:solidFill>
                <a:latin typeface="Constantia"/>
                <a:ea typeface="Constantia"/>
                <a:cs typeface="Constantia"/>
                <a:sym typeface="Constantia"/>
              </a:defRPr>
            </a:pPr>
            <a:r>
              <a:rPr dirty="0"/>
              <a:t>Quick and seamless implementation - No downtime or interruptions.</a:t>
            </a:r>
          </a:p>
          <a:p>
            <a:pPr lvl="1" indent="2232" defTabSz="914144">
              <a:defRPr sz="1100">
                <a:solidFill>
                  <a:srgbClr val="000000"/>
                </a:solidFill>
                <a:latin typeface="Constantia"/>
                <a:ea typeface="Constantia"/>
                <a:cs typeface="Constantia"/>
                <a:sym typeface="Constantia"/>
              </a:defRPr>
            </a:pPr>
            <a:r>
              <a:rPr dirty="0"/>
              <a:t>Team members are fully trained within 15 minutes.</a:t>
            </a:r>
          </a:p>
          <a:p>
            <a:pPr lvl="1" indent="2232" defTabSz="914144">
              <a:defRPr sz="1100">
                <a:solidFill>
                  <a:srgbClr val="000000"/>
                </a:solidFill>
                <a:latin typeface="Constantia"/>
                <a:ea typeface="Constantia"/>
                <a:cs typeface="Constantia"/>
                <a:sym typeface="Constantia"/>
              </a:defRPr>
            </a:pPr>
            <a:r>
              <a:rPr dirty="0"/>
              <a:t>Pay-per-use system - No setup fees, monthly minimums, or subscription fees. </a:t>
            </a:r>
          </a:p>
        </p:txBody>
      </p:sp>
      <p:sp>
        <p:nvSpPr>
          <p:cNvPr id="249" name="*The 50-State Template Library and forms used throughout the Late2Lien process are written by industry expert, Jeffrey Greenberger, Esq. In the event of a change in state law, Late2Lien automatically updates the forms and protocols to conform to the latest requirements."/>
          <p:cNvSpPr txBox="1"/>
          <p:nvPr/>
        </p:nvSpPr>
        <p:spPr>
          <a:xfrm>
            <a:off x="5710909" y="5403577"/>
            <a:ext cx="4717108"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defTabSz="914144">
              <a:defRPr sz="1100" i="1">
                <a:solidFill>
                  <a:srgbClr val="000000"/>
                </a:solidFill>
                <a:latin typeface="Constantia"/>
                <a:ea typeface="Constantia"/>
                <a:cs typeface="Constantia"/>
                <a:sym typeface="Constantia"/>
              </a:defRPr>
            </a:lvl1pPr>
          </a:lstStyle>
          <a:p>
            <a:r>
              <a:rPr dirty="0"/>
              <a:t>*The 50-State Template Library and forms used throughout the Late2Lien process are written by industry expert, Jeffrey Greenberger, Esq. In the event of a change in state law, Late2Lien automatically updates the forms and protocols to conform to the latest requirements.</a:t>
            </a:r>
          </a:p>
        </p:txBody>
      </p:sp>
      <p:grpSp>
        <p:nvGrpSpPr>
          <p:cNvPr id="252" name="Group"/>
          <p:cNvGrpSpPr/>
          <p:nvPr/>
        </p:nvGrpSpPr>
        <p:grpSpPr>
          <a:xfrm>
            <a:off x="1524000" y="6247433"/>
            <a:ext cx="9144001" cy="880898"/>
            <a:chOff x="0" y="0"/>
            <a:chExt cx="9144000" cy="880897"/>
          </a:xfrm>
        </p:grpSpPr>
        <p:sp>
          <p:nvSpPr>
            <p:cNvPr id="250" name="Rectangle"/>
            <p:cNvSpPr/>
            <p:nvPr/>
          </p:nvSpPr>
          <p:spPr>
            <a:xfrm>
              <a:off x="0" y="0"/>
              <a:ext cx="9144000" cy="634009"/>
            </a:xfrm>
            <a:prstGeom prst="rect">
              <a:avLst/>
            </a:prstGeom>
            <a:solidFill>
              <a:srgbClr val="002060">
                <a:alpha val="90999"/>
              </a:srgbClr>
            </a:solidFill>
            <a:ln w="12700" cap="flat">
              <a:noFill/>
              <a:miter lim="400000"/>
            </a:ln>
            <a:effectLst>
              <a:outerShdw dist="38100" dir="16200000" rotWithShape="0">
                <a:srgbClr val="000000">
                  <a:alpha val="39998"/>
                </a:srgbClr>
              </a:outerShdw>
            </a:effectLst>
          </p:spPr>
          <p:txBody>
            <a:bodyPr wrap="square" lIns="45719" tIns="45719" rIns="45719" bIns="45719" numCol="1" anchor="ctr">
              <a:noAutofit/>
            </a:bodyPr>
            <a:lstStyle/>
            <a:p>
              <a:pPr defTabSz="914144">
                <a:defRPr>
                  <a:solidFill>
                    <a:srgbClr val="FFFFFF"/>
                  </a:solidFill>
                  <a:latin typeface="Constantia"/>
                  <a:ea typeface="Constantia"/>
                  <a:cs typeface="Constantia"/>
                  <a:sym typeface="Constantia"/>
                </a:defRPr>
              </a:pPr>
              <a:endParaRPr dirty="0"/>
            </a:p>
          </p:txBody>
        </p:sp>
        <p:sp>
          <p:nvSpPr>
            <p:cNvPr id="251" name="www.Late2Lien.com"/>
            <p:cNvSpPr txBox="1"/>
            <p:nvPr/>
          </p:nvSpPr>
          <p:spPr>
            <a:xfrm>
              <a:off x="6553200" y="126801"/>
              <a:ext cx="2171700" cy="7540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2248" tIns="72248" rIns="72248" bIns="72248" numCol="1" anchor="t">
              <a:spAutoFit/>
            </a:bodyPr>
            <a:lstStyle>
              <a:lvl1pPr defTabSz="914144">
                <a:defRPr>
                  <a:solidFill>
                    <a:srgbClr val="FFFFFF"/>
                  </a:solidFill>
                  <a:latin typeface="Constantia"/>
                  <a:ea typeface="Constantia"/>
                  <a:cs typeface="Constantia"/>
                  <a:sym typeface="Constantia"/>
                </a:defRPr>
              </a:lvl1pPr>
            </a:lstStyle>
            <a:p>
              <a:r>
                <a:rPr dirty="0"/>
                <a:t>www.Late2Lien.com</a:t>
              </a:r>
            </a:p>
          </p:txBody>
        </p:sp>
      </p:grpSp>
      <p:sp>
        <p:nvSpPr>
          <p:cNvPr id="253" name="Call us Today at 513.204.9633…"/>
          <p:cNvSpPr txBox="1"/>
          <p:nvPr/>
        </p:nvSpPr>
        <p:spPr>
          <a:xfrm>
            <a:off x="1915791" y="4878959"/>
            <a:ext cx="3261568" cy="914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defTabSz="914144">
              <a:defRPr>
                <a:solidFill>
                  <a:srgbClr val="1F497D"/>
                </a:solidFill>
                <a:latin typeface="Constantia"/>
                <a:ea typeface="Constantia"/>
                <a:cs typeface="Constantia"/>
                <a:sym typeface="Constantia"/>
              </a:defRPr>
            </a:pPr>
            <a:r>
              <a:rPr dirty="0"/>
              <a:t>Call us Today at 513.204.9633</a:t>
            </a:r>
            <a:endParaRPr dirty="0">
              <a:solidFill>
                <a:srgbClr val="000000"/>
              </a:solidFill>
            </a:endParaRPr>
          </a:p>
          <a:p>
            <a:pPr defTabSz="914144">
              <a:defRPr>
                <a:solidFill>
                  <a:srgbClr val="1F497D"/>
                </a:solidFill>
                <a:latin typeface="Constantia"/>
                <a:ea typeface="Constantia"/>
                <a:cs typeface="Constantia"/>
                <a:sym typeface="Constantia"/>
              </a:defRPr>
            </a:pPr>
            <a:r>
              <a:rPr dirty="0"/>
              <a:t>Or visit</a:t>
            </a:r>
            <a:endParaRPr dirty="0">
              <a:solidFill>
                <a:srgbClr val="000000"/>
              </a:solidFill>
            </a:endParaRPr>
          </a:p>
          <a:p>
            <a:pPr defTabSz="914144">
              <a:defRPr>
                <a:solidFill>
                  <a:srgbClr val="1F497D"/>
                </a:solidFill>
                <a:latin typeface="Constantia"/>
                <a:ea typeface="Constantia"/>
                <a:cs typeface="Constantia"/>
                <a:sym typeface="Constantia"/>
              </a:defRPr>
            </a:pPr>
            <a:r>
              <a:rPr dirty="0"/>
              <a:t>www.Late2Lien.com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4CF3-003B-1746-8BA2-69688D95727C}"/>
              </a:ext>
            </a:extLst>
          </p:cNvPr>
          <p:cNvSpPr>
            <a:spLocks noGrp="1"/>
          </p:cNvSpPr>
          <p:nvPr>
            <p:ph type="title"/>
          </p:nvPr>
        </p:nvSpPr>
        <p:spPr/>
        <p:txBody>
          <a:bodyPr>
            <a:normAutofit/>
          </a:bodyPr>
          <a:lstStyle/>
          <a:p>
            <a:r>
              <a:rPr lang="en-US" dirty="0"/>
              <a:t>A Caveat</a:t>
            </a:r>
          </a:p>
        </p:txBody>
      </p:sp>
      <p:sp>
        <p:nvSpPr>
          <p:cNvPr id="3" name="Content Placeholder 2">
            <a:extLst>
              <a:ext uri="{FF2B5EF4-FFF2-40B4-BE49-F238E27FC236}">
                <a16:creationId xmlns:a16="http://schemas.microsoft.com/office/drawing/2014/main" id="{34F872D6-4E06-6D43-886F-EE2293937A3E}"/>
              </a:ext>
            </a:extLst>
          </p:cNvPr>
          <p:cNvSpPr>
            <a:spLocks noGrp="1"/>
          </p:cNvSpPr>
          <p:nvPr>
            <p:ph idx="1"/>
          </p:nvPr>
        </p:nvSpPr>
        <p:spPr/>
        <p:txBody>
          <a:bodyPr>
            <a:normAutofit lnSpcReduction="10000"/>
          </a:bodyPr>
          <a:lstStyle/>
          <a:p>
            <a:pPr lvl="1"/>
            <a:r>
              <a:rPr lang="en-US" dirty="0"/>
              <a:t>The information I provide today is general in nature </a:t>
            </a:r>
            <a:br>
              <a:rPr lang="en-US" dirty="0"/>
            </a:br>
            <a:r>
              <a:rPr lang="en-US" dirty="0"/>
              <a:t>and represents my opinion.</a:t>
            </a:r>
          </a:p>
          <a:p>
            <a:pPr lvl="1"/>
            <a:r>
              <a:rPr lang="en-US" dirty="0"/>
              <a:t>Do not make changes to your rental agreement, forms </a:t>
            </a:r>
            <a:br>
              <a:rPr lang="en-US" dirty="0"/>
            </a:br>
            <a:r>
              <a:rPr lang="en-US" dirty="0"/>
              <a:t>and other procedures without consulting your own </a:t>
            </a:r>
            <a:br>
              <a:rPr lang="en-US" dirty="0"/>
            </a:br>
            <a:r>
              <a:rPr lang="en-US" dirty="0"/>
              <a:t>legal counsel.</a:t>
            </a:r>
          </a:p>
          <a:p>
            <a:pPr lvl="1"/>
            <a:r>
              <a:rPr lang="en-US" dirty="0"/>
              <a:t>This presentation does not establish an attorney-client relationship between us.</a:t>
            </a:r>
          </a:p>
          <a:p>
            <a:pPr lvl="1"/>
            <a:r>
              <a:rPr lang="en-US" dirty="0"/>
              <a:t>I am not licensed to practice law in Colorado.</a:t>
            </a:r>
          </a:p>
          <a:p>
            <a:pPr lvl="1"/>
            <a:r>
              <a:rPr lang="en-US" dirty="0"/>
              <a:t>Do not think these slides constitute full clauses you can copy and place in your own rental agreement.</a:t>
            </a:r>
          </a:p>
          <a:p>
            <a:pPr lvl="1"/>
            <a:r>
              <a:rPr lang="en-US" dirty="0"/>
              <a:t>Review the existing clauses in your rental agreement </a:t>
            </a:r>
            <a:br>
              <a:rPr lang="en-US" dirty="0"/>
            </a:br>
            <a:r>
              <a:rPr lang="en-US" dirty="0"/>
              <a:t>to ensure you aren’t creating conflicts.</a:t>
            </a:r>
          </a:p>
          <a:p>
            <a:endParaRPr lang="en-US" dirty="0"/>
          </a:p>
        </p:txBody>
      </p:sp>
      <p:sp>
        <p:nvSpPr>
          <p:cNvPr id="5" name="Footer Placeholder 4">
            <a:extLst>
              <a:ext uri="{FF2B5EF4-FFF2-40B4-BE49-F238E27FC236}">
                <a16:creationId xmlns:a16="http://schemas.microsoft.com/office/drawing/2014/main" id="{B29B3155-3AAC-469D-B7FE-B568EC9D732B}"/>
              </a:ext>
            </a:extLst>
          </p:cNvPr>
          <p:cNvSpPr>
            <a:spLocks noGrp="1"/>
          </p:cNvSpPr>
          <p:nvPr>
            <p:ph type="ftr" sz="quarter" idx="11"/>
          </p:nvPr>
        </p:nvSpPr>
        <p:spPr>
          <a:xfrm flipV="1">
            <a:off x="0" y="6981197"/>
            <a:ext cx="4114800" cy="169739"/>
          </a:xfrm>
          <a:prstGeom prst="rect">
            <a:avLst/>
          </a:prstGeom>
        </p:spPr>
        <p:txBody>
          <a:bodyPr>
            <a:normAutofit fontScale="40000" lnSpcReduction="20000"/>
          </a:bodyPr>
          <a:lstStyle>
            <a:defPPr>
              <a:defRPr lang="en-US"/>
            </a:defPPr>
            <a:lvl1pPr marL="0" algn="ctr" defTabSz="914400" rtl="0" eaLnBrk="1" latinLnBrk="0" hangingPunct="1">
              <a:defRPr sz="1400" b="1" i="0" kern="1200">
                <a:solidFill>
                  <a:srgbClr val="FAF8EB"/>
                </a:solidFill>
                <a:latin typeface="Arial Black" panose="020B0604020202020204" pitchFamily="34" charset="0"/>
                <a:ea typeface="+mn-ea"/>
                <a:cs typeface="Arial Black"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endParaRPr lang="en-US" dirty="0"/>
          </a:p>
        </p:txBody>
      </p:sp>
    </p:spTree>
    <p:extLst>
      <p:ext uri="{BB962C8B-B14F-4D97-AF65-F5344CB8AC3E}">
        <p14:creationId xmlns:p14="http://schemas.microsoft.com/office/powerpoint/2010/main" val="2940214147"/>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9" descr="Q&amp;A"/>
          <p:cNvPicPr>
            <a:picLocks noChangeAspect="1" noChangeArrowheads="1"/>
          </p:cNvPicPr>
          <p:nvPr/>
        </p:nvPicPr>
        <p:blipFill>
          <a:blip r:embed="rId2" cstate="print"/>
          <a:srcRect/>
          <a:stretch>
            <a:fillRect/>
          </a:stretch>
        </p:blipFill>
        <p:spPr bwMode="auto">
          <a:xfrm>
            <a:off x="1524000" y="0"/>
            <a:ext cx="9144000" cy="6858000"/>
          </a:xfrm>
          <a:prstGeom prst="rect">
            <a:avLst/>
          </a:prstGeom>
          <a:noFill/>
          <a:ln w="9525">
            <a:noFill/>
            <a:miter lim="800000"/>
            <a:headEnd/>
            <a:tailEnd/>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D7417-CE23-905B-7EC4-3B7639E404F4}"/>
              </a:ext>
            </a:extLst>
          </p:cNvPr>
          <p:cNvSpPr>
            <a:spLocks noGrp="1"/>
          </p:cNvSpPr>
          <p:nvPr>
            <p:ph type="title"/>
          </p:nvPr>
        </p:nvSpPr>
        <p:spPr/>
        <p:txBody>
          <a:bodyPr/>
          <a:lstStyle/>
          <a:p>
            <a:r>
              <a:rPr lang="en-US" dirty="0"/>
              <a:t>Thank You For Attending You State Association Meeting</a:t>
            </a:r>
          </a:p>
        </p:txBody>
      </p:sp>
      <p:sp>
        <p:nvSpPr>
          <p:cNvPr id="3" name="Content Placeholder 2">
            <a:extLst>
              <a:ext uri="{FF2B5EF4-FFF2-40B4-BE49-F238E27FC236}">
                <a16:creationId xmlns:a16="http://schemas.microsoft.com/office/drawing/2014/main" id="{38E54A2E-B71C-F541-E79C-E296923B4DF1}"/>
              </a:ext>
            </a:extLst>
          </p:cNvPr>
          <p:cNvSpPr>
            <a:spLocks noGrp="1"/>
          </p:cNvSpPr>
          <p:nvPr>
            <p:ph idx="1"/>
          </p:nvPr>
        </p:nvSpPr>
        <p:spPr/>
        <p:txBody>
          <a:bodyPr/>
          <a:lstStyle/>
          <a:p>
            <a:pPr marL="0" indent="0">
              <a:buNone/>
            </a:pPr>
            <a:r>
              <a:rPr lang="en-US" dirty="0"/>
              <a:t>Jeffrey Greenberger</a:t>
            </a:r>
          </a:p>
          <a:p>
            <a:pPr marL="0" indent="0">
              <a:buNone/>
            </a:pPr>
            <a:r>
              <a:rPr lang="en-US" dirty="0"/>
              <a:t>Greenberger &amp; Brewer, LLP</a:t>
            </a:r>
          </a:p>
          <a:p>
            <a:pPr marL="0" indent="0">
              <a:buNone/>
            </a:pPr>
            <a:r>
              <a:rPr lang="en-US" dirty="0"/>
              <a:t>7750 Montgomery Road, Suite 205</a:t>
            </a:r>
          </a:p>
          <a:p>
            <a:pPr marL="0" indent="0">
              <a:buNone/>
            </a:pPr>
            <a:r>
              <a:rPr lang="en-US" dirty="0"/>
              <a:t>Cincinnati, OH 45236</a:t>
            </a:r>
          </a:p>
          <a:p>
            <a:pPr marL="0" indent="0">
              <a:buNone/>
            </a:pPr>
            <a:r>
              <a:rPr lang="en-US" dirty="0"/>
              <a:t>513.698.9350</a:t>
            </a:r>
          </a:p>
          <a:p>
            <a:pPr marL="0" indent="0">
              <a:buNone/>
            </a:pPr>
            <a:r>
              <a:rPr lang="en-US" dirty="0"/>
              <a:t>www.SelfStorageLegal.com</a:t>
            </a:r>
          </a:p>
          <a:p>
            <a:pPr marL="0" indent="0">
              <a:buNone/>
            </a:pPr>
            <a:r>
              <a:rPr lang="en-US" dirty="0"/>
              <a:t>www.Late2Lien.com</a:t>
            </a:r>
          </a:p>
          <a:p>
            <a:pPr marL="0" indent="0">
              <a:buNone/>
            </a:pPr>
            <a:endParaRPr lang="en-US" dirty="0"/>
          </a:p>
        </p:txBody>
      </p:sp>
      <p:pic>
        <p:nvPicPr>
          <p:cNvPr id="5" name="Picture 4" descr="A logo with a red yellow and blue circle&#10;&#10;Description automatically generated">
            <a:extLst>
              <a:ext uri="{FF2B5EF4-FFF2-40B4-BE49-F238E27FC236}">
                <a16:creationId xmlns:a16="http://schemas.microsoft.com/office/drawing/2014/main" id="{5751B797-FF8B-DB8C-6B29-1C4EB08C03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0395" y="3692433"/>
            <a:ext cx="4767944" cy="2383974"/>
          </a:xfrm>
          <a:prstGeom prst="rect">
            <a:avLst/>
          </a:prstGeom>
        </p:spPr>
      </p:pic>
    </p:spTree>
    <p:extLst>
      <p:ext uri="{BB962C8B-B14F-4D97-AF65-F5344CB8AC3E}">
        <p14:creationId xmlns:p14="http://schemas.microsoft.com/office/powerpoint/2010/main" val="146657029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1. Lets Remember A Few Definitions</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normAutofit/>
          </a:bodyPr>
          <a:lstStyle/>
          <a:p>
            <a:pPr marL="0" indent="0">
              <a:buNone/>
            </a:pP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"Default" means the failure to perform in a timely manner any obligation or duty set forth in this article </a:t>
            </a:r>
            <a:r>
              <a:rPr lang="en-US" sz="2400" dirty="0">
                <a:solidFill>
                  <a:srgbClr val="000000"/>
                </a:solidFill>
                <a:effectLst/>
                <a:highlight>
                  <a:srgbClr val="FFFF00"/>
                </a:highlight>
                <a:latin typeface="Calibri" panose="020F0502020204030204" pitchFamily="34" charset="0"/>
                <a:ea typeface="Times New Roman" panose="02020603050405020304" pitchFamily="18" charset="0"/>
                <a:cs typeface="Lucida Sans Unicode" panose="020B0602030504020204" pitchFamily="34" charset="0"/>
              </a:rPr>
              <a:t>or the rental agreement</a:t>
            </a: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a:t>
            </a:r>
          </a:p>
          <a:p>
            <a:pPr marL="0" indent="0">
              <a:buNone/>
            </a:pP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"Last-known address" means that postal address or e-mail address provided by the occupant in the latest rental agreement or in a subsequent </a:t>
            </a:r>
            <a:r>
              <a:rPr lang="en-US" sz="2400" dirty="0">
                <a:solidFill>
                  <a:srgbClr val="000000"/>
                </a:solidFill>
                <a:effectLst/>
                <a:highlight>
                  <a:srgbClr val="FFFF00"/>
                </a:highlight>
                <a:latin typeface="Calibri" panose="020F0502020204030204" pitchFamily="34" charset="0"/>
                <a:ea typeface="Times New Roman" panose="02020603050405020304" pitchFamily="18" charset="0"/>
                <a:cs typeface="Lucida Sans Unicode" panose="020B0602030504020204" pitchFamily="34" charset="0"/>
              </a:rPr>
              <a:t>written notice of a change of address.</a:t>
            </a:r>
          </a:p>
          <a:p>
            <a:pPr marL="0" indent="0">
              <a:buNone/>
            </a:pP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a:t>
            </a:r>
            <a:r>
              <a:rPr lang="en-US" sz="2400" dirty="0">
                <a:solidFill>
                  <a:srgbClr val="000000"/>
                </a:solidFill>
                <a:effectLst/>
                <a:highlight>
                  <a:srgbClr val="FFFF00"/>
                </a:highlight>
                <a:latin typeface="Calibri" panose="020F0502020204030204" pitchFamily="34" charset="0"/>
                <a:ea typeface="Times New Roman" panose="02020603050405020304" pitchFamily="18" charset="0"/>
                <a:cs typeface="Lucida Sans Unicode" panose="020B0602030504020204" pitchFamily="34" charset="0"/>
              </a:rPr>
              <a:t>Occupant</a:t>
            </a: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 means a person, or his sublessee, successor, or assign, entitled to the use of the storage space at a self-service storage facility under a rental agreement, to the exclusion of others.</a:t>
            </a:r>
          </a:p>
          <a:p>
            <a:pPr marL="0" indent="0">
              <a:buNone/>
            </a:pP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a:t>
            </a:r>
            <a:r>
              <a:rPr lang="en-US" sz="2400" dirty="0">
                <a:solidFill>
                  <a:srgbClr val="000000"/>
                </a:solidFill>
                <a:effectLst/>
                <a:highlight>
                  <a:srgbClr val="FFFF00"/>
                </a:highlight>
                <a:latin typeface="Calibri" panose="020F0502020204030204" pitchFamily="34" charset="0"/>
                <a:ea typeface="Times New Roman" panose="02020603050405020304" pitchFamily="18" charset="0"/>
                <a:cs typeface="Lucida Sans Unicode" panose="020B0602030504020204" pitchFamily="34" charset="0"/>
              </a:rPr>
              <a:t>Owner</a:t>
            </a:r>
            <a:r>
              <a:rPr lang="en-US" sz="2400" dirty="0">
                <a:solidFill>
                  <a:srgbClr val="000000"/>
                </a:solidFill>
                <a:effectLst/>
                <a:latin typeface="Calibri" panose="020F0502020204030204" pitchFamily="34" charset="0"/>
                <a:ea typeface="Times New Roman" panose="02020603050405020304" pitchFamily="18" charset="0"/>
                <a:cs typeface="Lucida Sans Unicode" panose="020B0602030504020204" pitchFamily="34" charset="0"/>
              </a:rPr>
              <a:t>" means the owner, operator, lessor, or sublessor of a self-service storage facility, his agent, or any other person authorized by him to manage the facility or to receive rent from an occupant under a rental agreement.</a:t>
            </a:r>
          </a:p>
          <a:p>
            <a:pPr marL="0" indent="0">
              <a:buNone/>
            </a:pPr>
            <a:endParaRPr lang="en-US" sz="2400"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37230779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2. What Exactly Is Your Lien?</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normAutofit/>
          </a:bodyPr>
          <a:lstStyle/>
          <a:p>
            <a:pPr marL="0" indent="0">
              <a:buNone/>
            </a:pPr>
            <a:r>
              <a:rPr lang="en-US" sz="2400" dirty="0">
                <a:solidFill>
                  <a:srgbClr val="000000"/>
                </a:solidFill>
                <a:effectLst/>
                <a:latin typeface="Calibri" panose="020F0502020204030204" pitchFamily="34" charset="0"/>
                <a:ea typeface="Calibri" panose="020F0502020204030204" pitchFamily="34" charset="0"/>
                <a:cs typeface="Lucida Sans Unicode" panose="020B0602030504020204" pitchFamily="34" charset="0"/>
              </a:rPr>
              <a:t>Where a rental agreement is entered into between the owner and the occupant, the owner and his or her heirs, executors, administrators, successors, and assigns have a lien upon all personal property located at the self-service storage facility for rent, labor, or other charges, present or future</a:t>
            </a:r>
            <a:r>
              <a:rPr lang="en-US" sz="2400" dirty="0">
                <a:solidFill>
                  <a:srgbClr val="000000"/>
                </a:solidFill>
                <a:effectLst/>
                <a:highlight>
                  <a:srgbClr val="FFFF00"/>
                </a:highlight>
                <a:latin typeface="Calibri" panose="020F0502020204030204" pitchFamily="34" charset="0"/>
                <a:ea typeface="Calibri" panose="020F0502020204030204" pitchFamily="34" charset="0"/>
                <a:cs typeface="Lucida Sans Unicode" panose="020B0602030504020204" pitchFamily="34" charset="0"/>
              </a:rPr>
              <a:t>, including late fees </a:t>
            </a:r>
            <a:r>
              <a:rPr lang="en-US" sz="2400" dirty="0">
                <a:solidFill>
                  <a:srgbClr val="000000"/>
                </a:solidFill>
                <a:effectLst/>
                <a:latin typeface="Calibri" panose="020F0502020204030204" pitchFamily="34" charset="0"/>
                <a:ea typeface="Calibri" panose="020F0502020204030204" pitchFamily="34" charset="0"/>
                <a:cs typeface="Lucida Sans Unicode" panose="020B0602030504020204" pitchFamily="34" charset="0"/>
              </a:rPr>
              <a:t>as specified in section 38-21.5-101.5 (3), in relation to the personal property and for expenses necessary for its </a:t>
            </a:r>
            <a:r>
              <a:rPr lang="en-US" sz="2400" dirty="0">
                <a:solidFill>
                  <a:srgbClr val="000000"/>
                </a:solidFill>
                <a:effectLst/>
                <a:highlight>
                  <a:srgbClr val="FFFF00"/>
                </a:highlight>
                <a:latin typeface="Calibri" panose="020F0502020204030204" pitchFamily="34" charset="0"/>
                <a:ea typeface="Calibri" panose="020F0502020204030204" pitchFamily="34" charset="0"/>
                <a:cs typeface="Lucida Sans Unicode" panose="020B0602030504020204" pitchFamily="34" charset="0"/>
              </a:rPr>
              <a:t>preservation or expenses reasonably incurred in its sale or other disposition</a:t>
            </a:r>
            <a:r>
              <a:rPr lang="en-US" sz="2400" dirty="0">
                <a:solidFill>
                  <a:srgbClr val="000000"/>
                </a:solidFill>
                <a:effectLst/>
                <a:latin typeface="Calibri" panose="020F0502020204030204" pitchFamily="34" charset="0"/>
                <a:ea typeface="Calibri" panose="020F0502020204030204" pitchFamily="34" charset="0"/>
                <a:cs typeface="Lucida Sans Unicode" panose="020B0602030504020204" pitchFamily="34" charset="0"/>
              </a:rPr>
              <a:t> pursuant to this article 21.5</a:t>
            </a:r>
            <a:endParaRPr lang="en-US" sz="2400"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28934965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3. Requirements Of A Rental Agreement</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A rental agreement </a:t>
            </a:r>
            <a:r>
              <a:rPr lang="en-US" dirty="0">
                <a:highlight>
                  <a:srgbClr val="FFFF00"/>
                </a:highlight>
              </a:rPr>
              <a:t>must contain</a:t>
            </a:r>
            <a:r>
              <a:rPr lang="en-US" dirty="0"/>
              <a:t>:</a:t>
            </a:r>
          </a:p>
          <a:p>
            <a:pPr marL="514350" indent="-514350">
              <a:buAutoNum type="alphaLcParenBoth"/>
            </a:pPr>
            <a:r>
              <a:rPr lang="en-US" dirty="0"/>
              <a:t>A notice stating that all articles stored under the terms of such agreement will be sold or otherwise disposed of if no payment has been received for a continuous thirty-day period; and</a:t>
            </a:r>
          </a:p>
          <a:p>
            <a:pPr marL="514350" indent="-514350">
              <a:buAutoNum type="alphaLcParenBoth"/>
            </a:pPr>
            <a:r>
              <a:rPr lang="en-US" dirty="0"/>
              <a:t>A provision directing the occupant to disclose any lienholders with an interest in property that is or will be stored in the self-service storage facility.</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185023243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4. You May (You Must) Limit The Value Of The Personal Property</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If a rental agreement limits the aggregate value of the property that may be stored in the occupant's storage space, </a:t>
            </a:r>
            <a:r>
              <a:rPr lang="en-US" dirty="0">
                <a:highlight>
                  <a:srgbClr val="FFFF00"/>
                </a:highlight>
              </a:rPr>
              <a:t>that limit is deemed to be the maximum value of the stored property</a:t>
            </a:r>
            <a:r>
              <a:rPr lang="en-US" dirty="0"/>
              <a:t>.</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90539245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5. You Can Charge A Late Fee But You Must Disclose It In The Rental Agreement</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t>A rental agreement may include a reasonable late fee for each month an occupant does not pay rent in full when due. A late fee of </a:t>
            </a:r>
            <a:r>
              <a:rPr lang="en-US" dirty="0">
                <a:highlight>
                  <a:srgbClr val="FFFF00"/>
                </a:highlight>
              </a:rPr>
              <a:t>twenty dollars or twenty percent of the monthly rental amount, whichever is greater</a:t>
            </a:r>
            <a:r>
              <a:rPr lang="en-US" dirty="0"/>
              <a:t>, for each late rental payment is reasonable and does not constitute a penalty. The owner shall </a:t>
            </a:r>
            <a:r>
              <a:rPr lang="en-US" dirty="0">
                <a:highlight>
                  <a:srgbClr val="FFFF00"/>
                </a:highlight>
              </a:rPr>
              <a:t>not collect a late fee as part of the lien unless the amount of the late fee is stated in the rental agreement </a:t>
            </a:r>
            <a:r>
              <a:rPr lang="en-US" dirty="0"/>
              <a:t>or in an addendum to the rental agreement.</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328216076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6. Before You Can Start Any Lien Enforcement You Must Check For Lienholders</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lstStyle/>
          <a:p>
            <a:pPr marL="0" indent="0">
              <a:buNone/>
            </a:pPr>
            <a:r>
              <a:rPr lang="en-US" dirty="0">
                <a:highlight>
                  <a:srgbClr val="FFFF00"/>
                </a:highlight>
              </a:rPr>
              <a:t>Before taking enforcement action </a:t>
            </a:r>
            <a:r>
              <a:rPr lang="en-US" dirty="0"/>
              <a:t>pursuant to section 38-21.5-103 (1)(b), the owner shall determine if a financing statement concerning the property to be sold or otherwise disposed of has been filed with the secretary of state in accordance with part 5 of article 9 of title 4.</a:t>
            </a:r>
          </a:p>
          <a:p>
            <a:pPr marL="0" indent="0">
              <a:buNone/>
            </a:pPr>
            <a:r>
              <a:rPr lang="en-US" dirty="0"/>
              <a:t>This is done on the Colorado Secretary of State’s website </a:t>
            </a:r>
            <a:r>
              <a:rPr lang="en-US" dirty="0">
                <a:hlinkClick r:id="rId2"/>
              </a:rPr>
              <a:t>https://www.sos.state.co.us/ucc</a:t>
            </a:r>
            <a:r>
              <a:rPr lang="en-US" dirty="0"/>
              <a:t> </a:t>
            </a:r>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3"/>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4"/>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14445155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7E08-B967-01F4-17A5-1756457EE93E}"/>
              </a:ext>
            </a:extLst>
          </p:cNvPr>
          <p:cNvSpPr>
            <a:spLocks noGrp="1"/>
          </p:cNvSpPr>
          <p:nvPr>
            <p:ph type="title"/>
          </p:nvPr>
        </p:nvSpPr>
        <p:spPr/>
        <p:txBody>
          <a:bodyPr/>
          <a:lstStyle/>
          <a:p>
            <a:r>
              <a:rPr lang="en-US" dirty="0"/>
              <a:t>6. (cont.) What Is “Enforcement Action”?</a:t>
            </a:r>
          </a:p>
        </p:txBody>
      </p:sp>
      <p:sp>
        <p:nvSpPr>
          <p:cNvPr id="3" name="Content Placeholder 2">
            <a:extLst>
              <a:ext uri="{FF2B5EF4-FFF2-40B4-BE49-F238E27FC236}">
                <a16:creationId xmlns:a16="http://schemas.microsoft.com/office/drawing/2014/main" id="{9DFDD5B1-97B1-1BCC-7758-1752B12476BB}"/>
              </a:ext>
            </a:extLst>
          </p:cNvPr>
          <p:cNvSpPr>
            <a:spLocks noGrp="1"/>
          </p:cNvSpPr>
          <p:nvPr>
            <p:ph idx="1"/>
          </p:nvPr>
        </p:nvSpPr>
        <p:spPr/>
        <p:txBody>
          <a:bodyPr>
            <a:normAutofit fontScale="92500" lnSpcReduction="10000"/>
          </a:bodyPr>
          <a:lstStyle/>
          <a:p>
            <a:pPr marL="0" indent="0">
              <a:buNone/>
            </a:pPr>
            <a:r>
              <a:rPr lang="en-US" dirty="0"/>
              <a:t>(a)	No enforcement action shall be taken by the owner until the occupant has been in default </a:t>
            </a:r>
            <a:r>
              <a:rPr lang="en-US" dirty="0">
                <a:highlight>
                  <a:srgbClr val="FFFF00"/>
                </a:highlight>
              </a:rPr>
              <a:t>continuously</a:t>
            </a:r>
            <a:r>
              <a:rPr lang="en-US" dirty="0"/>
              <a:t> for a period of </a:t>
            </a:r>
            <a:r>
              <a:rPr lang="en-US" dirty="0">
                <a:highlight>
                  <a:srgbClr val="FFFF00"/>
                </a:highlight>
              </a:rPr>
              <a:t>thirty days.</a:t>
            </a:r>
          </a:p>
          <a:p>
            <a:pPr marL="0" indent="0">
              <a:buNone/>
            </a:pPr>
            <a:r>
              <a:rPr lang="en-US" dirty="0"/>
              <a:t>(b)	After the occupant has been in default continuously for thirty days, the owner may begin enforcement action </a:t>
            </a:r>
            <a:r>
              <a:rPr lang="en-US" dirty="0">
                <a:highlight>
                  <a:srgbClr val="FFFF00"/>
                </a:highlight>
              </a:rPr>
              <a:t>if the occupant has been notified in writing. </a:t>
            </a:r>
            <a:r>
              <a:rPr lang="en-US" dirty="0"/>
              <a:t>The owner shall deliver the notice in person or by verified mail or electronic mail to the last-known address of the occupant and </a:t>
            </a:r>
            <a:r>
              <a:rPr lang="en-US" dirty="0">
                <a:highlight>
                  <a:srgbClr val="FFFF00"/>
                </a:highlight>
              </a:rPr>
              <a:t>shall provide the notice to any lienholder </a:t>
            </a:r>
            <a:r>
              <a:rPr lang="en-US" dirty="0"/>
              <a:t>with an interest in the property to be sold or otherwise disposed of, of whom the </a:t>
            </a:r>
            <a:r>
              <a:rPr lang="en-US" dirty="0">
                <a:highlight>
                  <a:srgbClr val="FFFF00"/>
                </a:highlight>
              </a:rPr>
              <a:t>owner has knowledge through the disclosure provision on the rental agreement, as evidenced by a financing statement filed with the secretary of state, or through the owner's receipt of other written notice of such interest from the lienholder.</a:t>
            </a:r>
          </a:p>
          <a:p>
            <a:pPr marL="0" indent="0">
              <a:buNone/>
            </a:pPr>
            <a:endParaRPr lang="en-US" dirty="0"/>
          </a:p>
        </p:txBody>
      </p:sp>
      <p:pic>
        <p:nvPicPr>
          <p:cNvPr id="4" name="1_multipart_xF8FF_2_logo_gif_matte_white" descr="1_multipart_xF8FF_2_logo_gif_matte_white">
            <a:extLst>
              <a:ext uri="{FF2B5EF4-FFF2-40B4-BE49-F238E27FC236}">
                <a16:creationId xmlns:a16="http://schemas.microsoft.com/office/drawing/2014/main" id="{6E537A4C-D88C-666C-3F5A-58F295E45AB7}"/>
              </a:ext>
            </a:extLst>
          </p:cNvPr>
          <p:cNvPicPr>
            <a:picLocks noChangeAspect="1"/>
          </p:cNvPicPr>
          <p:nvPr/>
        </p:nvPicPr>
        <p:blipFill>
          <a:blip r:embed="rId2"/>
          <a:stretch>
            <a:fillRect/>
          </a:stretch>
        </p:blipFill>
        <p:spPr>
          <a:xfrm>
            <a:off x="59327" y="6248400"/>
            <a:ext cx="4000500" cy="609600"/>
          </a:xfrm>
          <a:prstGeom prst="rect">
            <a:avLst/>
          </a:prstGeom>
          <a:ln w="12700">
            <a:miter lim="400000"/>
          </a:ln>
        </p:spPr>
      </p:pic>
      <p:pic>
        <p:nvPicPr>
          <p:cNvPr id="5" name="l2l logo #1.png" descr="l2l logo #1.png">
            <a:extLst>
              <a:ext uri="{FF2B5EF4-FFF2-40B4-BE49-F238E27FC236}">
                <a16:creationId xmlns:a16="http://schemas.microsoft.com/office/drawing/2014/main" id="{9DBF0DC2-905C-E0F9-DE92-A215C8F63F5B}"/>
              </a:ext>
            </a:extLst>
          </p:cNvPr>
          <p:cNvPicPr>
            <a:picLocks noChangeAspect="1"/>
          </p:cNvPicPr>
          <p:nvPr/>
        </p:nvPicPr>
        <p:blipFill>
          <a:blip r:embed="rId3"/>
          <a:stretch>
            <a:fillRect/>
          </a:stretch>
        </p:blipFill>
        <p:spPr>
          <a:xfrm>
            <a:off x="10104064" y="6011915"/>
            <a:ext cx="2301434" cy="820594"/>
          </a:xfrm>
          <a:prstGeom prst="rect">
            <a:avLst/>
          </a:prstGeom>
          <a:ln w="12700">
            <a:miter lim="400000"/>
          </a:ln>
        </p:spPr>
      </p:pic>
    </p:spTree>
    <p:extLst>
      <p:ext uri="{BB962C8B-B14F-4D97-AF65-F5344CB8AC3E}">
        <p14:creationId xmlns:p14="http://schemas.microsoft.com/office/powerpoint/2010/main" val="2872326163"/>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TotalTime>
  <Words>1944</Words>
  <Application>Microsoft Office PowerPoint</Application>
  <PresentationFormat>Widescreen</PresentationFormat>
  <Paragraphs>112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Calibri</vt:lpstr>
      <vt:lpstr>Office Theme</vt:lpstr>
      <vt:lpstr>14 Things I Want You To Know About Your Statute</vt:lpstr>
      <vt:lpstr>A Caveat</vt:lpstr>
      <vt:lpstr>1. Lets Remember A Few Definitions</vt:lpstr>
      <vt:lpstr>2. What Exactly Is Your Lien?</vt:lpstr>
      <vt:lpstr>3. Requirements Of A Rental Agreement</vt:lpstr>
      <vt:lpstr>4. You May (You Must) Limit The Value Of The Personal Property</vt:lpstr>
      <vt:lpstr>5. You Can Charge A Late Fee But You Must Disclose It In The Rental Agreement</vt:lpstr>
      <vt:lpstr>6. Before You Can Start Any Lien Enforcement You Must Check For Lienholders</vt:lpstr>
      <vt:lpstr>6. (cont.) What Is “Enforcement Action”?</vt:lpstr>
      <vt:lpstr>7. Before You Send Out The Default Notice You Are Going to Have To Cut The Lock &amp; Inventory</vt:lpstr>
      <vt:lpstr>8. You Cannot Deny Access In The Event Of Default Unless It Is In Your Rental Agreement</vt:lpstr>
      <vt:lpstr>9. After The Demand Date In The Notice You Still Have To Advertise</vt:lpstr>
      <vt:lpstr>10. You Can Send The Default Notice By Email But….</vt:lpstr>
      <vt:lpstr>11. You Can Clearly Conduct Online Lien Sales</vt:lpstr>
      <vt:lpstr>12. Any Vehicle Or Vessel Can (Should) Be Towed</vt:lpstr>
      <vt:lpstr>13. You Must Allow The Occupant To Redeem</vt:lpstr>
      <vt:lpstr>14. The Statute Requires A Posting In Your Office</vt:lpstr>
      <vt:lpstr>PowerPoint Presentation</vt:lpstr>
      <vt:lpstr>PowerPoint Presentation</vt:lpstr>
      <vt:lpstr>PowerPoint Presentation</vt:lpstr>
      <vt:lpstr>Thank You For Attending You State Association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Jeffrey Greenberger</dc:creator>
  <cp:lastModifiedBy>Kathryn East</cp:lastModifiedBy>
  <cp:revision>4</cp:revision>
  <cp:lastPrinted>2024-09-16T19:26:18Z</cp:lastPrinted>
  <dcterms:created xsi:type="dcterms:W3CDTF">2024-09-16T18:28:45Z</dcterms:created>
  <dcterms:modified xsi:type="dcterms:W3CDTF">2024-10-11T21:44:39Z</dcterms:modified>
</cp:coreProperties>
</file>