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4250" r:id="rId5"/>
  </p:sldMasterIdLst>
  <p:notesMasterIdLst>
    <p:notesMasterId r:id="rId54"/>
  </p:notesMasterIdLst>
  <p:handoutMasterIdLst>
    <p:handoutMasterId r:id="rId55"/>
  </p:handoutMasterIdLst>
  <p:sldIdLst>
    <p:sldId id="2132738641" r:id="rId6"/>
    <p:sldId id="2132738633" r:id="rId7"/>
    <p:sldId id="2132738578" r:id="rId8"/>
    <p:sldId id="4564" r:id="rId9"/>
    <p:sldId id="8948" r:id="rId10"/>
    <p:sldId id="2132738554" r:id="rId11"/>
    <p:sldId id="266" r:id="rId12"/>
    <p:sldId id="2132738639" r:id="rId13"/>
    <p:sldId id="2132738501" r:id="rId14"/>
    <p:sldId id="258" r:id="rId15"/>
    <p:sldId id="2132738498" r:id="rId16"/>
    <p:sldId id="2132738491" r:id="rId17"/>
    <p:sldId id="2132738490" r:id="rId18"/>
    <p:sldId id="2132738492" r:id="rId19"/>
    <p:sldId id="2132738430" r:id="rId20"/>
    <p:sldId id="2132738511" r:id="rId21"/>
    <p:sldId id="2132738635" r:id="rId22"/>
    <p:sldId id="2132738604" r:id="rId23"/>
    <p:sldId id="2132738546" r:id="rId24"/>
    <p:sldId id="9761" r:id="rId25"/>
    <p:sldId id="9763" r:id="rId26"/>
    <p:sldId id="2132738504" r:id="rId27"/>
    <p:sldId id="2132738544" r:id="rId28"/>
    <p:sldId id="2132738615" r:id="rId29"/>
    <p:sldId id="2132738570" r:id="rId30"/>
    <p:sldId id="2132738561" r:id="rId31"/>
    <p:sldId id="7787" r:id="rId32"/>
    <p:sldId id="2132738644" r:id="rId33"/>
    <p:sldId id="2132738582" r:id="rId34"/>
    <p:sldId id="2132738581" r:id="rId35"/>
    <p:sldId id="257" r:id="rId36"/>
    <p:sldId id="8113" r:id="rId37"/>
    <p:sldId id="2132738537" r:id="rId38"/>
    <p:sldId id="2132738551" r:id="rId39"/>
    <p:sldId id="2132738552" r:id="rId40"/>
    <p:sldId id="2132738557" r:id="rId41"/>
    <p:sldId id="2132738642" r:id="rId42"/>
    <p:sldId id="767" r:id="rId43"/>
    <p:sldId id="2132738560" r:id="rId44"/>
    <p:sldId id="2132738630" r:id="rId45"/>
    <p:sldId id="2132738631" r:id="rId46"/>
    <p:sldId id="2132738637" r:id="rId47"/>
    <p:sldId id="2132738446" r:id="rId48"/>
    <p:sldId id="2132738632" r:id="rId49"/>
    <p:sldId id="2132738461" r:id="rId50"/>
    <p:sldId id="2132738626" r:id="rId51"/>
    <p:sldId id="2132738574" r:id="rId52"/>
    <p:sldId id="2132738577" r:id="rId53"/>
  </p:sldIdLst>
  <p:sldSz cx="18288000" cy="10287000"/>
  <p:notesSz cx="7010400" cy="92964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4D2204-A021-1570-FF09-D0737E8269EF}" name="Sarah Little" initials="" userId="S::Sarah.Little@storage-mart.com::2194c3be-e40c-4f74-a01a-2dc9020559b5" providerId="AD"/>
  <p188:author id="{097DB0B8-15C7-D2F9-91A4-A2DEDBB6DAFD}" name="Sarah Little" initials="SL" userId="S::sarah.little@storage-mart.com::2194c3be-e40c-4f74-a01a-2dc9020559b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868"/>
    <a:srgbClr val="A8A8D7"/>
    <a:srgbClr val="F26722"/>
    <a:srgbClr val="255465"/>
    <a:srgbClr val="0C4254"/>
    <a:srgbClr val="0A3C4C"/>
    <a:srgbClr val="BDBEC0"/>
    <a:srgbClr val="5E5E69"/>
    <a:srgbClr val="2E73FC"/>
    <a:srgbClr val="E6E6E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6770" autoAdjust="0"/>
  </p:normalViewPr>
  <p:slideViewPr>
    <p:cSldViewPr snapToGrid="0">
      <p:cViewPr varScale="1">
        <p:scale>
          <a:sx n="39" d="100"/>
          <a:sy n="39" d="100"/>
        </p:scale>
        <p:origin x="940" y="40"/>
      </p:cViewPr>
      <p:guideLst>
        <p:guide orient="horz" pos="3240"/>
        <p:guide pos="57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a:solidFill>
                  <a:schemeClr val="tx1"/>
                </a:solidFill>
              </a:rPr>
              <a:t>Revenue</a:t>
            </a:r>
            <a:r>
              <a:rPr lang="en-US" sz="2400" baseline="0">
                <a:solidFill>
                  <a:schemeClr val="tx1"/>
                </a:solidFill>
              </a:rPr>
              <a:t> by Country</a:t>
            </a:r>
            <a:endParaRPr lang="en-US" sz="2400">
              <a:solidFill>
                <a:schemeClr val="tx1"/>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1827129025600969"/>
          <c:y val="0.26192454501844259"/>
          <c:w val="0.56345741948798067"/>
          <c:h val="0.59770168037330407"/>
        </c:manualLayout>
      </c:layout>
      <c:pieChart>
        <c:varyColors val="1"/>
        <c:ser>
          <c:idx val="0"/>
          <c:order val="0"/>
          <c:tx>
            <c:strRef>
              <c:f>Sheet1!$B$1</c:f>
              <c:strCache>
                <c:ptCount val="1"/>
                <c:pt idx="0">
                  <c:v>Net Rentable Sq. Ft.</c:v>
                </c:pt>
              </c:strCache>
            </c:strRef>
          </c:tx>
          <c:dPt>
            <c:idx val="0"/>
            <c:bubble3D val="0"/>
            <c:spPr>
              <a:solidFill>
                <a:schemeClr val="bg1"/>
              </a:solidFill>
              <a:ln w="19050">
                <a:noFill/>
              </a:ln>
              <a:effectLst/>
            </c:spPr>
            <c:extLst>
              <c:ext xmlns:c16="http://schemas.microsoft.com/office/drawing/2014/chart" uri="{C3380CC4-5D6E-409C-BE32-E72D297353CC}">
                <c16:uniqueId val="{00000001-3E55-E74C-B73F-1E6A49603004}"/>
              </c:ext>
            </c:extLst>
          </c:dPt>
          <c:dPt>
            <c:idx val="1"/>
            <c:bubble3D val="0"/>
            <c:spPr>
              <a:solidFill>
                <a:schemeClr val="tx1"/>
              </a:solidFill>
              <a:ln w="19050">
                <a:noFill/>
              </a:ln>
              <a:effectLst/>
            </c:spPr>
            <c:extLst>
              <c:ext xmlns:c16="http://schemas.microsoft.com/office/drawing/2014/chart" uri="{C3380CC4-5D6E-409C-BE32-E72D297353CC}">
                <c16:uniqueId val="{00000003-3E55-E74C-B73F-1E6A49603004}"/>
              </c:ext>
            </c:extLst>
          </c:dPt>
          <c:dPt>
            <c:idx val="2"/>
            <c:bubble3D val="0"/>
            <c:spPr>
              <a:solidFill>
                <a:schemeClr val="bg2">
                  <a:lumMod val="75000"/>
                </a:schemeClr>
              </a:solidFill>
              <a:ln w="19050">
                <a:noFill/>
              </a:ln>
              <a:effectLst/>
            </c:spPr>
            <c:extLst>
              <c:ext xmlns:c16="http://schemas.microsoft.com/office/drawing/2014/chart" uri="{C3380CC4-5D6E-409C-BE32-E72D297353CC}">
                <c16:uniqueId val="{00000005-3E55-E74C-B73F-1E6A49603004}"/>
              </c:ext>
            </c:extLst>
          </c:dPt>
          <c:dLbls>
            <c:dLbl>
              <c:idx val="0"/>
              <c:layout>
                <c:manualLayout>
                  <c:x val="0"/>
                  <c:y val="-8.3806351953396807E-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0.30243400285023192"/>
                      <c:h val="0.14494855133504866"/>
                    </c:manualLayout>
                  </c15:layout>
                </c:ext>
                <c:ext xmlns:c16="http://schemas.microsoft.com/office/drawing/2014/chart" uri="{C3380CC4-5D6E-409C-BE32-E72D297353CC}">
                  <c16:uniqueId val="{00000001-3E55-E74C-B73F-1E6A49603004}"/>
                </c:ext>
              </c:extLst>
            </c:dLbl>
            <c:dLbl>
              <c:idx val="1"/>
              <c:layout>
                <c:manualLayout>
                  <c:x val="6.8699839312698604E-3"/>
                  <c:y val="4.7368807625832898E-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0.22686417960626337"/>
                      <c:h val="0.14494855133504866"/>
                    </c:manualLayout>
                  </c15:layout>
                </c:ext>
                <c:ext xmlns:c16="http://schemas.microsoft.com/office/drawing/2014/chart" uri="{C3380CC4-5D6E-409C-BE32-E72D297353CC}">
                  <c16:uniqueId val="{00000003-3E55-E74C-B73F-1E6A4960300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United States</c:v>
                </c:pt>
                <c:pt idx="1">
                  <c:v>Canada</c:v>
                </c:pt>
                <c:pt idx="2">
                  <c:v>United Kingdom</c:v>
                </c:pt>
              </c:strCache>
            </c:strRef>
          </c:cat>
          <c:val>
            <c:numRef>
              <c:f>Sheet1!$B$2:$B$4</c:f>
              <c:numCache>
                <c:formatCode>0.00%</c:formatCode>
                <c:ptCount val="3"/>
                <c:pt idx="0">
                  <c:v>0.79175222641103016</c:v>
                </c:pt>
                <c:pt idx="1">
                  <c:v>0.16826635023107006</c:v>
                </c:pt>
                <c:pt idx="2">
                  <c:v>3.9981423357899934E-2</c:v>
                </c:pt>
              </c:numCache>
            </c:numRef>
          </c:val>
          <c:extLst>
            <c:ext xmlns:c16="http://schemas.microsoft.com/office/drawing/2014/chart" uri="{C3380CC4-5D6E-409C-BE32-E72D297353CC}">
              <c16:uniqueId val="{00000006-3E55-E74C-B73F-1E6A49603004}"/>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Construction Costs (Billions)</a:t>
            </a:r>
          </a:p>
        </c:rich>
      </c:tx>
      <c:layout>
        <c:manualLayout>
          <c:xMode val="edge"/>
          <c:yMode val="edge"/>
          <c:x val="0.33074834567916922"/>
          <c:y val="9.6918170081162474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Constructin Costs (Billions)</c:v>
                </c:pt>
              </c:strCache>
            </c:strRef>
          </c:tx>
          <c:spPr>
            <a:ln w="63500" cap="rnd">
              <a:solidFill>
                <a:schemeClr val="tx1"/>
              </a:solidFill>
              <a:round/>
            </a:ln>
            <a:effectLst/>
          </c:spPr>
          <c:marker>
            <c:symbol val="none"/>
          </c:marker>
          <c:cat>
            <c:numRef>
              <c:f>Sheet1!$A$2:$A$32</c:f>
              <c:numCache>
                <c:formatCode>General</c:formatCode>
                <c:ptCount val="3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pt idx="28">
                  <c:v>2021</c:v>
                </c:pt>
                <c:pt idx="29">
                  <c:v>2022</c:v>
                </c:pt>
                <c:pt idx="30">
                  <c:v>2023</c:v>
                </c:pt>
              </c:numCache>
            </c:numRef>
          </c:cat>
          <c:val>
            <c:numRef>
              <c:f>Sheet1!$B$2:$B$32</c:f>
              <c:numCache>
                <c:formatCode>General</c:formatCode>
                <c:ptCount val="31"/>
                <c:pt idx="0">
                  <c:v>0.1</c:v>
                </c:pt>
                <c:pt idx="1">
                  <c:v>0.1</c:v>
                </c:pt>
                <c:pt idx="2">
                  <c:v>0.3</c:v>
                </c:pt>
                <c:pt idx="3">
                  <c:v>0.6</c:v>
                </c:pt>
                <c:pt idx="4">
                  <c:v>1</c:v>
                </c:pt>
                <c:pt idx="5">
                  <c:v>0.9</c:v>
                </c:pt>
                <c:pt idx="6">
                  <c:v>0.9</c:v>
                </c:pt>
                <c:pt idx="7">
                  <c:v>1.3</c:v>
                </c:pt>
                <c:pt idx="8">
                  <c:v>1.2</c:v>
                </c:pt>
                <c:pt idx="9">
                  <c:v>1</c:v>
                </c:pt>
                <c:pt idx="10">
                  <c:v>1.3</c:v>
                </c:pt>
                <c:pt idx="11">
                  <c:v>1.1000000000000001</c:v>
                </c:pt>
                <c:pt idx="12">
                  <c:v>1.3</c:v>
                </c:pt>
                <c:pt idx="13">
                  <c:v>1</c:v>
                </c:pt>
                <c:pt idx="14">
                  <c:v>1.2</c:v>
                </c:pt>
                <c:pt idx="15">
                  <c:v>1.1000000000000001</c:v>
                </c:pt>
                <c:pt idx="16">
                  <c:v>0.9</c:v>
                </c:pt>
                <c:pt idx="17">
                  <c:v>0.4</c:v>
                </c:pt>
                <c:pt idx="18">
                  <c:v>0.2</c:v>
                </c:pt>
                <c:pt idx="19">
                  <c:v>0.4</c:v>
                </c:pt>
                <c:pt idx="20">
                  <c:v>0.5</c:v>
                </c:pt>
                <c:pt idx="21">
                  <c:v>0.6</c:v>
                </c:pt>
                <c:pt idx="22">
                  <c:v>1</c:v>
                </c:pt>
                <c:pt idx="23">
                  <c:v>2.1</c:v>
                </c:pt>
                <c:pt idx="24">
                  <c:v>0.9</c:v>
                </c:pt>
                <c:pt idx="25">
                  <c:v>5</c:v>
                </c:pt>
                <c:pt idx="26">
                  <c:v>3</c:v>
                </c:pt>
                <c:pt idx="27">
                  <c:v>5.21</c:v>
                </c:pt>
                <c:pt idx="28">
                  <c:v>8</c:v>
                </c:pt>
                <c:pt idx="29">
                  <c:v>4</c:v>
                </c:pt>
                <c:pt idx="30">
                  <c:v>5.25</c:v>
                </c:pt>
              </c:numCache>
            </c:numRef>
          </c:val>
          <c:smooth val="0"/>
          <c:extLst>
            <c:ext xmlns:c16="http://schemas.microsoft.com/office/drawing/2014/chart" uri="{C3380CC4-5D6E-409C-BE32-E72D297353CC}">
              <c16:uniqueId val="{00000000-CB1A-0749-9D81-7176CA220651}"/>
            </c:ext>
          </c:extLst>
        </c:ser>
        <c:dLbls>
          <c:showLegendKey val="0"/>
          <c:showVal val="0"/>
          <c:showCatName val="0"/>
          <c:showSerName val="0"/>
          <c:showPercent val="0"/>
          <c:showBubbleSize val="0"/>
        </c:dLbls>
        <c:smooth val="0"/>
        <c:axId val="1823473728"/>
        <c:axId val="1659393232"/>
      </c:lineChart>
      <c:catAx>
        <c:axId val="182347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59393232"/>
        <c:crosses val="autoZero"/>
        <c:auto val="1"/>
        <c:lblAlgn val="ctr"/>
        <c:lblOffset val="100"/>
        <c:noMultiLvlLbl val="0"/>
      </c:catAx>
      <c:valAx>
        <c:axId val="1659393232"/>
        <c:scaling>
          <c:orientation val="minMax"/>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23473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7941-44EE-BAA9-37E3E5E05A7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7941-44EE-BAA9-37E3E5E05A7C}"/>
              </c:ext>
            </c:extLst>
          </c:dPt>
          <c:dPt>
            <c:idx val="2"/>
            <c:invertIfNegative val="0"/>
            <c:bubble3D val="0"/>
            <c:spPr>
              <a:solidFill>
                <a:srgbClr val="00B050"/>
              </a:solidFill>
              <a:ln>
                <a:noFill/>
              </a:ln>
              <a:effectLst/>
            </c:spPr>
            <c:extLst>
              <c:ext xmlns:c16="http://schemas.microsoft.com/office/drawing/2014/chart" uri="{C3380CC4-5D6E-409C-BE32-E72D297353CC}">
                <c16:uniqueId val="{00000005-7941-44EE-BAA9-37E3E5E05A7C}"/>
              </c:ext>
            </c:extLst>
          </c:dPt>
          <c:dLbls>
            <c:dLbl>
              <c:idx val="1"/>
              <c:spPr>
                <a:solidFill>
                  <a:schemeClr val="bg1"/>
                </a:solid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7941-44EE-BAA9-37E3E5E05A7C}"/>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1'!$AU$13:$AU$15</c:f>
              <c:strCache>
                <c:ptCount val="3"/>
                <c:pt idx="0">
                  <c:v>Low</c:v>
                </c:pt>
                <c:pt idx="1">
                  <c:v>Middle</c:v>
                </c:pt>
                <c:pt idx="2">
                  <c:v>High</c:v>
                </c:pt>
              </c:strCache>
            </c:strRef>
          </c:cat>
          <c:val>
            <c:numRef>
              <c:f>'Sheet 1'!$AV$13:$AV$15</c:f>
              <c:numCache>
                <c:formatCode>0%</c:formatCode>
                <c:ptCount val="3"/>
                <c:pt idx="0">
                  <c:v>0.17256237429491092</c:v>
                </c:pt>
                <c:pt idx="1">
                  <c:v>0.34380633034853403</c:v>
                </c:pt>
                <c:pt idx="2">
                  <c:v>0.35759518615778457</c:v>
                </c:pt>
              </c:numCache>
            </c:numRef>
          </c:val>
          <c:extLst>
            <c:ext xmlns:c16="http://schemas.microsoft.com/office/drawing/2014/chart" uri="{C3380CC4-5D6E-409C-BE32-E72D297353CC}">
              <c16:uniqueId val="{00000006-7941-44EE-BAA9-37E3E5E05A7C}"/>
            </c:ext>
          </c:extLst>
        </c:ser>
        <c:dLbls>
          <c:showLegendKey val="0"/>
          <c:showVal val="0"/>
          <c:showCatName val="0"/>
          <c:showSerName val="0"/>
          <c:showPercent val="0"/>
          <c:showBubbleSize val="0"/>
        </c:dLbls>
        <c:gapWidth val="73"/>
        <c:overlap val="-27"/>
        <c:axId val="1238053344"/>
        <c:axId val="1238053824"/>
      </c:barChart>
      <c:catAx>
        <c:axId val="123805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238053824"/>
        <c:crosses val="autoZero"/>
        <c:auto val="1"/>
        <c:lblAlgn val="ctr"/>
        <c:lblOffset val="100"/>
        <c:noMultiLvlLbl val="0"/>
      </c:catAx>
      <c:valAx>
        <c:axId val="1238053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238053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a:t>Google</a:t>
            </a:r>
            <a:r>
              <a:rPr lang="en-US" sz="2200" baseline="0"/>
              <a:t> Ads: Search Queries</a:t>
            </a:r>
            <a:endParaRPr lang="en-US" sz="2200"/>
          </a:p>
        </c:rich>
      </c:tx>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Prev Year SM</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"MMS" queries</c:v>
                </c:pt>
              </c:strCache>
            </c:strRef>
          </c:cat>
          <c:val>
            <c:numRef>
              <c:f>Sheet1!$B$2:$B$3</c:f>
              <c:numCache>
                <c:formatCode>_(* #,##0_);_(* \(#,##0\);_(* "-"??_);_(@_)</c:formatCode>
                <c:ptCount val="1"/>
                <c:pt idx="0">
                  <c:v>707</c:v>
                </c:pt>
              </c:numCache>
            </c:numRef>
          </c:val>
          <c:extLst>
            <c:ext xmlns:c16="http://schemas.microsoft.com/office/drawing/2014/chart" uri="{C3380CC4-5D6E-409C-BE32-E72D297353CC}">
              <c16:uniqueId val="{00000000-FA2E-4B4B-A201-C32D8E293DB0}"/>
            </c:ext>
          </c:extLst>
        </c:ser>
        <c:ser>
          <c:idx val="1"/>
          <c:order val="1"/>
          <c:tx>
            <c:strRef>
              <c:f>Sheet1!$C$1</c:f>
              <c:strCache>
                <c:ptCount val="1"/>
                <c:pt idx="0">
                  <c:v>Prev Per SM</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"MMS" queries</c:v>
                </c:pt>
              </c:strCache>
            </c:strRef>
          </c:cat>
          <c:val>
            <c:numRef>
              <c:f>Sheet1!$C$2:$C$3</c:f>
              <c:numCache>
                <c:formatCode>_(* #,##0_);_(* \(#,##0\);_(* "-"??_);_(@_)</c:formatCode>
                <c:ptCount val="1"/>
                <c:pt idx="0">
                  <c:v>892</c:v>
                </c:pt>
              </c:numCache>
            </c:numRef>
          </c:val>
          <c:extLst>
            <c:ext xmlns:c16="http://schemas.microsoft.com/office/drawing/2014/chart" uri="{C3380CC4-5D6E-409C-BE32-E72D297353CC}">
              <c16:uniqueId val="{00000001-FA2E-4B4B-A201-C32D8E293DB0}"/>
            </c:ext>
          </c:extLst>
        </c:ser>
        <c:ser>
          <c:idx val="2"/>
          <c:order val="2"/>
          <c:tx>
            <c:strRef>
              <c:f>Sheet1!$D$1</c:f>
              <c:strCache>
                <c:ptCount val="1"/>
                <c:pt idx="0">
                  <c:v>Current MMS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"MMS" queries</c:v>
                </c:pt>
              </c:strCache>
            </c:strRef>
          </c:cat>
          <c:val>
            <c:numRef>
              <c:f>Sheet1!$D$2:$D$3</c:f>
              <c:numCache>
                <c:formatCode>_(* #,##0_);_(* \(#,##0\);_(* "-"??_);_(@_)</c:formatCode>
                <c:ptCount val="1"/>
                <c:pt idx="0">
                  <c:v>1400</c:v>
                </c:pt>
              </c:numCache>
            </c:numRef>
          </c:val>
          <c:extLst>
            <c:ext xmlns:c16="http://schemas.microsoft.com/office/drawing/2014/chart" uri="{C3380CC4-5D6E-409C-BE32-E72D297353CC}">
              <c16:uniqueId val="{00000002-FA2E-4B4B-A201-C32D8E293DB0}"/>
            </c:ext>
          </c:extLst>
        </c:ser>
        <c:dLbls>
          <c:dLblPos val="outEnd"/>
          <c:showLegendKey val="0"/>
          <c:showVal val="1"/>
          <c:showCatName val="0"/>
          <c:showSerName val="0"/>
          <c:showPercent val="0"/>
          <c:showBubbleSize val="0"/>
        </c:dLbls>
        <c:gapWidth val="182"/>
        <c:axId val="160634032"/>
        <c:axId val="166696544"/>
      </c:barChart>
      <c:catAx>
        <c:axId val="16063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6696544"/>
        <c:crosses val="autoZero"/>
        <c:auto val="1"/>
        <c:lblAlgn val="ctr"/>
        <c:lblOffset val="100"/>
        <c:noMultiLvlLbl val="0"/>
      </c:catAx>
      <c:valAx>
        <c:axId val="16669654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063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289422152365661"/>
          <c:y val="0.2582807905856862"/>
          <c:w val="0.54211556952686779"/>
          <c:h val="0.59770168037330407"/>
        </c:manualLayout>
      </c:layout>
      <c:pieChart>
        <c:varyColors val="1"/>
        <c:ser>
          <c:idx val="0"/>
          <c:order val="0"/>
          <c:tx>
            <c:strRef>
              <c:f>Sheet1!$B$1</c:f>
              <c:strCache>
                <c:ptCount val="1"/>
                <c:pt idx="0">
                  <c:v>Net Rentable Sq. Ft.</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B199-D149-AB48-556BD966783D}"/>
              </c:ext>
            </c:extLst>
          </c:dPt>
          <c:dPt>
            <c:idx val="1"/>
            <c:bubble3D val="0"/>
            <c:spPr>
              <a:solidFill>
                <a:schemeClr val="tx1"/>
              </a:solidFill>
              <a:ln w="19050">
                <a:noFill/>
              </a:ln>
              <a:effectLst/>
            </c:spPr>
            <c:extLst>
              <c:ext xmlns:c16="http://schemas.microsoft.com/office/drawing/2014/chart" uri="{C3380CC4-5D6E-409C-BE32-E72D297353CC}">
                <c16:uniqueId val="{00000003-B199-D149-AB48-556BD966783D}"/>
              </c:ext>
            </c:extLst>
          </c:dPt>
          <c:dPt>
            <c:idx val="2"/>
            <c:bubble3D val="0"/>
            <c:spPr>
              <a:solidFill>
                <a:schemeClr val="bg2">
                  <a:lumMod val="75000"/>
                </a:schemeClr>
              </a:solidFill>
              <a:ln w="19050">
                <a:noFill/>
              </a:ln>
              <a:effectLst/>
            </c:spPr>
            <c:extLst>
              <c:ext xmlns:c16="http://schemas.microsoft.com/office/drawing/2014/chart" uri="{C3380CC4-5D6E-409C-BE32-E72D297353CC}">
                <c16:uniqueId val="{00000005-B199-D149-AB48-556BD966783D}"/>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United States</c:v>
                </c:pt>
                <c:pt idx="1">
                  <c:v>Canada</c:v>
                </c:pt>
                <c:pt idx="2">
                  <c:v>United Kingdom</c:v>
                </c:pt>
              </c:strCache>
            </c:strRef>
          </c:cat>
          <c:val>
            <c:numRef>
              <c:f>Sheet1!$B$2:$B$4</c:f>
              <c:numCache>
                <c:formatCode>0.00%</c:formatCode>
                <c:ptCount val="3"/>
                <c:pt idx="0">
                  <c:v>0.75349999999999995</c:v>
                </c:pt>
                <c:pt idx="1">
                  <c:v>0.20880000000000001</c:v>
                </c:pt>
                <c:pt idx="2">
                  <c:v>3.7699999999999997E-2</c:v>
                </c:pt>
              </c:numCache>
            </c:numRef>
          </c:val>
          <c:extLst>
            <c:ext xmlns:c16="http://schemas.microsoft.com/office/drawing/2014/chart" uri="{C3380CC4-5D6E-409C-BE32-E72D297353CC}">
              <c16:uniqueId val="{00000006-B199-D149-AB48-556BD966783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Series 1 </c:v>
                </c:pt>
              </c:strCache>
            </c:strRef>
          </c:tx>
          <c:spPr>
            <a:ln w="63500" cap="rnd">
              <a:solidFill>
                <a:schemeClr val="accent1"/>
              </a:solidFill>
              <a:round/>
            </a:ln>
            <a:effectLst/>
          </c:spPr>
          <c:marker>
            <c:symbol val="none"/>
          </c:marker>
          <c:cat>
            <c:numRef>
              <c:f>Sheet1!$A$2:$A$22</c:f>
              <c:numCache>
                <c:formatCode>General</c:formatCode>
                <c:ptCount val="21"/>
                <c:pt idx="0">
                  <c:v>1973</c:v>
                </c:pt>
                <c:pt idx="1">
                  <c:v>1986</c:v>
                </c:pt>
                <c:pt idx="2">
                  <c:v>1987</c:v>
                </c:pt>
                <c:pt idx="3">
                  <c:v>1994</c:v>
                </c:pt>
                <c:pt idx="4">
                  <c:v>1999</c:v>
                </c:pt>
                <c:pt idx="5">
                  <c:v>2000</c:v>
                </c:pt>
                <c:pt idx="6">
                  <c:v>2006</c:v>
                </c:pt>
                <c:pt idx="7">
                  <c:v>2009</c:v>
                </c:pt>
                <c:pt idx="8">
                  <c:v>2011</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Sheet1!$B$2:$B$22</c:f>
              <c:numCache>
                <c:formatCode>_("$"* #,##0_);_("$"* \(#,##0\);_("$"* "-"??_);_(@_)</c:formatCode>
                <c:ptCount val="21"/>
                <c:pt idx="0">
                  <c:v>0</c:v>
                </c:pt>
                <c:pt idx="1">
                  <c:v>250000000</c:v>
                </c:pt>
                <c:pt idx="2">
                  <c:v>260000000</c:v>
                </c:pt>
                <c:pt idx="3">
                  <c:v>400000000</c:v>
                </c:pt>
                <c:pt idx="4">
                  <c:v>520000000</c:v>
                </c:pt>
                <c:pt idx="5">
                  <c:v>250000000</c:v>
                </c:pt>
                <c:pt idx="6">
                  <c:v>500000000</c:v>
                </c:pt>
                <c:pt idx="7">
                  <c:v>500000000</c:v>
                </c:pt>
                <c:pt idx="8">
                  <c:v>650000000</c:v>
                </c:pt>
                <c:pt idx="9">
                  <c:v>700000000</c:v>
                </c:pt>
                <c:pt idx="10">
                  <c:v>1000000000</c:v>
                </c:pt>
                <c:pt idx="11">
                  <c:v>2000000000</c:v>
                </c:pt>
                <c:pt idx="12">
                  <c:v>2150000000</c:v>
                </c:pt>
                <c:pt idx="13">
                  <c:v>2500000000</c:v>
                </c:pt>
                <c:pt idx="14">
                  <c:v>2800000000</c:v>
                </c:pt>
                <c:pt idx="15">
                  <c:v>2850000000</c:v>
                </c:pt>
                <c:pt idx="16">
                  <c:v>2900000000</c:v>
                </c:pt>
                <c:pt idx="17">
                  <c:v>3100000000</c:v>
                </c:pt>
                <c:pt idx="18">
                  <c:v>7250000000</c:v>
                </c:pt>
                <c:pt idx="19">
                  <c:v>7300000000</c:v>
                </c:pt>
                <c:pt idx="20">
                  <c:v>7400000000</c:v>
                </c:pt>
              </c:numCache>
            </c:numRef>
          </c:val>
          <c:smooth val="0"/>
          <c:extLst>
            <c:ext xmlns:c16="http://schemas.microsoft.com/office/drawing/2014/chart" uri="{C3380CC4-5D6E-409C-BE32-E72D297353CC}">
              <c16:uniqueId val="{00000000-846A-E648-A9A2-26248F6B2C13}"/>
            </c:ext>
          </c:extLst>
        </c:ser>
        <c:dLbls>
          <c:showLegendKey val="0"/>
          <c:showVal val="0"/>
          <c:showCatName val="0"/>
          <c:showSerName val="0"/>
          <c:showPercent val="0"/>
          <c:showBubbleSize val="0"/>
        </c:dLbls>
        <c:smooth val="0"/>
        <c:axId val="101622176"/>
        <c:axId val="118132864"/>
      </c:lineChart>
      <c:catAx>
        <c:axId val="101622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132864"/>
        <c:crosses val="autoZero"/>
        <c:auto val="1"/>
        <c:lblAlgn val="ctr"/>
        <c:lblOffset val="100"/>
        <c:noMultiLvlLbl val="0"/>
      </c:catAx>
      <c:valAx>
        <c:axId val="118132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Revenue</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1622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2019</c:v>
                </c:pt>
              </c:strCache>
            </c:strRef>
          </c:tx>
          <c:spPr>
            <a:ln w="28575" cap="rnd">
              <a:solidFill>
                <a:srgbClr val="0070C0"/>
              </a:solidFill>
              <a:round/>
            </a:ln>
            <a:effectLst/>
          </c:spPr>
          <c:marker>
            <c:symbol val="none"/>
          </c:marker>
          <c:cat>
            <c:strRef>
              <c:f>Sheet1!$A$2:$A$53</c:f>
              <c:strCache>
                <c:ptCount val="52"/>
                <c:pt idx="0">
                  <c:v>6-Jan</c:v>
                </c:pt>
                <c:pt idx="1">
                  <c:v>13-Jan</c:v>
                </c:pt>
                <c:pt idx="2">
                  <c:v>20-Jan</c:v>
                </c:pt>
                <c:pt idx="3">
                  <c:v>27-Jan</c:v>
                </c:pt>
                <c:pt idx="4">
                  <c:v>3-Feb</c:v>
                </c:pt>
                <c:pt idx="5">
                  <c:v>10-Feb</c:v>
                </c:pt>
                <c:pt idx="6">
                  <c:v>17-Feb</c:v>
                </c:pt>
                <c:pt idx="7">
                  <c:v>24-Feb</c:v>
                </c:pt>
                <c:pt idx="8">
                  <c:v>3-Mar</c:v>
                </c:pt>
                <c:pt idx="9">
                  <c:v>10-Mar</c:v>
                </c:pt>
                <c:pt idx="10">
                  <c:v>17-Mar</c:v>
                </c:pt>
                <c:pt idx="11">
                  <c:v>24-Mar</c:v>
                </c:pt>
                <c:pt idx="12">
                  <c:v>31-Mar</c:v>
                </c:pt>
                <c:pt idx="13">
                  <c:v>7-Apr</c:v>
                </c:pt>
                <c:pt idx="14">
                  <c:v>14-Apr</c:v>
                </c:pt>
                <c:pt idx="15">
                  <c:v>21-Apr</c:v>
                </c:pt>
                <c:pt idx="16">
                  <c:v>28-Apr</c:v>
                </c:pt>
                <c:pt idx="17">
                  <c:v>5-May</c:v>
                </c:pt>
                <c:pt idx="18">
                  <c:v>12-May</c:v>
                </c:pt>
                <c:pt idx="19">
                  <c:v>19-May</c:v>
                </c:pt>
                <c:pt idx="20">
                  <c:v>26-May</c:v>
                </c:pt>
                <c:pt idx="21">
                  <c:v>2-Jun</c:v>
                </c:pt>
                <c:pt idx="22">
                  <c:v>9-Jun</c:v>
                </c:pt>
                <c:pt idx="23">
                  <c:v>16-Jun</c:v>
                </c:pt>
                <c:pt idx="24">
                  <c:v>23-Jun</c:v>
                </c:pt>
                <c:pt idx="25">
                  <c:v>30-Jun</c:v>
                </c:pt>
                <c:pt idx="26">
                  <c:v>7-Jul</c:v>
                </c:pt>
                <c:pt idx="27">
                  <c:v>14-Jul</c:v>
                </c:pt>
                <c:pt idx="28">
                  <c:v>21-Jul</c:v>
                </c:pt>
                <c:pt idx="29">
                  <c:v>28-Jul</c:v>
                </c:pt>
                <c:pt idx="30">
                  <c:v>4-Aug</c:v>
                </c:pt>
                <c:pt idx="31">
                  <c:v>11-Aug</c:v>
                </c:pt>
                <c:pt idx="32">
                  <c:v>18-Aug</c:v>
                </c:pt>
                <c:pt idx="33">
                  <c:v>25-Aug</c:v>
                </c:pt>
                <c:pt idx="34">
                  <c:v>1-Sep</c:v>
                </c:pt>
                <c:pt idx="35">
                  <c:v>8-Sep</c:v>
                </c:pt>
                <c:pt idx="36">
                  <c:v>15-Sep</c:v>
                </c:pt>
                <c:pt idx="37">
                  <c:v>22-Sep</c:v>
                </c:pt>
                <c:pt idx="38">
                  <c:v>29-Sep</c:v>
                </c:pt>
                <c:pt idx="39">
                  <c:v>6-Oct</c:v>
                </c:pt>
                <c:pt idx="40">
                  <c:v>13-Oct</c:v>
                </c:pt>
                <c:pt idx="41">
                  <c:v>20-Oct</c:v>
                </c:pt>
                <c:pt idx="42">
                  <c:v>27-Oct</c:v>
                </c:pt>
                <c:pt idx="43">
                  <c:v>3-Nov</c:v>
                </c:pt>
                <c:pt idx="44">
                  <c:v>10-Nov</c:v>
                </c:pt>
                <c:pt idx="45">
                  <c:v>17-Nov</c:v>
                </c:pt>
                <c:pt idx="46">
                  <c:v>No 24</c:v>
                </c:pt>
                <c:pt idx="47">
                  <c:v>1-Dec</c:v>
                </c:pt>
                <c:pt idx="48">
                  <c:v>8-Dec</c:v>
                </c:pt>
                <c:pt idx="49">
                  <c:v>15-Dec</c:v>
                </c:pt>
                <c:pt idx="50">
                  <c:v>22-Dec</c:v>
                </c:pt>
                <c:pt idx="51">
                  <c:v> Dec 29</c:v>
                </c:pt>
              </c:strCache>
            </c:strRef>
          </c:cat>
          <c:val>
            <c:numRef>
              <c:f>Sheet1!$B$2:$B$53</c:f>
              <c:numCache>
                <c:formatCode>General</c:formatCode>
                <c:ptCount val="52"/>
                <c:pt idx="0">
                  <c:v>54</c:v>
                </c:pt>
                <c:pt idx="1">
                  <c:v>49</c:v>
                </c:pt>
                <c:pt idx="2">
                  <c:v>52</c:v>
                </c:pt>
                <c:pt idx="3">
                  <c:v>52</c:v>
                </c:pt>
                <c:pt idx="4">
                  <c:v>50</c:v>
                </c:pt>
                <c:pt idx="5">
                  <c:v>47</c:v>
                </c:pt>
                <c:pt idx="6">
                  <c:v>50</c:v>
                </c:pt>
                <c:pt idx="7">
                  <c:v>56</c:v>
                </c:pt>
                <c:pt idx="8">
                  <c:v>55</c:v>
                </c:pt>
                <c:pt idx="9">
                  <c:v>57</c:v>
                </c:pt>
                <c:pt idx="10">
                  <c:v>58</c:v>
                </c:pt>
                <c:pt idx="11">
                  <c:v>62</c:v>
                </c:pt>
                <c:pt idx="12">
                  <c:v>67</c:v>
                </c:pt>
                <c:pt idx="13">
                  <c:v>60</c:v>
                </c:pt>
                <c:pt idx="14">
                  <c:v>61</c:v>
                </c:pt>
                <c:pt idx="15">
                  <c:v>63</c:v>
                </c:pt>
                <c:pt idx="16">
                  <c:v>73</c:v>
                </c:pt>
                <c:pt idx="17">
                  <c:v>69</c:v>
                </c:pt>
                <c:pt idx="18">
                  <c:v>66</c:v>
                </c:pt>
                <c:pt idx="19">
                  <c:v>67</c:v>
                </c:pt>
                <c:pt idx="20">
                  <c:v>72</c:v>
                </c:pt>
                <c:pt idx="21">
                  <c:v>69</c:v>
                </c:pt>
                <c:pt idx="22">
                  <c:v>66</c:v>
                </c:pt>
                <c:pt idx="23">
                  <c:v>68</c:v>
                </c:pt>
                <c:pt idx="24">
                  <c:v>73</c:v>
                </c:pt>
                <c:pt idx="25">
                  <c:v>72</c:v>
                </c:pt>
                <c:pt idx="26">
                  <c:v>66</c:v>
                </c:pt>
                <c:pt idx="27">
                  <c:v>70</c:v>
                </c:pt>
                <c:pt idx="28">
                  <c:v>72</c:v>
                </c:pt>
                <c:pt idx="29">
                  <c:v>81</c:v>
                </c:pt>
                <c:pt idx="30">
                  <c:v>74</c:v>
                </c:pt>
                <c:pt idx="31">
                  <c:v>70</c:v>
                </c:pt>
                <c:pt idx="32">
                  <c:v>68</c:v>
                </c:pt>
                <c:pt idx="33">
                  <c:v>73</c:v>
                </c:pt>
                <c:pt idx="34">
                  <c:v>72</c:v>
                </c:pt>
                <c:pt idx="35">
                  <c:v>59</c:v>
                </c:pt>
                <c:pt idx="36">
                  <c:v>62</c:v>
                </c:pt>
                <c:pt idx="37">
                  <c:v>63</c:v>
                </c:pt>
                <c:pt idx="38">
                  <c:v>67</c:v>
                </c:pt>
                <c:pt idx="39">
                  <c:v>56</c:v>
                </c:pt>
                <c:pt idx="40">
                  <c:v>53</c:v>
                </c:pt>
                <c:pt idx="41">
                  <c:v>59</c:v>
                </c:pt>
                <c:pt idx="42">
                  <c:v>56</c:v>
                </c:pt>
                <c:pt idx="43">
                  <c:v>58</c:v>
                </c:pt>
                <c:pt idx="44">
                  <c:v>52</c:v>
                </c:pt>
                <c:pt idx="45">
                  <c:v>51</c:v>
                </c:pt>
                <c:pt idx="46">
                  <c:v>51</c:v>
                </c:pt>
                <c:pt idx="47">
                  <c:v>56</c:v>
                </c:pt>
                <c:pt idx="48">
                  <c:v>50</c:v>
                </c:pt>
                <c:pt idx="49">
                  <c:v>50</c:v>
                </c:pt>
                <c:pt idx="50">
                  <c:v>51</c:v>
                </c:pt>
                <c:pt idx="51">
                  <c:v>65</c:v>
                </c:pt>
              </c:numCache>
            </c:numRef>
          </c:val>
          <c:smooth val="0"/>
          <c:extLst>
            <c:ext xmlns:c16="http://schemas.microsoft.com/office/drawing/2014/chart" uri="{C3380CC4-5D6E-409C-BE32-E72D297353CC}">
              <c16:uniqueId val="{00000000-DF3A-4D60-B02C-46EA8EE6622A}"/>
            </c:ext>
          </c:extLst>
        </c:ser>
        <c:ser>
          <c:idx val="1"/>
          <c:order val="1"/>
          <c:tx>
            <c:strRef>
              <c:f>Sheet1!$C$1</c:f>
              <c:strCache>
                <c:ptCount val="1"/>
                <c:pt idx="0">
                  <c:v>2020</c:v>
                </c:pt>
              </c:strCache>
            </c:strRef>
          </c:tx>
          <c:spPr>
            <a:ln w="28575" cap="rnd">
              <a:solidFill>
                <a:schemeClr val="accent2"/>
              </a:solidFill>
              <a:round/>
            </a:ln>
            <a:effectLst/>
          </c:spPr>
          <c:marker>
            <c:symbol val="none"/>
          </c:marker>
          <c:cat>
            <c:strRef>
              <c:f>Sheet1!$A$2:$A$53</c:f>
              <c:strCache>
                <c:ptCount val="52"/>
                <c:pt idx="0">
                  <c:v>6-Jan</c:v>
                </c:pt>
                <c:pt idx="1">
                  <c:v>13-Jan</c:v>
                </c:pt>
                <c:pt idx="2">
                  <c:v>20-Jan</c:v>
                </c:pt>
                <c:pt idx="3">
                  <c:v>27-Jan</c:v>
                </c:pt>
                <c:pt idx="4">
                  <c:v>3-Feb</c:v>
                </c:pt>
                <c:pt idx="5">
                  <c:v>10-Feb</c:v>
                </c:pt>
                <c:pt idx="6">
                  <c:v>17-Feb</c:v>
                </c:pt>
                <c:pt idx="7">
                  <c:v>24-Feb</c:v>
                </c:pt>
                <c:pt idx="8">
                  <c:v>3-Mar</c:v>
                </c:pt>
                <c:pt idx="9">
                  <c:v>10-Mar</c:v>
                </c:pt>
                <c:pt idx="10">
                  <c:v>17-Mar</c:v>
                </c:pt>
                <c:pt idx="11">
                  <c:v>24-Mar</c:v>
                </c:pt>
                <c:pt idx="12">
                  <c:v>31-Mar</c:v>
                </c:pt>
                <c:pt idx="13">
                  <c:v>7-Apr</c:v>
                </c:pt>
                <c:pt idx="14">
                  <c:v>14-Apr</c:v>
                </c:pt>
                <c:pt idx="15">
                  <c:v>21-Apr</c:v>
                </c:pt>
                <c:pt idx="16">
                  <c:v>28-Apr</c:v>
                </c:pt>
                <c:pt idx="17">
                  <c:v>5-May</c:v>
                </c:pt>
                <c:pt idx="18">
                  <c:v>12-May</c:v>
                </c:pt>
                <c:pt idx="19">
                  <c:v>19-May</c:v>
                </c:pt>
                <c:pt idx="20">
                  <c:v>26-May</c:v>
                </c:pt>
                <c:pt idx="21">
                  <c:v>2-Jun</c:v>
                </c:pt>
                <c:pt idx="22">
                  <c:v>9-Jun</c:v>
                </c:pt>
                <c:pt idx="23">
                  <c:v>16-Jun</c:v>
                </c:pt>
                <c:pt idx="24">
                  <c:v>23-Jun</c:v>
                </c:pt>
                <c:pt idx="25">
                  <c:v>30-Jun</c:v>
                </c:pt>
                <c:pt idx="26">
                  <c:v>7-Jul</c:v>
                </c:pt>
                <c:pt idx="27">
                  <c:v>14-Jul</c:v>
                </c:pt>
                <c:pt idx="28">
                  <c:v>21-Jul</c:v>
                </c:pt>
                <c:pt idx="29">
                  <c:v>28-Jul</c:v>
                </c:pt>
                <c:pt idx="30">
                  <c:v>4-Aug</c:v>
                </c:pt>
                <c:pt idx="31">
                  <c:v>11-Aug</c:v>
                </c:pt>
                <c:pt idx="32">
                  <c:v>18-Aug</c:v>
                </c:pt>
                <c:pt idx="33">
                  <c:v>25-Aug</c:v>
                </c:pt>
                <c:pt idx="34">
                  <c:v>1-Sep</c:v>
                </c:pt>
                <c:pt idx="35">
                  <c:v>8-Sep</c:v>
                </c:pt>
                <c:pt idx="36">
                  <c:v>15-Sep</c:v>
                </c:pt>
                <c:pt idx="37">
                  <c:v>22-Sep</c:v>
                </c:pt>
                <c:pt idx="38">
                  <c:v>29-Sep</c:v>
                </c:pt>
                <c:pt idx="39">
                  <c:v>6-Oct</c:v>
                </c:pt>
                <c:pt idx="40">
                  <c:v>13-Oct</c:v>
                </c:pt>
                <c:pt idx="41">
                  <c:v>20-Oct</c:v>
                </c:pt>
                <c:pt idx="42">
                  <c:v>27-Oct</c:v>
                </c:pt>
                <c:pt idx="43">
                  <c:v>3-Nov</c:v>
                </c:pt>
                <c:pt idx="44">
                  <c:v>10-Nov</c:v>
                </c:pt>
                <c:pt idx="45">
                  <c:v>17-Nov</c:v>
                </c:pt>
                <c:pt idx="46">
                  <c:v>No 24</c:v>
                </c:pt>
                <c:pt idx="47">
                  <c:v>1-Dec</c:v>
                </c:pt>
                <c:pt idx="48">
                  <c:v>8-Dec</c:v>
                </c:pt>
                <c:pt idx="49">
                  <c:v>15-Dec</c:v>
                </c:pt>
                <c:pt idx="50">
                  <c:v>22-Dec</c:v>
                </c:pt>
                <c:pt idx="51">
                  <c:v> Dec 29</c:v>
                </c:pt>
              </c:strCache>
            </c:strRef>
          </c:cat>
          <c:val>
            <c:numRef>
              <c:f>Sheet1!$C$2:$C$53</c:f>
              <c:numCache>
                <c:formatCode>General</c:formatCode>
                <c:ptCount val="52"/>
                <c:pt idx="0">
                  <c:v>63</c:v>
                </c:pt>
                <c:pt idx="1">
                  <c:v>58</c:v>
                </c:pt>
                <c:pt idx="2">
                  <c:v>59</c:v>
                </c:pt>
                <c:pt idx="3">
                  <c:v>61</c:v>
                </c:pt>
                <c:pt idx="4">
                  <c:v>65</c:v>
                </c:pt>
                <c:pt idx="5">
                  <c:v>57</c:v>
                </c:pt>
                <c:pt idx="6">
                  <c:v>57</c:v>
                </c:pt>
                <c:pt idx="7">
                  <c:v>58</c:v>
                </c:pt>
                <c:pt idx="8">
                  <c:v>70</c:v>
                </c:pt>
                <c:pt idx="9">
                  <c:v>54</c:v>
                </c:pt>
                <c:pt idx="10">
                  <c:v>60</c:v>
                </c:pt>
                <c:pt idx="11">
                  <c:v>56</c:v>
                </c:pt>
                <c:pt idx="12">
                  <c:v>74</c:v>
                </c:pt>
                <c:pt idx="13">
                  <c:v>52</c:v>
                </c:pt>
                <c:pt idx="14">
                  <c:v>51</c:v>
                </c:pt>
                <c:pt idx="15">
                  <c:v>51</c:v>
                </c:pt>
                <c:pt idx="16">
                  <c:v>65</c:v>
                </c:pt>
                <c:pt idx="17">
                  <c:v>65</c:v>
                </c:pt>
                <c:pt idx="18">
                  <c:v>58</c:v>
                </c:pt>
                <c:pt idx="19">
                  <c:v>55</c:v>
                </c:pt>
                <c:pt idx="20">
                  <c:v>62</c:v>
                </c:pt>
                <c:pt idx="21">
                  <c:v>78</c:v>
                </c:pt>
                <c:pt idx="22">
                  <c:v>66</c:v>
                </c:pt>
                <c:pt idx="23">
                  <c:v>64</c:v>
                </c:pt>
                <c:pt idx="24">
                  <c:v>65</c:v>
                </c:pt>
                <c:pt idx="25">
                  <c:v>80</c:v>
                </c:pt>
                <c:pt idx="26">
                  <c:v>79</c:v>
                </c:pt>
                <c:pt idx="27">
                  <c:v>73</c:v>
                </c:pt>
                <c:pt idx="28">
                  <c:v>68</c:v>
                </c:pt>
                <c:pt idx="29">
                  <c:v>80</c:v>
                </c:pt>
                <c:pt idx="30">
                  <c:v>81</c:v>
                </c:pt>
                <c:pt idx="31">
                  <c:v>64</c:v>
                </c:pt>
                <c:pt idx="32">
                  <c:v>65</c:v>
                </c:pt>
                <c:pt idx="33">
                  <c:v>65</c:v>
                </c:pt>
                <c:pt idx="34">
                  <c:v>80</c:v>
                </c:pt>
                <c:pt idx="35">
                  <c:v>63</c:v>
                </c:pt>
                <c:pt idx="36">
                  <c:v>57</c:v>
                </c:pt>
                <c:pt idx="37">
                  <c:v>62</c:v>
                </c:pt>
                <c:pt idx="38">
                  <c:v>72</c:v>
                </c:pt>
                <c:pt idx="39">
                  <c:v>70</c:v>
                </c:pt>
                <c:pt idx="40">
                  <c:v>64</c:v>
                </c:pt>
                <c:pt idx="41">
                  <c:v>60</c:v>
                </c:pt>
                <c:pt idx="42">
                  <c:v>66</c:v>
                </c:pt>
                <c:pt idx="43">
                  <c:v>63</c:v>
                </c:pt>
                <c:pt idx="44">
                  <c:v>59</c:v>
                </c:pt>
                <c:pt idx="45">
                  <c:v>60</c:v>
                </c:pt>
                <c:pt idx="46">
                  <c:v>56</c:v>
                </c:pt>
                <c:pt idx="47">
                  <c:v>73</c:v>
                </c:pt>
                <c:pt idx="48">
                  <c:v>56</c:v>
                </c:pt>
                <c:pt idx="49">
                  <c:v>54</c:v>
                </c:pt>
                <c:pt idx="50">
                  <c:v>52</c:v>
                </c:pt>
                <c:pt idx="51">
                  <c:v>64</c:v>
                </c:pt>
              </c:numCache>
            </c:numRef>
          </c:val>
          <c:smooth val="0"/>
          <c:extLst>
            <c:ext xmlns:c16="http://schemas.microsoft.com/office/drawing/2014/chart" uri="{C3380CC4-5D6E-409C-BE32-E72D297353CC}">
              <c16:uniqueId val="{00000001-DF3A-4D60-B02C-46EA8EE6622A}"/>
            </c:ext>
          </c:extLst>
        </c:ser>
        <c:ser>
          <c:idx val="2"/>
          <c:order val="2"/>
          <c:tx>
            <c:strRef>
              <c:f>Sheet1!$D$1</c:f>
              <c:strCache>
                <c:ptCount val="1"/>
                <c:pt idx="0">
                  <c:v>2021</c:v>
                </c:pt>
              </c:strCache>
            </c:strRef>
          </c:tx>
          <c:spPr>
            <a:ln w="28575" cap="rnd">
              <a:solidFill>
                <a:srgbClr val="7030A0"/>
              </a:solidFill>
              <a:round/>
            </a:ln>
            <a:effectLst/>
          </c:spPr>
          <c:marker>
            <c:symbol val="none"/>
          </c:marker>
          <c:cat>
            <c:strRef>
              <c:f>Sheet1!$A$2:$A$53</c:f>
              <c:strCache>
                <c:ptCount val="52"/>
                <c:pt idx="0">
                  <c:v>6-Jan</c:v>
                </c:pt>
                <c:pt idx="1">
                  <c:v>13-Jan</c:v>
                </c:pt>
                <c:pt idx="2">
                  <c:v>20-Jan</c:v>
                </c:pt>
                <c:pt idx="3">
                  <c:v>27-Jan</c:v>
                </c:pt>
                <c:pt idx="4">
                  <c:v>3-Feb</c:v>
                </c:pt>
                <c:pt idx="5">
                  <c:v>10-Feb</c:v>
                </c:pt>
                <c:pt idx="6">
                  <c:v>17-Feb</c:v>
                </c:pt>
                <c:pt idx="7">
                  <c:v>24-Feb</c:v>
                </c:pt>
                <c:pt idx="8">
                  <c:v>3-Mar</c:v>
                </c:pt>
                <c:pt idx="9">
                  <c:v>10-Mar</c:v>
                </c:pt>
                <c:pt idx="10">
                  <c:v>17-Mar</c:v>
                </c:pt>
                <c:pt idx="11">
                  <c:v>24-Mar</c:v>
                </c:pt>
                <c:pt idx="12">
                  <c:v>31-Mar</c:v>
                </c:pt>
                <c:pt idx="13">
                  <c:v>7-Apr</c:v>
                </c:pt>
                <c:pt idx="14">
                  <c:v>14-Apr</c:v>
                </c:pt>
                <c:pt idx="15">
                  <c:v>21-Apr</c:v>
                </c:pt>
                <c:pt idx="16">
                  <c:v>28-Apr</c:v>
                </c:pt>
                <c:pt idx="17">
                  <c:v>5-May</c:v>
                </c:pt>
                <c:pt idx="18">
                  <c:v>12-May</c:v>
                </c:pt>
                <c:pt idx="19">
                  <c:v>19-May</c:v>
                </c:pt>
                <c:pt idx="20">
                  <c:v>26-May</c:v>
                </c:pt>
                <c:pt idx="21">
                  <c:v>2-Jun</c:v>
                </c:pt>
                <c:pt idx="22">
                  <c:v>9-Jun</c:v>
                </c:pt>
                <c:pt idx="23">
                  <c:v>16-Jun</c:v>
                </c:pt>
                <c:pt idx="24">
                  <c:v>23-Jun</c:v>
                </c:pt>
                <c:pt idx="25">
                  <c:v>30-Jun</c:v>
                </c:pt>
                <c:pt idx="26">
                  <c:v>7-Jul</c:v>
                </c:pt>
                <c:pt idx="27">
                  <c:v>14-Jul</c:v>
                </c:pt>
                <c:pt idx="28">
                  <c:v>21-Jul</c:v>
                </c:pt>
                <c:pt idx="29">
                  <c:v>28-Jul</c:v>
                </c:pt>
                <c:pt idx="30">
                  <c:v>4-Aug</c:v>
                </c:pt>
                <c:pt idx="31">
                  <c:v>11-Aug</c:v>
                </c:pt>
                <c:pt idx="32">
                  <c:v>18-Aug</c:v>
                </c:pt>
                <c:pt idx="33">
                  <c:v>25-Aug</c:v>
                </c:pt>
                <c:pt idx="34">
                  <c:v>1-Sep</c:v>
                </c:pt>
                <c:pt idx="35">
                  <c:v>8-Sep</c:v>
                </c:pt>
                <c:pt idx="36">
                  <c:v>15-Sep</c:v>
                </c:pt>
                <c:pt idx="37">
                  <c:v>22-Sep</c:v>
                </c:pt>
                <c:pt idx="38">
                  <c:v>29-Sep</c:v>
                </c:pt>
                <c:pt idx="39">
                  <c:v>6-Oct</c:v>
                </c:pt>
                <c:pt idx="40">
                  <c:v>13-Oct</c:v>
                </c:pt>
                <c:pt idx="41">
                  <c:v>20-Oct</c:v>
                </c:pt>
                <c:pt idx="42">
                  <c:v>27-Oct</c:v>
                </c:pt>
                <c:pt idx="43">
                  <c:v>3-Nov</c:v>
                </c:pt>
                <c:pt idx="44">
                  <c:v>10-Nov</c:v>
                </c:pt>
                <c:pt idx="45">
                  <c:v>17-Nov</c:v>
                </c:pt>
                <c:pt idx="46">
                  <c:v>No 24</c:v>
                </c:pt>
                <c:pt idx="47">
                  <c:v>1-Dec</c:v>
                </c:pt>
                <c:pt idx="48">
                  <c:v>8-Dec</c:v>
                </c:pt>
                <c:pt idx="49">
                  <c:v>15-Dec</c:v>
                </c:pt>
                <c:pt idx="50">
                  <c:v>22-Dec</c:v>
                </c:pt>
                <c:pt idx="51">
                  <c:v> Dec 29</c:v>
                </c:pt>
              </c:strCache>
            </c:strRef>
          </c:cat>
          <c:val>
            <c:numRef>
              <c:f>Sheet1!$D$2:$D$53</c:f>
              <c:numCache>
                <c:formatCode>General</c:formatCode>
                <c:ptCount val="52"/>
                <c:pt idx="0">
                  <c:v>65</c:v>
                </c:pt>
                <c:pt idx="1">
                  <c:v>60</c:v>
                </c:pt>
                <c:pt idx="2">
                  <c:v>59</c:v>
                </c:pt>
                <c:pt idx="3">
                  <c:v>60</c:v>
                </c:pt>
                <c:pt idx="4">
                  <c:v>75</c:v>
                </c:pt>
                <c:pt idx="5">
                  <c:v>60</c:v>
                </c:pt>
                <c:pt idx="6">
                  <c:v>58</c:v>
                </c:pt>
                <c:pt idx="7">
                  <c:v>64</c:v>
                </c:pt>
                <c:pt idx="8">
                  <c:v>81</c:v>
                </c:pt>
                <c:pt idx="9">
                  <c:v>65</c:v>
                </c:pt>
                <c:pt idx="10">
                  <c:v>61</c:v>
                </c:pt>
                <c:pt idx="11">
                  <c:v>62</c:v>
                </c:pt>
                <c:pt idx="12">
                  <c:v>78</c:v>
                </c:pt>
                <c:pt idx="13">
                  <c:v>77</c:v>
                </c:pt>
                <c:pt idx="14">
                  <c:v>72</c:v>
                </c:pt>
                <c:pt idx="15">
                  <c:v>72</c:v>
                </c:pt>
                <c:pt idx="16">
                  <c:v>86</c:v>
                </c:pt>
                <c:pt idx="17">
                  <c:v>93</c:v>
                </c:pt>
                <c:pt idx="18">
                  <c:v>79</c:v>
                </c:pt>
                <c:pt idx="19">
                  <c:v>78</c:v>
                </c:pt>
                <c:pt idx="20">
                  <c:v>81</c:v>
                </c:pt>
                <c:pt idx="21">
                  <c:v>95</c:v>
                </c:pt>
                <c:pt idx="22">
                  <c:v>80</c:v>
                </c:pt>
                <c:pt idx="23">
                  <c:v>78</c:v>
                </c:pt>
                <c:pt idx="24">
                  <c:v>81</c:v>
                </c:pt>
                <c:pt idx="25">
                  <c:v>100</c:v>
                </c:pt>
                <c:pt idx="26">
                  <c:v>87</c:v>
                </c:pt>
                <c:pt idx="27">
                  <c:v>73</c:v>
                </c:pt>
                <c:pt idx="28">
                  <c:v>77</c:v>
                </c:pt>
                <c:pt idx="29">
                  <c:v>84</c:v>
                </c:pt>
                <c:pt idx="30">
                  <c:v>93</c:v>
                </c:pt>
                <c:pt idx="31">
                  <c:v>79</c:v>
                </c:pt>
                <c:pt idx="32">
                  <c:v>72</c:v>
                </c:pt>
                <c:pt idx="33">
                  <c:v>69</c:v>
                </c:pt>
                <c:pt idx="34">
                  <c:v>81</c:v>
                </c:pt>
                <c:pt idx="35">
                  <c:v>65</c:v>
                </c:pt>
                <c:pt idx="36">
                  <c:v>66</c:v>
                </c:pt>
                <c:pt idx="37">
                  <c:v>71</c:v>
                </c:pt>
                <c:pt idx="38">
                  <c:v>81</c:v>
                </c:pt>
                <c:pt idx="39">
                  <c:v>72</c:v>
                </c:pt>
                <c:pt idx="40">
                  <c:v>64</c:v>
                </c:pt>
                <c:pt idx="41">
                  <c:v>60</c:v>
                </c:pt>
                <c:pt idx="42">
                  <c:v>66</c:v>
                </c:pt>
                <c:pt idx="43">
                  <c:v>80</c:v>
                </c:pt>
                <c:pt idx="44">
                  <c:v>74</c:v>
                </c:pt>
                <c:pt idx="45">
                  <c:v>63</c:v>
                </c:pt>
                <c:pt idx="46">
                  <c:v>67</c:v>
                </c:pt>
                <c:pt idx="47">
                  <c:v>77</c:v>
                </c:pt>
                <c:pt idx="48">
                  <c:v>65</c:v>
                </c:pt>
                <c:pt idx="49">
                  <c:v>56</c:v>
                </c:pt>
                <c:pt idx="50">
                  <c:v>58</c:v>
                </c:pt>
                <c:pt idx="51">
                  <c:v>65</c:v>
                </c:pt>
              </c:numCache>
            </c:numRef>
          </c:val>
          <c:smooth val="0"/>
          <c:extLst>
            <c:ext xmlns:c16="http://schemas.microsoft.com/office/drawing/2014/chart" uri="{C3380CC4-5D6E-409C-BE32-E72D297353CC}">
              <c16:uniqueId val="{00000002-DF3A-4D60-B02C-46EA8EE6622A}"/>
            </c:ext>
          </c:extLst>
        </c:ser>
        <c:ser>
          <c:idx val="3"/>
          <c:order val="3"/>
          <c:tx>
            <c:strRef>
              <c:f>Sheet1!$E$1</c:f>
              <c:strCache>
                <c:ptCount val="1"/>
                <c:pt idx="0">
                  <c:v>2022</c:v>
                </c:pt>
              </c:strCache>
            </c:strRef>
          </c:tx>
          <c:spPr>
            <a:ln w="28575" cap="rnd">
              <a:solidFill>
                <a:schemeClr val="accent1"/>
              </a:solidFill>
              <a:round/>
            </a:ln>
            <a:effectLst/>
          </c:spPr>
          <c:marker>
            <c:symbol val="none"/>
          </c:marker>
          <c:cat>
            <c:strRef>
              <c:f>Sheet1!$A$2:$A$53</c:f>
              <c:strCache>
                <c:ptCount val="52"/>
                <c:pt idx="0">
                  <c:v>6-Jan</c:v>
                </c:pt>
                <c:pt idx="1">
                  <c:v>13-Jan</c:v>
                </c:pt>
                <c:pt idx="2">
                  <c:v>20-Jan</c:v>
                </c:pt>
                <c:pt idx="3">
                  <c:v>27-Jan</c:v>
                </c:pt>
                <c:pt idx="4">
                  <c:v>3-Feb</c:v>
                </c:pt>
                <c:pt idx="5">
                  <c:v>10-Feb</c:v>
                </c:pt>
                <c:pt idx="6">
                  <c:v>17-Feb</c:v>
                </c:pt>
                <c:pt idx="7">
                  <c:v>24-Feb</c:v>
                </c:pt>
                <c:pt idx="8">
                  <c:v>3-Mar</c:v>
                </c:pt>
                <c:pt idx="9">
                  <c:v>10-Mar</c:v>
                </c:pt>
                <c:pt idx="10">
                  <c:v>17-Mar</c:v>
                </c:pt>
                <c:pt idx="11">
                  <c:v>24-Mar</c:v>
                </c:pt>
                <c:pt idx="12">
                  <c:v>31-Mar</c:v>
                </c:pt>
                <c:pt idx="13">
                  <c:v>7-Apr</c:v>
                </c:pt>
                <c:pt idx="14">
                  <c:v>14-Apr</c:v>
                </c:pt>
                <c:pt idx="15">
                  <c:v>21-Apr</c:v>
                </c:pt>
                <c:pt idx="16">
                  <c:v>28-Apr</c:v>
                </c:pt>
                <c:pt idx="17">
                  <c:v>5-May</c:v>
                </c:pt>
                <c:pt idx="18">
                  <c:v>12-May</c:v>
                </c:pt>
                <c:pt idx="19">
                  <c:v>19-May</c:v>
                </c:pt>
                <c:pt idx="20">
                  <c:v>26-May</c:v>
                </c:pt>
                <c:pt idx="21">
                  <c:v>2-Jun</c:v>
                </c:pt>
                <c:pt idx="22">
                  <c:v>9-Jun</c:v>
                </c:pt>
                <c:pt idx="23">
                  <c:v>16-Jun</c:v>
                </c:pt>
                <c:pt idx="24">
                  <c:v>23-Jun</c:v>
                </c:pt>
                <c:pt idx="25">
                  <c:v>30-Jun</c:v>
                </c:pt>
                <c:pt idx="26">
                  <c:v>7-Jul</c:v>
                </c:pt>
                <c:pt idx="27">
                  <c:v>14-Jul</c:v>
                </c:pt>
                <c:pt idx="28">
                  <c:v>21-Jul</c:v>
                </c:pt>
                <c:pt idx="29">
                  <c:v>28-Jul</c:v>
                </c:pt>
                <c:pt idx="30">
                  <c:v>4-Aug</c:v>
                </c:pt>
                <c:pt idx="31">
                  <c:v>11-Aug</c:v>
                </c:pt>
                <c:pt idx="32">
                  <c:v>18-Aug</c:v>
                </c:pt>
                <c:pt idx="33">
                  <c:v>25-Aug</c:v>
                </c:pt>
                <c:pt idx="34">
                  <c:v>1-Sep</c:v>
                </c:pt>
                <c:pt idx="35">
                  <c:v>8-Sep</c:v>
                </c:pt>
                <c:pt idx="36">
                  <c:v>15-Sep</c:v>
                </c:pt>
                <c:pt idx="37">
                  <c:v>22-Sep</c:v>
                </c:pt>
                <c:pt idx="38">
                  <c:v>29-Sep</c:v>
                </c:pt>
                <c:pt idx="39">
                  <c:v>6-Oct</c:v>
                </c:pt>
                <c:pt idx="40">
                  <c:v>13-Oct</c:v>
                </c:pt>
                <c:pt idx="41">
                  <c:v>20-Oct</c:v>
                </c:pt>
                <c:pt idx="42">
                  <c:v>27-Oct</c:v>
                </c:pt>
                <c:pt idx="43">
                  <c:v>3-Nov</c:v>
                </c:pt>
                <c:pt idx="44">
                  <c:v>10-Nov</c:v>
                </c:pt>
                <c:pt idx="45">
                  <c:v>17-Nov</c:v>
                </c:pt>
                <c:pt idx="46">
                  <c:v>No 24</c:v>
                </c:pt>
                <c:pt idx="47">
                  <c:v>1-Dec</c:v>
                </c:pt>
                <c:pt idx="48">
                  <c:v>8-Dec</c:v>
                </c:pt>
                <c:pt idx="49">
                  <c:v>15-Dec</c:v>
                </c:pt>
                <c:pt idx="50">
                  <c:v>22-Dec</c:v>
                </c:pt>
                <c:pt idx="51">
                  <c:v> Dec 29</c:v>
                </c:pt>
              </c:strCache>
            </c:strRef>
          </c:cat>
          <c:val>
            <c:numRef>
              <c:f>Sheet1!$E$2:$E$53</c:f>
              <c:numCache>
                <c:formatCode>General</c:formatCode>
                <c:ptCount val="52"/>
                <c:pt idx="0">
                  <c:v>73</c:v>
                </c:pt>
                <c:pt idx="1">
                  <c:v>65</c:v>
                </c:pt>
                <c:pt idx="2">
                  <c:v>51</c:v>
                </c:pt>
                <c:pt idx="3">
                  <c:v>54</c:v>
                </c:pt>
                <c:pt idx="4">
                  <c:v>72</c:v>
                </c:pt>
                <c:pt idx="5">
                  <c:v>64</c:v>
                </c:pt>
                <c:pt idx="6">
                  <c:v>51</c:v>
                </c:pt>
                <c:pt idx="7">
                  <c:v>63</c:v>
                </c:pt>
                <c:pt idx="8">
                  <c:v>76</c:v>
                </c:pt>
                <c:pt idx="9">
                  <c:v>61</c:v>
                </c:pt>
                <c:pt idx="10">
                  <c:v>63</c:v>
                </c:pt>
                <c:pt idx="11">
                  <c:v>55</c:v>
                </c:pt>
                <c:pt idx="12">
                  <c:v>76</c:v>
                </c:pt>
                <c:pt idx="13">
                  <c:v>71</c:v>
                </c:pt>
                <c:pt idx="14">
                  <c:v>62</c:v>
                </c:pt>
                <c:pt idx="15">
                  <c:v>60</c:v>
                </c:pt>
                <c:pt idx="16">
                  <c:v>75</c:v>
                </c:pt>
                <c:pt idx="17">
                  <c:v>88</c:v>
                </c:pt>
                <c:pt idx="18">
                  <c:v>62</c:v>
                </c:pt>
                <c:pt idx="19">
                  <c:v>60</c:v>
                </c:pt>
                <c:pt idx="20">
                  <c:v>65</c:v>
                </c:pt>
                <c:pt idx="21">
                  <c:v>85</c:v>
                </c:pt>
                <c:pt idx="22">
                  <c:v>71</c:v>
                </c:pt>
                <c:pt idx="23">
                  <c:v>66</c:v>
                </c:pt>
                <c:pt idx="24">
                  <c:v>72</c:v>
                </c:pt>
                <c:pt idx="25">
                  <c:v>83</c:v>
                </c:pt>
                <c:pt idx="26">
                  <c:v>80</c:v>
                </c:pt>
                <c:pt idx="27">
                  <c:v>66</c:v>
                </c:pt>
                <c:pt idx="28">
                  <c:v>64</c:v>
                </c:pt>
                <c:pt idx="29">
                  <c:v>75</c:v>
                </c:pt>
                <c:pt idx="30">
                  <c:v>87</c:v>
                </c:pt>
                <c:pt idx="31">
                  <c:v>73</c:v>
                </c:pt>
                <c:pt idx="32">
                  <c:v>62</c:v>
                </c:pt>
                <c:pt idx="33">
                  <c:v>68</c:v>
                </c:pt>
                <c:pt idx="34">
                  <c:v>74</c:v>
                </c:pt>
                <c:pt idx="35">
                  <c:v>66</c:v>
                </c:pt>
                <c:pt idx="36">
                  <c:v>62</c:v>
                </c:pt>
                <c:pt idx="37">
                  <c:v>57</c:v>
                </c:pt>
                <c:pt idx="38">
                  <c:v>64</c:v>
                </c:pt>
                <c:pt idx="39">
                  <c:v>72</c:v>
                </c:pt>
                <c:pt idx="40">
                  <c:v>55</c:v>
                </c:pt>
                <c:pt idx="41">
                  <c:v>55</c:v>
                </c:pt>
                <c:pt idx="42">
                  <c:v>56</c:v>
                </c:pt>
                <c:pt idx="43">
                  <c:v>70</c:v>
                </c:pt>
                <c:pt idx="44">
                  <c:v>59</c:v>
                </c:pt>
                <c:pt idx="45">
                  <c:v>52</c:v>
                </c:pt>
                <c:pt idx="46">
                  <c:v>52</c:v>
                </c:pt>
                <c:pt idx="47">
                  <c:v>66</c:v>
                </c:pt>
                <c:pt idx="48">
                  <c:v>60</c:v>
                </c:pt>
                <c:pt idx="49">
                  <c:v>55</c:v>
                </c:pt>
                <c:pt idx="50">
                  <c:v>53</c:v>
                </c:pt>
                <c:pt idx="51">
                  <c:v>60</c:v>
                </c:pt>
              </c:numCache>
            </c:numRef>
          </c:val>
          <c:smooth val="0"/>
          <c:extLst>
            <c:ext xmlns:c16="http://schemas.microsoft.com/office/drawing/2014/chart" uri="{C3380CC4-5D6E-409C-BE32-E72D297353CC}">
              <c16:uniqueId val="{00000003-DF3A-4D60-B02C-46EA8EE6622A}"/>
            </c:ext>
          </c:extLst>
        </c:ser>
        <c:ser>
          <c:idx val="4"/>
          <c:order val="4"/>
          <c:tx>
            <c:strRef>
              <c:f>Sheet1!$F$1</c:f>
              <c:strCache>
                <c:ptCount val="1"/>
                <c:pt idx="0">
                  <c:v>2023</c:v>
                </c:pt>
              </c:strCache>
            </c:strRef>
          </c:tx>
          <c:spPr>
            <a:ln w="28575" cap="rnd">
              <a:solidFill>
                <a:srgbClr val="208C2D"/>
              </a:solidFill>
              <a:round/>
            </a:ln>
            <a:effectLst/>
          </c:spPr>
          <c:marker>
            <c:symbol val="none"/>
          </c:marker>
          <c:cat>
            <c:strRef>
              <c:f>Sheet1!$A$2:$A$53</c:f>
              <c:strCache>
                <c:ptCount val="52"/>
                <c:pt idx="0">
                  <c:v>6-Jan</c:v>
                </c:pt>
                <c:pt idx="1">
                  <c:v>13-Jan</c:v>
                </c:pt>
                <c:pt idx="2">
                  <c:v>20-Jan</c:v>
                </c:pt>
                <c:pt idx="3">
                  <c:v>27-Jan</c:v>
                </c:pt>
                <c:pt idx="4">
                  <c:v>3-Feb</c:v>
                </c:pt>
                <c:pt idx="5">
                  <c:v>10-Feb</c:v>
                </c:pt>
                <c:pt idx="6">
                  <c:v>17-Feb</c:v>
                </c:pt>
                <c:pt idx="7">
                  <c:v>24-Feb</c:v>
                </c:pt>
                <c:pt idx="8">
                  <c:v>3-Mar</c:v>
                </c:pt>
                <c:pt idx="9">
                  <c:v>10-Mar</c:v>
                </c:pt>
                <c:pt idx="10">
                  <c:v>17-Mar</c:v>
                </c:pt>
                <c:pt idx="11">
                  <c:v>24-Mar</c:v>
                </c:pt>
                <c:pt idx="12">
                  <c:v>31-Mar</c:v>
                </c:pt>
                <c:pt idx="13">
                  <c:v>7-Apr</c:v>
                </c:pt>
                <c:pt idx="14">
                  <c:v>14-Apr</c:v>
                </c:pt>
                <c:pt idx="15">
                  <c:v>21-Apr</c:v>
                </c:pt>
                <c:pt idx="16">
                  <c:v>28-Apr</c:v>
                </c:pt>
                <c:pt idx="17">
                  <c:v>5-May</c:v>
                </c:pt>
                <c:pt idx="18">
                  <c:v>12-May</c:v>
                </c:pt>
                <c:pt idx="19">
                  <c:v>19-May</c:v>
                </c:pt>
                <c:pt idx="20">
                  <c:v>26-May</c:v>
                </c:pt>
                <c:pt idx="21">
                  <c:v>2-Jun</c:v>
                </c:pt>
                <c:pt idx="22">
                  <c:v>9-Jun</c:v>
                </c:pt>
                <c:pt idx="23">
                  <c:v>16-Jun</c:v>
                </c:pt>
                <c:pt idx="24">
                  <c:v>23-Jun</c:v>
                </c:pt>
                <c:pt idx="25">
                  <c:v>30-Jun</c:v>
                </c:pt>
                <c:pt idx="26">
                  <c:v>7-Jul</c:v>
                </c:pt>
                <c:pt idx="27">
                  <c:v>14-Jul</c:v>
                </c:pt>
                <c:pt idx="28">
                  <c:v>21-Jul</c:v>
                </c:pt>
                <c:pt idx="29">
                  <c:v>28-Jul</c:v>
                </c:pt>
                <c:pt idx="30">
                  <c:v>4-Aug</c:v>
                </c:pt>
                <c:pt idx="31">
                  <c:v>11-Aug</c:v>
                </c:pt>
                <c:pt idx="32">
                  <c:v>18-Aug</c:v>
                </c:pt>
                <c:pt idx="33">
                  <c:v>25-Aug</c:v>
                </c:pt>
                <c:pt idx="34">
                  <c:v>1-Sep</c:v>
                </c:pt>
                <c:pt idx="35">
                  <c:v>8-Sep</c:v>
                </c:pt>
                <c:pt idx="36">
                  <c:v>15-Sep</c:v>
                </c:pt>
                <c:pt idx="37">
                  <c:v>22-Sep</c:v>
                </c:pt>
                <c:pt idx="38">
                  <c:v>29-Sep</c:v>
                </c:pt>
                <c:pt idx="39">
                  <c:v>6-Oct</c:v>
                </c:pt>
                <c:pt idx="40">
                  <c:v>13-Oct</c:v>
                </c:pt>
                <c:pt idx="41">
                  <c:v>20-Oct</c:v>
                </c:pt>
                <c:pt idx="42">
                  <c:v>27-Oct</c:v>
                </c:pt>
                <c:pt idx="43">
                  <c:v>3-Nov</c:v>
                </c:pt>
                <c:pt idx="44">
                  <c:v>10-Nov</c:v>
                </c:pt>
                <c:pt idx="45">
                  <c:v>17-Nov</c:v>
                </c:pt>
                <c:pt idx="46">
                  <c:v>No 24</c:v>
                </c:pt>
                <c:pt idx="47">
                  <c:v>1-Dec</c:v>
                </c:pt>
                <c:pt idx="48">
                  <c:v>8-Dec</c:v>
                </c:pt>
                <c:pt idx="49">
                  <c:v>15-Dec</c:v>
                </c:pt>
                <c:pt idx="50">
                  <c:v>22-Dec</c:v>
                </c:pt>
                <c:pt idx="51">
                  <c:v> Dec 29</c:v>
                </c:pt>
              </c:strCache>
            </c:strRef>
          </c:cat>
          <c:val>
            <c:numRef>
              <c:f>Sheet1!$F$2:$F$53</c:f>
              <c:numCache>
                <c:formatCode>General</c:formatCode>
                <c:ptCount val="52"/>
                <c:pt idx="0">
                  <c:v>71</c:v>
                </c:pt>
                <c:pt idx="1">
                  <c:v>57</c:v>
                </c:pt>
                <c:pt idx="2">
                  <c:v>57</c:v>
                </c:pt>
                <c:pt idx="3">
                  <c:v>55</c:v>
                </c:pt>
                <c:pt idx="4">
                  <c:v>66</c:v>
                </c:pt>
                <c:pt idx="5">
                  <c:v>53</c:v>
                </c:pt>
                <c:pt idx="6">
                  <c:v>51</c:v>
                </c:pt>
                <c:pt idx="7">
                  <c:v>55</c:v>
                </c:pt>
                <c:pt idx="8">
                  <c:v>73</c:v>
                </c:pt>
                <c:pt idx="9">
                  <c:v>59</c:v>
                </c:pt>
                <c:pt idx="10">
                  <c:v>55</c:v>
                </c:pt>
                <c:pt idx="11">
                  <c:v>60</c:v>
                </c:pt>
                <c:pt idx="12">
                  <c:v>67</c:v>
                </c:pt>
                <c:pt idx="13">
                  <c:v>69</c:v>
                </c:pt>
                <c:pt idx="14">
                  <c:v>58</c:v>
                </c:pt>
                <c:pt idx="15">
                  <c:v>60</c:v>
                </c:pt>
                <c:pt idx="16">
                  <c:v>61</c:v>
                </c:pt>
                <c:pt idx="17">
                  <c:v>78</c:v>
                </c:pt>
                <c:pt idx="18">
                  <c:v>63</c:v>
                </c:pt>
                <c:pt idx="19">
                  <c:v>62</c:v>
                </c:pt>
                <c:pt idx="20">
                  <c:v>64</c:v>
                </c:pt>
                <c:pt idx="21">
                  <c:v>78</c:v>
                </c:pt>
                <c:pt idx="22">
                  <c:v>68</c:v>
                </c:pt>
                <c:pt idx="23">
                  <c:v>59</c:v>
                </c:pt>
                <c:pt idx="24">
                  <c:v>59</c:v>
                </c:pt>
                <c:pt idx="25">
                  <c:v>76</c:v>
                </c:pt>
                <c:pt idx="26">
                  <c:v>75</c:v>
                </c:pt>
                <c:pt idx="27">
                  <c:v>62</c:v>
                </c:pt>
                <c:pt idx="28">
                  <c:v>65</c:v>
                </c:pt>
                <c:pt idx="29">
                  <c:v>66</c:v>
                </c:pt>
                <c:pt idx="30">
                  <c:v>78</c:v>
                </c:pt>
                <c:pt idx="31">
                  <c:v>65</c:v>
                </c:pt>
                <c:pt idx="32">
                  <c:v>63</c:v>
                </c:pt>
                <c:pt idx="33">
                  <c:v>63</c:v>
                </c:pt>
                <c:pt idx="34">
                  <c:v>67</c:v>
                </c:pt>
                <c:pt idx="35">
                  <c:v>65</c:v>
                </c:pt>
                <c:pt idx="36">
                  <c:v>58</c:v>
                </c:pt>
                <c:pt idx="37">
                  <c:v>49</c:v>
                </c:pt>
                <c:pt idx="38">
                  <c:v>60</c:v>
                </c:pt>
                <c:pt idx="39">
                  <c:v>67</c:v>
                </c:pt>
                <c:pt idx="40">
                  <c:v>51</c:v>
                </c:pt>
                <c:pt idx="41">
                  <c:v>53</c:v>
                </c:pt>
                <c:pt idx="42">
                  <c:v>54</c:v>
                </c:pt>
                <c:pt idx="43">
                  <c:v>64</c:v>
                </c:pt>
                <c:pt idx="44">
                  <c:v>63</c:v>
                </c:pt>
                <c:pt idx="45">
                  <c:v>52</c:v>
                </c:pt>
                <c:pt idx="46">
                  <c:v>48</c:v>
                </c:pt>
                <c:pt idx="47">
                  <c:v>60</c:v>
                </c:pt>
                <c:pt idx="48">
                  <c:v>55</c:v>
                </c:pt>
                <c:pt idx="49">
                  <c:v>51</c:v>
                </c:pt>
                <c:pt idx="50">
                  <c:v>51</c:v>
                </c:pt>
                <c:pt idx="51">
                  <c:v>51</c:v>
                </c:pt>
              </c:numCache>
            </c:numRef>
          </c:val>
          <c:smooth val="0"/>
          <c:extLst>
            <c:ext xmlns:c16="http://schemas.microsoft.com/office/drawing/2014/chart" uri="{C3380CC4-5D6E-409C-BE32-E72D297353CC}">
              <c16:uniqueId val="{00000004-DF3A-4D60-B02C-46EA8EE6622A}"/>
            </c:ext>
          </c:extLst>
        </c:ser>
        <c:ser>
          <c:idx val="5"/>
          <c:order val="5"/>
          <c:tx>
            <c:strRef>
              <c:f>Sheet1!$G$1</c:f>
              <c:strCache>
                <c:ptCount val="1"/>
                <c:pt idx="0">
                  <c:v>2024</c:v>
                </c:pt>
              </c:strCache>
            </c:strRef>
          </c:tx>
          <c:spPr>
            <a:ln w="38100" cap="rnd">
              <a:solidFill>
                <a:srgbClr val="FF0000"/>
              </a:solidFill>
              <a:round/>
            </a:ln>
            <a:effectLst/>
          </c:spPr>
          <c:marker>
            <c:symbol val="none"/>
          </c:marker>
          <c:cat>
            <c:strRef>
              <c:f>Sheet1!$A$2:$A$53</c:f>
              <c:strCache>
                <c:ptCount val="52"/>
                <c:pt idx="0">
                  <c:v>6-Jan</c:v>
                </c:pt>
                <c:pt idx="1">
                  <c:v>13-Jan</c:v>
                </c:pt>
                <c:pt idx="2">
                  <c:v>20-Jan</c:v>
                </c:pt>
                <c:pt idx="3">
                  <c:v>27-Jan</c:v>
                </c:pt>
                <c:pt idx="4">
                  <c:v>3-Feb</c:v>
                </c:pt>
                <c:pt idx="5">
                  <c:v>10-Feb</c:v>
                </c:pt>
                <c:pt idx="6">
                  <c:v>17-Feb</c:v>
                </c:pt>
                <c:pt idx="7">
                  <c:v>24-Feb</c:v>
                </c:pt>
                <c:pt idx="8">
                  <c:v>3-Mar</c:v>
                </c:pt>
                <c:pt idx="9">
                  <c:v>10-Mar</c:v>
                </c:pt>
                <c:pt idx="10">
                  <c:v>17-Mar</c:v>
                </c:pt>
                <c:pt idx="11">
                  <c:v>24-Mar</c:v>
                </c:pt>
                <c:pt idx="12">
                  <c:v>31-Mar</c:v>
                </c:pt>
                <c:pt idx="13">
                  <c:v>7-Apr</c:v>
                </c:pt>
                <c:pt idx="14">
                  <c:v>14-Apr</c:v>
                </c:pt>
                <c:pt idx="15">
                  <c:v>21-Apr</c:v>
                </c:pt>
                <c:pt idx="16">
                  <c:v>28-Apr</c:v>
                </c:pt>
                <c:pt idx="17">
                  <c:v>5-May</c:v>
                </c:pt>
                <c:pt idx="18">
                  <c:v>12-May</c:v>
                </c:pt>
                <c:pt idx="19">
                  <c:v>19-May</c:v>
                </c:pt>
                <c:pt idx="20">
                  <c:v>26-May</c:v>
                </c:pt>
                <c:pt idx="21">
                  <c:v>2-Jun</c:v>
                </c:pt>
                <c:pt idx="22">
                  <c:v>9-Jun</c:v>
                </c:pt>
                <c:pt idx="23">
                  <c:v>16-Jun</c:v>
                </c:pt>
                <c:pt idx="24">
                  <c:v>23-Jun</c:v>
                </c:pt>
                <c:pt idx="25">
                  <c:v>30-Jun</c:v>
                </c:pt>
                <c:pt idx="26">
                  <c:v>7-Jul</c:v>
                </c:pt>
                <c:pt idx="27">
                  <c:v>14-Jul</c:v>
                </c:pt>
                <c:pt idx="28">
                  <c:v>21-Jul</c:v>
                </c:pt>
                <c:pt idx="29">
                  <c:v>28-Jul</c:v>
                </c:pt>
                <c:pt idx="30">
                  <c:v>4-Aug</c:v>
                </c:pt>
                <c:pt idx="31">
                  <c:v>11-Aug</c:v>
                </c:pt>
                <c:pt idx="32">
                  <c:v>18-Aug</c:v>
                </c:pt>
                <c:pt idx="33">
                  <c:v>25-Aug</c:v>
                </c:pt>
                <c:pt idx="34">
                  <c:v>1-Sep</c:v>
                </c:pt>
                <c:pt idx="35">
                  <c:v>8-Sep</c:v>
                </c:pt>
                <c:pt idx="36">
                  <c:v>15-Sep</c:v>
                </c:pt>
                <c:pt idx="37">
                  <c:v>22-Sep</c:v>
                </c:pt>
                <c:pt idx="38">
                  <c:v>29-Sep</c:v>
                </c:pt>
                <c:pt idx="39">
                  <c:v>6-Oct</c:v>
                </c:pt>
                <c:pt idx="40">
                  <c:v>13-Oct</c:v>
                </c:pt>
                <c:pt idx="41">
                  <c:v>20-Oct</c:v>
                </c:pt>
                <c:pt idx="42">
                  <c:v>27-Oct</c:v>
                </c:pt>
                <c:pt idx="43">
                  <c:v>3-Nov</c:v>
                </c:pt>
                <c:pt idx="44">
                  <c:v>10-Nov</c:v>
                </c:pt>
                <c:pt idx="45">
                  <c:v>17-Nov</c:v>
                </c:pt>
                <c:pt idx="46">
                  <c:v>No 24</c:v>
                </c:pt>
                <c:pt idx="47">
                  <c:v>1-Dec</c:v>
                </c:pt>
                <c:pt idx="48">
                  <c:v>8-Dec</c:v>
                </c:pt>
                <c:pt idx="49">
                  <c:v>15-Dec</c:v>
                </c:pt>
                <c:pt idx="50">
                  <c:v>22-Dec</c:v>
                </c:pt>
                <c:pt idx="51">
                  <c:v> Dec 29</c:v>
                </c:pt>
              </c:strCache>
            </c:strRef>
          </c:cat>
          <c:val>
            <c:numRef>
              <c:f>Sheet1!$G$2:$G$53</c:f>
              <c:numCache>
                <c:formatCode>General</c:formatCode>
                <c:ptCount val="52"/>
                <c:pt idx="0">
                  <c:v>53</c:v>
                </c:pt>
                <c:pt idx="1">
                  <c:v>48</c:v>
                </c:pt>
                <c:pt idx="2">
                  <c:v>53</c:v>
                </c:pt>
                <c:pt idx="3">
                  <c:v>60</c:v>
                </c:pt>
                <c:pt idx="4">
                  <c:v>56</c:v>
                </c:pt>
                <c:pt idx="5">
                  <c:v>49</c:v>
                </c:pt>
                <c:pt idx="6">
                  <c:v>52</c:v>
                </c:pt>
                <c:pt idx="7">
                  <c:v>60</c:v>
                </c:pt>
                <c:pt idx="8">
                  <c:v>54</c:v>
                </c:pt>
                <c:pt idx="9">
                  <c:v>57</c:v>
                </c:pt>
                <c:pt idx="10">
                  <c:v>50</c:v>
                </c:pt>
                <c:pt idx="11">
                  <c:v>63</c:v>
                </c:pt>
                <c:pt idx="12">
                  <c:v>60</c:v>
                </c:pt>
                <c:pt idx="13">
                  <c:v>54</c:v>
                </c:pt>
                <c:pt idx="14">
                  <c:v>55</c:v>
                </c:pt>
                <c:pt idx="15">
                  <c:v>62</c:v>
                </c:pt>
                <c:pt idx="16">
                  <c:v>71</c:v>
                </c:pt>
                <c:pt idx="17">
                  <c:v>60</c:v>
                </c:pt>
                <c:pt idx="18">
                  <c:v>67</c:v>
                </c:pt>
                <c:pt idx="19">
                  <c:v>56</c:v>
                </c:pt>
                <c:pt idx="20">
                  <c:v>70</c:v>
                </c:pt>
                <c:pt idx="21">
                  <c:v>71</c:v>
                </c:pt>
                <c:pt idx="22">
                  <c:v>60</c:v>
                </c:pt>
                <c:pt idx="23">
                  <c:v>60</c:v>
                </c:pt>
                <c:pt idx="24">
                  <c:v>65</c:v>
                </c:pt>
                <c:pt idx="25">
                  <c:v>78</c:v>
                </c:pt>
                <c:pt idx="26">
                  <c:v>68</c:v>
                </c:pt>
                <c:pt idx="27">
                  <c:v>57</c:v>
                </c:pt>
                <c:pt idx="28">
                  <c:v>58</c:v>
                </c:pt>
                <c:pt idx="29">
                  <c:v>77</c:v>
                </c:pt>
                <c:pt idx="30">
                  <c:v>66</c:v>
                </c:pt>
                <c:pt idx="31">
                  <c:v>60</c:v>
                </c:pt>
                <c:pt idx="32">
                  <c:v>64</c:v>
                </c:pt>
                <c:pt idx="33">
                  <c:v>60</c:v>
                </c:pt>
                <c:pt idx="34">
                  <c:v>63</c:v>
                </c:pt>
                <c:pt idx="35">
                  <c:v>56</c:v>
                </c:pt>
                <c:pt idx="36">
                  <c:v>59</c:v>
                </c:pt>
                <c:pt idx="37">
                  <c:v>56</c:v>
                </c:pt>
              </c:numCache>
            </c:numRef>
          </c:val>
          <c:smooth val="0"/>
          <c:extLst>
            <c:ext xmlns:c16="http://schemas.microsoft.com/office/drawing/2014/chart" uri="{C3380CC4-5D6E-409C-BE32-E72D297353CC}">
              <c16:uniqueId val="{00000005-DF3A-4D60-B02C-46EA8EE6622A}"/>
            </c:ext>
          </c:extLst>
        </c:ser>
        <c:dLbls>
          <c:showLegendKey val="0"/>
          <c:showVal val="0"/>
          <c:showCatName val="0"/>
          <c:showSerName val="0"/>
          <c:showPercent val="0"/>
          <c:showBubbleSize val="0"/>
        </c:dLbls>
        <c:smooth val="0"/>
        <c:axId val="307105296"/>
        <c:axId val="307121616"/>
      </c:lineChart>
      <c:catAx>
        <c:axId val="30710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7121616"/>
        <c:crosses val="autoZero"/>
        <c:auto val="1"/>
        <c:lblAlgn val="ctr"/>
        <c:lblOffset val="100"/>
        <c:noMultiLvlLbl val="0"/>
      </c:catAx>
      <c:valAx>
        <c:axId val="307121616"/>
        <c:scaling>
          <c:orientation val="minMax"/>
          <c:max val="105"/>
          <c:min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7105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Denver, CO</a:t>
            </a:r>
            <a:r>
              <a:rPr lang="en-US" dirty="0"/>
              <a:t>: Self Storage Google Search Volume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2020</c:v>
                </c:pt>
              </c:strCache>
            </c:strRef>
          </c:tx>
          <c:spPr>
            <a:ln w="28575" cap="rnd">
              <a:solidFill>
                <a:srgbClr val="7030A0"/>
              </a:solidFill>
              <a:round/>
            </a:ln>
            <a:effectLst/>
          </c:spPr>
          <c:marker>
            <c:symbol val="none"/>
          </c:marker>
          <c:cat>
            <c:numRef>
              <c:f>Sheet1!$A$2:$A$54</c:f>
              <c:numCache>
                <c:formatCode>[$-409]mmm\-yy;@</c:formatCode>
                <c:ptCount val="53"/>
                <c:pt idx="0">
                  <c:v>43835</c:v>
                </c:pt>
                <c:pt idx="1">
                  <c:v>43842</c:v>
                </c:pt>
                <c:pt idx="2">
                  <c:v>43849</c:v>
                </c:pt>
                <c:pt idx="3">
                  <c:v>43856</c:v>
                </c:pt>
                <c:pt idx="4">
                  <c:v>43863</c:v>
                </c:pt>
                <c:pt idx="5">
                  <c:v>43870</c:v>
                </c:pt>
                <c:pt idx="6">
                  <c:v>43877</c:v>
                </c:pt>
                <c:pt idx="7">
                  <c:v>43884</c:v>
                </c:pt>
                <c:pt idx="8">
                  <c:v>43891</c:v>
                </c:pt>
                <c:pt idx="9">
                  <c:v>43898</c:v>
                </c:pt>
                <c:pt idx="10">
                  <c:v>43905</c:v>
                </c:pt>
                <c:pt idx="11">
                  <c:v>43912</c:v>
                </c:pt>
                <c:pt idx="12">
                  <c:v>43919</c:v>
                </c:pt>
                <c:pt idx="13">
                  <c:v>43926</c:v>
                </c:pt>
                <c:pt idx="14">
                  <c:v>43933</c:v>
                </c:pt>
                <c:pt idx="15">
                  <c:v>43940</c:v>
                </c:pt>
                <c:pt idx="16">
                  <c:v>43947</c:v>
                </c:pt>
                <c:pt idx="17">
                  <c:v>43954</c:v>
                </c:pt>
                <c:pt idx="18">
                  <c:v>43961</c:v>
                </c:pt>
                <c:pt idx="19">
                  <c:v>43968</c:v>
                </c:pt>
                <c:pt idx="20">
                  <c:v>43975</c:v>
                </c:pt>
                <c:pt idx="21">
                  <c:v>43982</c:v>
                </c:pt>
                <c:pt idx="22">
                  <c:v>43989</c:v>
                </c:pt>
                <c:pt idx="23">
                  <c:v>43996</c:v>
                </c:pt>
                <c:pt idx="24">
                  <c:v>44003</c:v>
                </c:pt>
                <c:pt idx="25">
                  <c:v>44010</c:v>
                </c:pt>
                <c:pt idx="26">
                  <c:v>44017</c:v>
                </c:pt>
                <c:pt idx="27">
                  <c:v>44024</c:v>
                </c:pt>
                <c:pt idx="28">
                  <c:v>44031</c:v>
                </c:pt>
                <c:pt idx="29">
                  <c:v>44038</c:v>
                </c:pt>
                <c:pt idx="30">
                  <c:v>44045</c:v>
                </c:pt>
                <c:pt idx="31">
                  <c:v>44052</c:v>
                </c:pt>
                <c:pt idx="32">
                  <c:v>44059</c:v>
                </c:pt>
                <c:pt idx="33">
                  <c:v>44066</c:v>
                </c:pt>
                <c:pt idx="34">
                  <c:v>44073</c:v>
                </c:pt>
                <c:pt idx="35">
                  <c:v>44080</c:v>
                </c:pt>
                <c:pt idx="36">
                  <c:v>44087</c:v>
                </c:pt>
                <c:pt idx="37">
                  <c:v>44094</c:v>
                </c:pt>
                <c:pt idx="38">
                  <c:v>44101</c:v>
                </c:pt>
                <c:pt idx="39">
                  <c:v>44108</c:v>
                </c:pt>
                <c:pt idx="40">
                  <c:v>44115</c:v>
                </c:pt>
                <c:pt idx="41">
                  <c:v>44122</c:v>
                </c:pt>
                <c:pt idx="42">
                  <c:v>44129</c:v>
                </c:pt>
                <c:pt idx="43">
                  <c:v>44136</c:v>
                </c:pt>
                <c:pt idx="44">
                  <c:v>44143</c:v>
                </c:pt>
                <c:pt idx="45">
                  <c:v>44150</c:v>
                </c:pt>
                <c:pt idx="46">
                  <c:v>44157</c:v>
                </c:pt>
                <c:pt idx="47">
                  <c:v>44164</c:v>
                </c:pt>
                <c:pt idx="48">
                  <c:v>44171</c:v>
                </c:pt>
                <c:pt idx="49">
                  <c:v>44178</c:v>
                </c:pt>
                <c:pt idx="50">
                  <c:v>44185</c:v>
                </c:pt>
                <c:pt idx="51">
                  <c:v>44192</c:v>
                </c:pt>
              </c:numCache>
            </c:numRef>
          </c:cat>
          <c:val>
            <c:numRef>
              <c:f>Sheet1!$B$2:$B$54</c:f>
              <c:numCache>
                <c:formatCode>General</c:formatCode>
                <c:ptCount val="53"/>
                <c:pt idx="0">
                  <c:v>29</c:v>
                </c:pt>
                <c:pt idx="1">
                  <c:v>39</c:v>
                </c:pt>
                <c:pt idx="2">
                  <c:v>44</c:v>
                </c:pt>
                <c:pt idx="3">
                  <c:v>49</c:v>
                </c:pt>
                <c:pt idx="4">
                  <c:v>37</c:v>
                </c:pt>
                <c:pt idx="5">
                  <c:v>39</c:v>
                </c:pt>
                <c:pt idx="6">
                  <c:v>29</c:v>
                </c:pt>
                <c:pt idx="7">
                  <c:v>29</c:v>
                </c:pt>
                <c:pt idx="8">
                  <c:v>41</c:v>
                </c:pt>
                <c:pt idx="9">
                  <c:v>47</c:v>
                </c:pt>
                <c:pt idx="10">
                  <c:v>44</c:v>
                </c:pt>
                <c:pt idx="11">
                  <c:v>29</c:v>
                </c:pt>
                <c:pt idx="12">
                  <c:v>31</c:v>
                </c:pt>
                <c:pt idx="13">
                  <c:v>25</c:v>
                </c:pt>
                <c:pt idx="14">
                  <c:v>37</c:v>
                </c:pt>
                <c:pt idx="15">
                  <c:v>46</c:v>
                </c:pt>
                <c:pt idx="16">
                  <c:v>47</c:v>
                </c:pt>
                <c:pt idx="17">
                  <c:v>39</c:v>
                </c:pt>
                <c:pt idx="18">
                  <c:v>33</c:v>
                </c:pt>
                <c:pt idx="19">
                  <c:v>37</c:v>
                </c:pt>
                <c:pt idx="20">
                  <c:v>41</c:v>
                </c:pt>
                <c:pt idx="21">
                  <c:v>36</c:v>
                </c:pt>
                <c:pt idx="22">
                  <c:v>44</c:v>
                </c:pt>
                <c:pt idx="23">
                  <c:v>43</c:v>
                </c:pt>
                <c:pt idx="24">
                  <c:v>41</c:v>
                </c:pt>
                <c:pt idx="25">
                  <c:v>47</c:v>
                </c:pt>
                <c:pt idx="26">
                  <c:v>47</c:v>
                </c:pt>
                <c:pt idx="27">
                  <c:v>43</c:v>
                </c:pt>
                <c:pt idx="28">
                  <c:v>47</c:v>
                </c:pt>
                <c:pt idx="29">
                  <c:v>56</c:v>
                </c:pt>
                <c:pt idx="30">
                  <c:v>48</c:v>
                </c:pt>
                <c:pt idx="31">
                  <c:v>45</c:v>
                </c:pt>
                <c:pt idx="32">
                  <c:v>58</c:v>
                </c:pt>
                <c:pt idx="33">
                  <c:v>61</c:v>
                </c:pt>
                <c:pt idx="34">
                  <c:v>64</c:v>
                </c:pt>
                <c:pt idx="35">
                  <c:v>56</c:v>
                </c:pt>
                <c:pt idx="36">
                  <c:v>54</c:v>
                </c:pt>
                <c:pt idx="37">
                  <c:v>61</c:v>
                </c:pt>
                <c:pt idx="38">
                  <c:v>60</c:v>
                </c:pt>
                <c:pt idx="39">
                  <c:v>54</c:v>
                </c:pt>
                <c:pt idx="40">
                  <c:v>58</c:v>
                </c:pt>
                <c:pt idx="41">
                  <c:v>51</c:v>
                </c:pt>
                <c:pt idx="42">
                  <c:v>60</c:v>
                </c:pt>
                <c:pt idx="43">
                  <c:v>45</c:v>
                </c:pt>
                <c:pt idx="44">
                  <c:v>49</c:v>
                </c:pt>
                <c:pt idx="45">
                  <c:v>52</c:v>
                </c:pt>
                <c:pt idx="46">
                  <c:v>48</c:v>
                </c:pt>
                <c:pt idx="47">
                  <c:v>54</c:v>
                </c:pt>
                <c:pt idx="48">
                  <c:v>48</c:v>
                </c:pt>
                <c:pt idx="49">
                  <c:v>50</c:v>
                </c:pt>
                <c:pt idx="50">
                  <c:v>38</c:v>
                </c:pt>
                <c:pt idx="51">
                  <c:v>57</c:v>
                </c:pt>
              </c:numCache>
            </c:numRef>
          </c:val>
          <c:smooth val="0"/>
          <c:extLst>
            <c:ext xmlns:c16="http://schemas.microsoft.com/office/drawing/2014/chart" uri="{C3380CC4-5D6E-409C-BE32-E72D297353CC}">
              <c16:uniqueId val="{00000000-C368-9E4C-890E-064EFD83440D}"/>
            </c:ext>
          </c:extLst>
        </c:ser>
        <c:ser>
          <c:idx val="1"/>
          <c:order val="1"/>
          <c:tx>
            <c:strRef>
              <c:f>Sheet1!$C$1</c:f>
              <c:strCache>
                <c:ptCount val="1"/>
                <c:pt idx="0">
                  <c:v>2021</c:v>
                </c:pt>
              </c:strCache>
            </c:strRef>
          </c:tx>
          <c:spPr>
            <a:ln w="28575" cap="rnd">
              <a:solidFill>
                <a:srgbClr val="00B050"/>
              </a:solidFill>
              <a:round/>
            </a:ln>
            <a:effectLst/>
          </c:spPr>
          <c:marker>
            <c:symbol val="none"/>
          </c:marker>
          <c:cat>
            <c:numRef>
              <c:f>Sheet1!$A$2:$A$54</c:f>
              <c:numCache>
                <c:formatCode>[$-409]mmm\-yy;@</c:formatCode>
                <c:ptCount val="53"/>
                <c:pt idx="0">
                  <c:v>43835</c:v>
                </c:pt>
                <c:pt idx="1">
                  <c:v>43842</c:v>
                </c:pt>
                <c:pt idx="2">
                  <c:v>43849</c:v>
                </c:pt>
                <c:pt idx="3">
                  <c:v>43856</c:v>
                </c:pt>
                <c:pt idx="4">
                  <c:v>43863</c:v>
                </c:pt>
                <c:pt idx="5">
                  <c:v>43870</c:v>
                </c:pt>
                <c:pt idx="6">
                  <c:v>43877</c:v>
                </c:pt>
                <c:pt idx="7">
                  <c:v>43884</c:v>
                </c:pt>
                <c:pt idx="8">
                  <c:v>43891</c:v>
                </c:pt>
                <c:pt idx="9">
                  <c:v>43898</c:v>
                </c:pt>
                <c:pt idx="10">
                  <c:v>43905</c:v>
                </c:pt>
                <c:pt idx="11">
                  <c:v>43912</c:v>
                </c:pt>
                <c:pt idx="12">
                  <c:v>43919</c:v>
                </c:pt>
                <c:pt idx="13">
                  <c:v>43926</c:v>
                </c:pt>
                <c:pt idx="14">
                  <c:v>43933</c:v>
                </c:pt>
                <c:pt idx="15">
                  <c:v>43940</c:v>
                </c:pt>
                <c:pt idx="16">
                  <c:v>43947</c:v>
                </c:pt>
                <c:pt idx="17">
                  <c:v>43954</c:v>
                </c:pt>
                <c:pt idx="18">
                  <c:v>43961</c:v>
                </c:pt>
                <c:pt idx="19">
                  <c:v>43968</c:v>
                </c:pt>
                <c:pt idx="20">
                  <c:v>43975</c:v>
                </c:pt>
                <c:pt idx="21">
                  <c:v>43982</c:v>
                </c:pt>
                <c:pt idx="22">
                  <c:v>43989</c:v>
                </c:pt>
                <c:pt idx="23">
                  <c:v>43996</c:v>
                </c:pt>
                <c:pt idx="24">
                  <c:v>44003</c:v>
                </c:pt>
                <c:pt idx="25">
                  <c:v>44010</c:v>
                </c:pt>
                <c:pt idx="26">
                  <c:v>44017</c:v>
                </c:pt>
                <c:pt idx="27">
                  <c:v>44024</c:v>
                </c:pt>
                <c:pt idx="28">
                  <c:v>44031</c:v>
                </c:pt>
                <c:pt idx="29">
                  <c:v>44038</c:v>
                </c:pt>
                <c:pt idx="30">
                  <c:v>44045</c:v>
                </c:pt>
                <c:pt idx="31">
                  <c:v>44052</c:v>
                </c:pt>
                <c:pt idx="32">
                  <c:v>44059</c:v>
                </c:pt>
                <c:pt idx="33">
                  <c:v>44066</c:v>
                </c:pt>
                <c:pt idx="34">
                  <c:v>44073</c:v>
                </c:pt>
                <c:pt idx="35">
                  <c:v>44080</c:v>
                </c:pt>
                <c:pt idx="36">
                  <c:v>44087</c:v>
                </c:pt>
                <c:pt idx="37">
                  <c:v>44094</c:v>
                </c:pt>
                <c:pt idx="38">
                  <c:v>44101</c:v>
                </c:pt>
                <c:pt idx="39">
                  <c:v>44108</c:v>
                </c:pt>
                <c:pt idx="40">
                  <c:v>44115</c:v>
                </c:pt>
                <c:pt idx="41">
                  <c:v>44122</c:v>
                </c:pt>
                <c:pt idx="42">
                  <c:v>44129</c:v>
                </c:pt>
                <c:pt idx="43">
                  <c:v>44136</c:v>
                </c:pt>
                <c:pt idx="44">
                  <c:v>44143</c:v>
                </c:pt>
                <c:pt idx="45">
                  <c:v>44150</c:v>
                </c:pt>
                <c:pt idx="46">
                  <c:v>44157</c:v>
                </c:pt>
                <c:pt idx="47">
                  <c:v>44164</c:v>
                </c:pt>
                <c:pt idx="48">
                  <c:v>44171</c:v>
                </c:pt>
                <c:pt idx="49">
                  <c:v>44178</c:v>
                </c:pt>
                <c:pt idx="50">
                  <c:v>44185</c:v>
                </c:pt>
                <c:pt idx="51">
                  <c:v>44192</c:v>
                </c:pt>
              </c:numCache>
            </c:numRef>
          </c:cat>
          <c:val>
            <c:numRef>
              <c:f>Sheet1!$C$2:$C$54</c:f>
              <c:numCache>
                <c:formatCode>General</c:formatCode>
                <c:ptCount val="53"/>
                <c:pt idx="0">
                  <c:v>52</c:v>
                </c:pt>
                <c:pt idx="1">
                  <c:v>50</c:v>
                </c:pt>
                <c:pt idx="2">
                  <c:v>56</c:v>
                </c:pt>
                <c:pt idx="3">
                  <c:v>55</c:v>
                </c:pt>
                <c:pt idx="4">
                  <c:v>63</c:v>
                </c:pt>
                <c:pt idx="5">
                  <c:v>53</c:v>
                </c:pt>
                <c:pt idx="6">
                  <c:v>52</c:v>
                </c:pt>
                <c:pt idx="7">
                  <c:v>67</c:v>
                </c:pt>
                <c:pt idx="8">
                  <c:v>66</c:v>
                </c:pt>
                <c:pt idx="9">
                  <c:v>56</c:v>
                </c:pt>
                <c:pt idx="10">
                  <c:v>58</c:v>
                </c:pt>
                <c:pt idx="11">
                  <c:v>59</c:v>
                </c:pt>
                <c:pt idx="12">
                  <c:v>70</c:v>
                </c:pt>
                <c:pt idx="13">
                  <c:v>63</c:v>
                </c:pt>
                <c:pt idx="14">
                  <c:v>63</c:v>
                </c:pt>
                <c:pt idx="15">
                  <c:v>75</c:v>
                </c:pt>
                <c:pt idx="16">
                  <c:v>100</c:v>
                </c:pt>
                <c:pt idx="17">
                  <c:v>88</c:v>
                </c:pt>
                <c:pt idx="18">
                  <c:v>85</c:v>
                </c:pt>
                <c:pt idx="19">
                  <c:v>94</c:v>
                </c:pt>
                <c:pt idx="20">
                  <c:v>90</c:v>
                </c:pt>
                <c:pt idx="21">
                  <c:v>85</c:v>
                </c:pt>
                <c:pt idx="22">
                  <c:v>76</c:v>
                </c:pt>
                <c:pt idx="23">
                  <c:v>82</c:v>
                </c:pt>
                <c:pt idx="24">
                  <c:v>64</c:v>
                </c:pt>
                <c:pt idx="25">
                  <c:v>92</c:v>
                </c:pt>
                <c:pt idx="26">
                  <c:v>90</c:v>
                </c:pt>
                <c:pt idx="27">
                  <c:v>65</c:v>
                </c:pt>
                <c:pt idx="28">
                  <c:v>70</c:v>
                </c:pt>
                <c:pt idx="29">
                  <c:v>72</c:v>
                </c:pt>
                <c:pt idx="30">
                  <c:v>59</c:v>
                </c:pt>
                <c:pt idx="31">
                  <c:v>54</c:v>
                </c:pt>
                <c:pt idx="32">
                  <c:v>52</c:v>
                </c:pt>
                <c:pt idx="33">
                  <c:v>57</c:v>
                </c:pt>
                <c:pt idx="34">
                  <c:v>60</c:v>
                </c:pt>
                <c:pt idx="35">
                  <c:v>54</c:v>
                </c:pt>
                <c:pt idx="36">
                  <c:v>47</c:v>
                </c:pt>
                <c:pt idx="37">
                  <c:v>57</c:v>
                </c:pt>
                <c:pt idx="38">
                  <c:v>48</c:v>
                </c:pt>
                <c:pt idx="39">
                  <c:v>41</c:v>
                </c:pt>
                <c:pt idx="40">
                  <c:v>41</c:v>
                </c:pt>
                <c:pt idx="41">
                  <c:v>36</c:v>
                </c:pt>
                <c:pt idx="42">
                  <c:v>40</c:v>
                </c:pt>
                <c:pt idx="43">
                  <c:v>40</c:v>
                </c:pt>
                <c:pt idx="44">
                  <c:v>36</c:v>
                </c:pt>
                <c:pt idx="45">
                  <c:v>42</c:v>
                </c:pt>
                <c:pt idx="46">
                  <c:v>36</c:v>
                </c:pt>
                <c:pt idx="47">
                  <c:v>47</c:v>
                </c:pt>
                <c:pt idx="48">
                  <c:v>31</c:v>
                </c:pt>
                <c:pt idx="49">
                  <c:v>30</c:v>
                </c:pt>
                <c:pt idx="50">
                  <c:v>24</c:v>
                </c:pt>
                <c:pt idx="51">
                  <c:v>34</c:v>
                </c:pt>
              </c:numCache>
            </c:numRef>
          </c:val>
          <c:smooth val="0"/>
          <c:extLst>
            <c:ext xmlns:c16="http://schemas.microsoft.com/office/drawing/2014/chart" uri="{C3380CC4-5D6E-409C-BE32-E72D297353CC}">
              <c16:uniqueId val="{00000001-C368-9E4C-890E-064EFD83440D}"/>
            </c:ext>
          </c:extLst>
        </c:ser>
        <c:ser>
          <c:idx val="2"/>
          <c:order val="2"/>
          <c:tx>
            <c:strRef>
              <c:f>Sheet1!$D$1</c:f>
              <c:strCache>
                <c:ptCount val="1"/>
                <c:pt idx="0">
                  <c:v>2022</c:v>
                </c:pt>
              </c:strCache>
            </c:strRef>
          </c:tx>
          <c:spPr>
            <a:ln w="28575" cap="rnd">
              <a:solidFill>
                <a:srgbClr val="00B0F0"/>
              </a:solidFill>
              <a:round/>
            </a:ln>
            <a:effectLst/>
          </c:spPr>
          <c:marker>
            <c:symbol val="none"/>
          </c:marker>
          <c:cat>
            <c:numRef>
              <c:f>Sheet1!$A$2:$A$54</c:f>
              <c:numCache>
                <c:formatCode>[$-409]mmm\-yy;@</c:formatCode>
                <c:ptCount val="53"/>
                <c:pt idx="0">
                  <c:v>43835</c:v>
                </c:pt>
                <c:pt idx="1">
                  <c:v>43842</c:v>
                </c:pt>
                <c:pt idx="2">
                  <c:v>43849</c:v>
                </c:pt>
                <c:pt idx="3">
                  <c:v>43856</c:v>
                </c:pt>
                <c:pt idx="4">
                  <c:v>43863</c:v>
                </c:pt>
                <c:pt idx="5">
                  <c:v>43870</c:v>
                </c:pt>
                <c:pt idx="6">
                  <c:v>43877</c:v>
                </c:pt>
                <c:pt idx="7">
                  <c:v>43884</c:v>
                </c:pt>
                <c:pt idx="8">
                  <c:v>43891</c:v>
                </c:pt>
                <c:pt idx="9">
                  <c:v>43898</c:v>
                </c:pt>
                <c:pt idx="10">
                  <c:v>43905</c:v>
                </c:pt>
                <c:pt idx="11">
                  <c:v>43912</c:v>
                </c:pt>
                <c:pt idx="12">
                  <c:v>43919</c:v>
                </c:pt>
                <c:pt idx="13">
                  <c:v>43926</c:v>
                </c:pt>
                <c:pt idx="14">
                  <c:v>43933</c:v>
                </c:pt>
                <c:pt idx="15">
                  <c:v>43940</c:v>
                </c:pt>
                <c:pt idx="16">
                  <c:v>43947</c:v>
                </c:pt>
                <c:pt idx="17">
                  <c:v>43954</c:v>
                </c:pt>
                <c:pt idx="18">
                  <c:v>43961</c:v>
                </c:pt>
                <c:pt idx="19">
                  <c:v>43968</c:v>
                </c:pt>
                <c:pt idx="20">
                  <c:v>43975</c:v>
                </c:pt>
                <c:pt idx="21">
                  <c:v>43982</c:v>
                </c:pt>
                <c:pt idx="22">
                  <c:v>43989</c:v>
                </c:pt>
                <c:pt idx="23">
                  <c:v>43996</c:v>
                </c:pt>
                <c:pt idx="24">
                  <c:v>44003</c:v>
                </c:pt>
                <c:pt idx="25">
                  <c:v>44010</c:v>
                </c:pt>
                <c:pt idx="26">
                  <c:v>44017</c:v>
                </c:pt>
                <c:pt idx="27">
                  <c:v>44024</c:v>
                </c:pt>
                <c:pt idx="28">
                  <c:v>44031</c:v>
                </c:pt>
                <c:pt idx="29">
                  <c:v>44038</c:v>
                </c:pt>
                <c:pt idx="30">
                  <c:v>44045</c:v>
                </c:pt>
                <c:pt idx="31">
                  <c:v>44052</c:v>
                </c:pt>
                <c:pt idx="32">
                  <c:v>44059</c:v>
                </c:pt>
                <c:pt idx="33">
                  <c:v>44066</c:v>
                </c:pt>
                <c:pt idx="34">
                  <c:v>44073</c:v>
                </c:pt>
                <c:pt idx="35">
                  <c:v>44080</c:v>
                </c:pt>
                <c:pt idx="36">
                  <c:v>44087</c:v>
                </c:pt>
                <c:pt idx="37">
                  <c:v>44094</c:v>
                </c:pt>
                <c:pt idx="38">
                  <c:v>44101</c:v>
                </c:pt>
                <c:pt idx="39">
                  <c:v>44108</c:v>
                </c:pt>
                <c:pt idx="40">
                  <c:v>44115</c:v>
                </c:pt>
                <c:pt idx="41">
                  <c:v>44122</c:v>
                </c:pt>
                <c:pt idx="42">
                  <c:v>44129</c:v>
                </c:pt>
                <c:pt idx="43">
                  <c:v>44136</c:v>
                </c:pt>
                <c:pt idx="44">
                  <c:v>44143</c:v>
                </c:pt>
                <c:pt idx="45">
                  <c:v>44150</c:v>
                </c:pt>
                <c:pt idx="46">
                  <c:v>44157</c:v>
                </c:pt>
                <c:pt idx="47">
                  <c:v>44164</c:v>
                </c:pt>
                <c:pt idx="48">
                  <c:v>44171</c:v>
                </c:pt>
                <c:pt idx="49">
                  <c:v>44178</c:v>
                </c:pt>
                <c:pt idx="50">
                  <c:v>44185</c:v>
                </c:pt>
                <c:pt idx="51">
                  <c:v>44192</c:v>
                </c:pt>
              </c:numCache>
            </c:numRef>
          </c:cat>
          <c:val>
            <c:numRef>
              <c:f>Sheet1!$D$2:$D$54</c:f>
              <c:numCache>
                <c:formatCode>General</c:formatCode>
                <c:ptCount val="53"/>
                <c:pt idx="0">
                  <c:v>40</c:v>
                </c:pt>
                <c:pt idx="1">
                  <c:v>34</c:v>
                </c:pt>
                <c:pt idx="2">
                  <c:v>33</c:v>
                </c:pt>
                <c:pt idx="3">
                  <c:v>27</c:v>
                </c:pt>
                <c:pt idx="4">
                  <c:v>35</c:v>
                </c:pt>
                <c:pt idx="5">
                  <c:v>35</c:v>
                </c:pt>
                <c:pt idx="6">
                  <c:v>30</c:v>
                </c:pt>
                <c:pt idx="7">
                  <c:v>38</c:v>
                </c:pt>
                <c:pt idx="8">
                  <c:v>40</c:v>
                </c:pt>
                <c:pt idx="9">
                  <c:v>35</c:v>
                </c:pt>
                <c:pt idx="10">
                  <c:v>36</c:v>
                </c:pt>
                <c:pt idx="11">
                  <c:v>42</c:v>
                </c:pt>
                <c:pt idx="12">
                  <c:v>47</c:v>
                </c:pt>
                <c:pt idx="13">
                  <c:v>47</c:v>
                </c:pt>
                <c:pt idx="14">
                  <c:v>41</c:v>
                </c:pt>
                <c:pt idx="15">
                  <c:v>39</c:v>
                </c:pt>
                <c:pt idx="16">
                  <c:v>44</c:v>
                </c:pt>
                <c:pt idx="17">
                  <c:v>42</c:v>
                </c:pt>
                <c:pt idx="18">
                  <c:v>46</c:v>
                </c:pt>
                <c:pt idx="19">
                  <c:v>43</c:v>
                </c:pt>
                <c:pt idx="20">
                  <c:v>47</c:v>
                </c:pt>
                <c:pt idx="21">
                  <c:v>46</c:v>
                </c:pt>
                <c:pt idx="22">
                  <c:v>40</c:v>
                </c:pt>
                <c:pt idx="23">
                  <c:v>39</c:v>
                </c:pt>
                <c:pt idx="24">
                  <c:v>42</c:v>
                </c:pt>
                <c:pt idx="25">
                  <c:v>44</c:v>
                </c:pt>
                <c:pt idx="26">
                  <c:v>44</c:v>
                </c:pt>
                <c:pt idx="27">
                  <c:v>46</c:v>
                </c:pt>
                <c:pt idx="28">
                  <c:v>45</c:v>
                </c:pt>
                <c:pt idx="29">
                  <c:v>54</c:v>
                </c:pt>
                <c:pt idx="30">
                  <c:v>47</c:v>
                </c:pt>
                <c:pt idx="31">
                  <c:v>39</c:v>
                </c:pt>
                <c:pt idx="32">
                  <c:v>38</c:v>
                </c:pt>
                <c:pt idx="33">
                  <c:v>39</c:v>
                </c:pt>
                <c:pt idx="34">
                  <c:v>41</c:v>
                </c:pt>
                <c:pt idx="35">
                  <c:v>36</c:v>
                </c:pt>
                <c:pt idx="36">
                  <c:v>34</c:v>
                </c:pt>
                <c:pt idx="37">
                  <c:v>37</c:v>
                </c:pt>
                <c:pt idx="38">
                  <c:v>34</c:v>
                </c:pt>
                <c:pt idx="39">
                  <c:v>36</c:v>
                </c:pt>
                <c:pt idx="40">
                  <c:v>35</c:v>
                </c:pt>
                <c:pt idx="41">
                  <c:v>32</c:v>
                </c:pt>
                <c:pt idx="42">
                  <c:v>31</c:v>
                </c:pt>
                <c:pt idx="43">
                  <c:v>31</c:v>
                </c:pt>
                <c:pt idx="44">
                  <c:v>27</c:v>
                </c:pt>
                <c:pt idx="45">
                  <c:v>27</c:v>
                </c:pt>
                <c:pt idx="46">
                  <c:v>27</c:v>
                </c:pt>
                <c:pt idx="47">
                  <c:v>30</c:v>
                </c:pt>
                <c:pt idx="48">
                  <c:v>35</c:v>
                </c:pt>
                <c:pt idx="49">
                  <c:v>38</c:v>
                </c:pt>
                <c:pt idx="50">
                  <c:v>31</c:v>
                </c:pt>
                <c:pt idx="51">
                  <c:v>33</c:v>
                </c:pt>
              </c:numCache>
            </c:numRef>
          </c:val>
          <c:smooth val="0"/>
          <c:extLst>
            <c:ext xmlns:c16="http://schemas.microsoft.com/office/drawing/2014/chart" uri="{C3380CC4-5D6E-409C-BE32-E72D297353CC}">
              <c16:uniqueId val="{00000002-C368-9E4C-890E-064EFD83440D}"/>
            </c:ext>
          </c:extLst>
        </c:ser>
        <c:ser>
          <c:idx val="3"/>
          <c:order val="3"/>
          <c:tx>
            <c:strRef>
              <c:f>Sheet1!$E$1</c:f>
              <c:strCache>
                <c:ptCount val="1"/>
                <c:pt idx="0">
                  <c:v>2023</c:v>
                </c:pt>
              </c:strCache>
            </c:strRef>
          </c:tx>
          <c:spPr>
            <a:ln w="28575" cap="rnd">
              <a:solidFill>
                <a:srgbClr val="FF0000"/>
              </a:solidFill>
              <a:round/>
            </a:ln>
            <a:effectLst/>
          </c:spPr>
          <c:marker>
            <c:symbol val="none"/>
          </c:marker>
          <c:cat>
            <c:numRef>
              <c:f>Sheet1!$A$2:$A$54</c:f>
              <c:numCache>
                <c:formatCode>[$-409]mmm\-yy;@</c:formatCode>
                <c:ptCount val="53"/>
                <c:pt idx="0">
                  <c:v>43835</c:v>
                </c:pt>
                <c:pt idx="1">
                  <c:v>43842</c:v>
                </c:pt>
                <c:pt idx="2">
                  <c:v>43849</c:v>
                </c:pt>
                <c:pt idx="3">
                  <c:v>43856</c:v>
                </c:pt>
                <c:pt idx="4">
                  <c:v>43863</c:v>
                </c:pt>
                <c:pt idx="5">
                  <c:v>43870</c:v>
                </c:pt>
                <c:pt idx="6">
                  <c:v>43877</c:v>
                </c:pt>
                <c:pt idx="7">
                  <c:v>43884</c:v>
                </c:pt>
                <c:pt idx="8">
                  <c:v>43891</c:v>
                </c:pt>
                <c:pt idx="9">
                  <c:v>43898</c:v>
                </c:pt>
                <c:pt idx="10">
                  <c:v>43905</c:v>
                </c:pt>
                <c:pt idx="11">
                  <c:v>43912</c:v>
                </c:pt>
                <c:pt idx="12">
                  <c:v>43919</c:v>
                </c:pt>
                <c:pt idx="13">
                  <c:v>43926</c:v>
                </c:pt>
                <c:pt idx="14">
                  <c:v>43933</c:v>
                </c:pt>
                <c:pt idx="15">
                  <c:v>43940</c:v>
                </c:pt>
                <c:pt idx="16">
                  <c:v>43947</c:v>
                </c:pt>
                <c:pt idx="17">
                  <c:v>43954</c:v>
                </c:pt>
                <c:pt idx="18">
                  <c:v>43961</c:v>
                </c:pt>
                <c:pt idx="19">
                  <c:v>43968</c:v>
                </c:pt>
                <c:pt idx="20">
                  <c:v>43975</c:v>
                </c:pt>
                <c:pt idx="21">
                  <c:v>43982</c:v>
                </c:pt>
                <c:pt idx="22">
                  <c:v>43989</c:v>
                </c:pt>
                <c:pt idx="23">
                  <c:v>43996</c:v>
                </c:pt>
                <c:pt idx="24">
                  <c:v>44003</c:v>
                </c:pt>
                <c:pt idx="25">
                  <c:v>44010</c:v>
                </c:pt>
                <c:pt idx="26">
                  <c:v>44017</c:v>
                </c:pt>
                <c:pt idx="27">
                  <c:v>44024</c:v>
                </c:pt>
                <c:pt idx="28">
                  <c:v>44031</c:v>
                </c:pt>
                <c:pt idx="29">
                  <c:v>44038</c:v>
                </c:pt>
                <c:pt idx="30">
                  <c:v>44045</c:v>
                </c:pt>
                <c:pt idx="31">
                  <c:v>44052</c:v>
                </c:pt>
                <c:pt idx="32">
                  <c:v>44059</c:v>
                </c:pt>
                <c:pt idx="33">
                  <c:v>44066</c:v>
                </c:pt>
                <c:pt idx="34">
                  <c:v>44073</c:v>
                </c:pt>
                <c:pt idx="35">
                  <c:v>44080</c:v>
                </c:pt>
                <c:pt idx="36">
                  <c:v>44087</c:v>
                </c:pt>
                <c:pt idx="37">
                  <c:v>44094</c:v>
                </c:pt>
                <c:pt idx="38">
                  <c:v>44101</c:v>
                </c:pt>
                <c:pt idx="39">
                  <c:v>44108</c:v>
                </c:pt>
                <c:pt idx="40">
                  <c:v>44115</c:v>
                </c:pt>
                <c:pt idx="41">
                  <c:v>44122</c:v>
                </c:pt>
                <c:pt idx="42">
                  <c:v>44129</c:v>
                </c:pt>
                <c:pt idx="43">
                  <c:v>44136</c:v>
                </c:pt>
                <c:pt idx="44">
                  <c:v>44143</c:v>
                </c:pt>
                <c:pt idx="45">
                  <c:v>44150</c:v>
                </c:pt>
                <c:pt idx="46">
                  <c:v>44157</c:v>
                </c:pt>
                <c:pt idx="47">
                  <c:v>44164</c:v>
                </c:pt>
                <c:pt idx="48">
                  <c:v>44171</c:v>
                </c:pt>
                <c:pt idx="49">
                  <c:v>44178</c:v>
                </c:pt>
                <c:pt idx="50">
                  <c:v>44185</c:v>
                </c:pt>
                <c:pt idx="51">
                  <c:v>44192</c:v>
                </c:pt>
              </c:numCache>
            </c:numRef>
          </c:cat>
          <c:val>
            <c:numRef>
              <c:f>Sheet1!$E$2:$E$54</c:f>
              <c:numCache>
                <c:formatCode>General</c:formatCode>
                <c:ptCount val="53"/>
                <c:pt idx="0">
                  <c:v>32</c:v>
                </c:pt>
                <c:pt idx="1">
                  <c:v>31</c:v>
                </c:pt>
                <c:pt idx="2">
                  <c:v>30</c:v>
                </c:pt>
                <c:pt idx="3">
                  <c:v>28</c:v>
                </c:pt>
                <c:pt idx="4">
                  <c:v>35</c:v>
                </c:pt>
                <c:pt idx="5">
                  <c:v>32</c:v>
                </c:pt>
                <c:pt idx="6">
                  <c:v>42</c:v>
                </c:pt>
                <c:pt idx="7">
                  <c:v>38</c:v>
                </c:pt>
                <c:pt idx="8">
                  <c:v>36</c:v>
                </c:pt>
                <c:pt idx="9">
                  <c:v>34</c:v>
                </c:pt>
                <c:pt idx="10">
                  <c:v>37</c:v>
                </c:pt>
                <c:pt idx="11">
                  <c:v>38</c:v>
                </c:pt>
                <c:pt idx="12">
                  <c:v>34</c:v>
                </c:pt>
                <c:pt idx="13">
                  <c:v>37</c:v>
                </c:pt>
                <c:pt idx="14">
                  <c:v>39</c:v>
                </c:pt>
                <c:pt idx="15">
                  <c:v>35</c:v>
                </c:pt>
                <c:pt idx="16">
                  <c:v>41</c:v>
                </c:pt>
                <c:pt idx="17">
                  <c:v>48</c:v>
                </c:pt>
                <c:pt idx="18">
                  <c:v>44</c:v>
                </c:pt>
                <c:pt idx="19">
                  <c:v>58</c:v>
                </c:pt>
                <c:pt idx="20">
                  <c:v>64</c:v>
                </c:pt>
                <c:pt idx="21">
                  <c:v>55</c:v>
                </c:pt>
                <c:pt idx="22">
                  <c:v>43</c:v>
                </c:pt>
                <c:pt idx="23">
                  <c:v>52</c:v>
                </c:pt>
                <c:pt idx="24">
                  <c:v>41</c:v>
                </c:pt>
                <c:pt idx="25">
                  <c:v>46</c:v>
                </c:pt>
                <c:pt idx="26">
                  <c:v>47</c:v>
                </c:pt>
                <c:pt idx="27">
                  <c:v>42</c:v>
                </c:pt>
                <c:pt idx="28">
                  <c:v>43</c:v>
                </c:pt>
                <c:pt idx="29">
                  <c:v>55</c:v>
                </c:pt>
                <c:pt idx="30">
                  <c:v>51</c:v>
                </c:pt>
                <c:pt idx="31">
                  <c:v>51</c:v>
                </c:pt>
                <c:pt idx="32">
                  <c:v>50</c:v>
                </c:pt>
                <c:pt idx="33">
                  <c:v>48</c:v>
                </c:pt>
                <c:pt idx="34">
                  <c:v>42</c:v>
                </c:pt>
                <c:pt idx="35">
                  <c:v>42</c:v>
                </c:pt>
                <c:pt idx="36">
                  <c:v>41</c:v>
                </c:pt>
                <c:pt idx="37">
                  <c:v>46</c:v>
                </c:pt>
                <c:pt idx="38">
                  <c:v>35</c:v>
                </c:pt>
                <c:pt idx="39">
                  <c:v>37</c:v>
                </c:pt>
                <c:pt idx="40">
                  <c:v>28</c:v>
                </c:pt>
                <c:pt idx="41">
                  <c:v>31</c:v>
                </c:pt>
                <c:pt idx="42">
                  <c:v>38</c:v>
                </c:pt>
                <c:pt idx="43">
                  <c:v>35</c:v>
                </c:pt>
                <c:pt idx="44">
                  <c:v>42</c:v>
                </c:pt>
                <c:pt idx="45">
                  <c:v>41</c:v>
                </c:pt>
                <c:pt idx="46">
                  <c:v>35</c:v>
                </c:pt>
                <c:pt idx="47">
                  <c:v>44</c:v>
                </c:pt>
                <c:pt idx="48">
                  <c:v>36</c:v>
                </c:pt>
                <c:pt idx="49">
                  <c:v>28</c:v>
                </c:pt>
                <c:pt idx="50">
                  <c:v>23</c:v>
                </c:pt>
                <c:pt idx="51">
                  <c:v>20</c:v>
                </c:pt>
              </c:numCache>
            </c:numRef>
          </c:val>
          <c:smooth val="0"/>
          <c:extLst>
            <c:ext xmlns:c16="http://schemas.microsoft.com/office/drawing/2014/chart" uri="{C3380CC4-5D6E-409C-BE32-E72D297353CC}">
              <c16:uniqueId val="{00000003-C368-9E4C-890E-064EFD83440D}"/>
            </c:ext>
          </c:extLst>
        </c:ser>
        <c:ser>
          <c:idx val="4"/>
          <c:order val="4"/>
          <c:tx>
            <c:strRef>
              <c:f>Sheet1!$F$1</c:f>
              <c:strCache>
                <c:ptCount val="1"/>
                <c:pt idx="0">
                  <c:v>2024</c:v>
                </c:pt>
              </c:strCache>
            </c:strRef>
          </c:tx>
          <c:spPr>
            <a:ln w="44450" cap="rnd">
              <a:solidFill>
                <a:schemeClr val="accent1"/>
              </a:solidFill>
              <a:round/>
            </a:ln>
            <a:effectLst/>
          </c:spPr>
          <c:marker>
            <c:symbol val="none"/>
          </c:marker>
          <c:cat>
            <c:numRef>
              <c:f>Sheet1!$A$2:$A$54</c:f>
              <c:numCache>
                <c:formatCode>[$-409]mmm\-yy;@</c:formatCode>
                <c:ptCount val="53"/>
                <c:pt idx="0">
                  <c:v>43835</c:v>
                </c:pt>
                <c:pt idx="1">
                  <c:v>43842</c:v>
                </c:pt>
                <c:pt idx="2">
                  <c:v>43849</c:v>
                </c:pt>
                <c:pt idx="3">
                  <c:v>43856</c:v>
                </c:pt>
                <c:pt idx="4">
                  <c:v>43863</c:v>
                </c:pt>
                <c:pt idx="5">
                  <c:v>43870</c:v>
                </c:pt>
                <c:pt idx="6">
                  <c:v>43877</c:v>
                </c:pt>
                <c:pt idx="7">
                  <c:v>43884</c:v>
                </c:pt>
                <c:pt idx="8">
                  <c:v>43891</c:v>
                </c:pt>
                <c:pt idx="9">
                  <c:v>43898</c:v>
                </c:pt>
                <c:pt idx="10">
                  <c:v>43905</c:v>
                </c:pt>
                <c:pt idx="11">
                  <c:v>43912</c:v>
                </c:pt>
                <c:pt idx="12">
                  <c:v>43919</c:v>
                </c:pt>
                <c:pt idx="13">
                  <c:v>43926</c:v>
                </c:pt>
                <c:pt idx="14">
                  <c:v>43933</c:v>
                </c:pt>
                <c:pt idx="15">
                  <c:v>43940</c:v>
                </c:pt>
                <c:pt idx="16">
                  <c:v>43947</c:v>
                </c:pt>
                <c:pt idx="17">
                  <c:v>43954</c:v>
                </c:pt>
                <c:pt idx="18">
                  <c:v>43961</c:v>
                </c:pt>
                <c:pt idx="19">
                  <c:v>43968</c:v>
                </c:pt>
                <c:pt idx="20">
                  <c:v>43975</c:v>
                </c:pt>
                <c:pt idx="21">
                  <c:v>43982</c:v>
                </c:pt>
                <c:pt idx="22">
                  <c:v>43989</c:v>
                </c:pt>
                <c:pt idx="23">
                  <c:v>43996</c:v>
                </c:pt>
                <c:pt idx="24">
                  <c:v>44003</c:v>
                </c:pt>
                <c:pt idx="25">
                  <c:v>44010</c:v>
                </c:pt>
                <c:pt idx="26">
                  <c:v>44017</c:v>
                </c:pt>
                <c:pt idx="27">
                  <c:v>44024</c:v>
                </c:pt>
                <c:pt idx="28">
                  <c:v>44031</c:v>
                </c:pt>
                <c:pt idx="29">
                  <c:v>44038</c:v>
                </c:pt>
                <c:pt idx="30">
                  <c:v>44045</c:v>
                </c:pt>
                <c:pt idx="31">
                  <c:v>44052</c:v>
                </c:pt>
                <c:pt idx="32">
                  <c:v>44059</c:v>
                </c:pt>
                <c:pt idx="33">
                  <c:v>44066</c:v>
                </c:pt>
                <c:pt idx="34">
                  <c:v>44073</c:v>
                </c:pt>
                <c:pt idx="35">
                  <c:v>44080</c:v>
                </c:pt>
                <c:pt idx="36">
                  <c:v>44087</c:v>
                </c:pt>
                <c:pt idx="37">
                  <c:v>44094</c:v>
                </c:pt>
                <c:pt idx="38">
                  <c:v>44101</c:v>
                </c:pt>
                <c:pt idx="39">
                  <c:v>44108</c:v>
                </c:pt>
                <c:pt idx="40">
                  <c:v>44115</c:v>
                </c:pt>
                <c:pt idx="41">
                  <c:v>44122</c:v>
                </c:pt>
                <c:pt idx="42">
                  <c:v>44129</c:v>
                </c:pt>
                <c:pt idx="43">
                  <c:v>44136</c:v>
                </c:pt>
                <c:pt idx="44">
                  <c:v>44143</c:v>
                </c:pt>
                <c:pt idx="45">
                  <c:v>44150</c:v>
                </c:pt>
                <c:pt idx="46">
                  <c:v>44157</c:v>
                </c:pt>
                <c:pt idx="47">
                  <c:v>44164</c:v>
                </c:pt>
                <c:pt idx="48">
                  <c:v>44171</c:v>
                </c:pt>
                <c:pt idx="49">
                  <c:v>44178</c:v>
                </c:pt>
                <c:pt idx="50">
                  <c:v>44185</c:v>
                </c:pt>
                <c:pt idx="51">
                  <c:v>44192</c:v>
                </c:pt>
              </c:numCache>
            </c:numRef>
          </c:cat>
          <c:val>
            <c:numRef>
              <c:f>Sheet1!$F$2:$F$54</c:f>
              <c:numCache>
                <c:formatCode>General</c:formatCode>
                <c:ptCount val="53"/>
                <c:pt idx="0">
                  <c:v>27</c:v>
                </c:pt>
                <c:pt idx="1">
                  <c:v>26</c:v>
                </c:pt>
                <c:pt idx="2">
                  <c:v>30</c:v>
                </c:pt>
                <c:pt idx="3">
                  <c:v>32</c:v>
                </c:pt>
                <c:pt idx="4">
                  <c:v>29</c:v>
                </c:pt>
                <c:pt idx="5">
                  <c:v>27</c:v>
                </c:pt>
                <c:pt idx="6">
                  <c:v>33</c:v>
                </c:pt>
                <c:pt idx="7">
                  <c:v>34</c:v>
                </c:pt>
                <c:pt idx="8">
                  <c:v>29</c:v>
                </c:pt>
                <c:pt idx="9">
                  <c:v>31</c:v>
                </c:pt>
                <c:pt idx="10">
                  <c:v>30</c:v>
                </c:pt>
                <c:pt idx="11">
                  <c:v>35</c:v>
                </c:pt>
                <c:pt idx="12">
                  <c:v>35</c:v>
                </c:pt>
                <c:pt idx="13">
                  <c:v>35</c:v>
                </c:pt>
                <c:pt idx="14">
                  <c:v>28</c:v>
                </c:pt>
                <c:pt idx="15">
                  <c:v>40</c:v>
                </c:pt>
                <c:pt idx="16">
                  <c:v>43</c:v>
                </c:pt>
                <c:pt idx="17">
                  <c:v>35</c:v>
                </c:pt>
                <c:pt idx="18">
                  <c:v>31</c:v>
                </c:pt>
                <c:pt idx="19">
                  <c:v>35</c:v>
                </c:pt>
                <c:pt idx="20">
                  <c:v>36</c:v>
                </c:pt>
                <c:pt idx="21">
                  <c:v>36</c:v>
                </c:pt>
                <c:pt idx="22">
                  <c:v>37</c:v>
                </c:pt>
                <c:pt idx="23">
                  <c:v>28</c:v>
                </c:pt>
                <c:pt idx="24">
                  <c:v>32</c:v>
                </c:pt>
                <c:pt idx="25">
                  <c:v>39</c:v>
                </c:pt>
                <c:pt idx="26">
                  <c:v>30</c:v>
                </c:pt>
                <c:pt idx="27">
                  <c:v>33</c:v>
                </c:pt>
                <c:pt idx="28">
                  <c:v>33</c:v>
                </c:pt>
                <c:pt idx="29">
                  <c:v>37</c:v>
                </c:pt>
                <c:pt idx="30">
                  <c:v>40</c:v>
                </c:pt>
                <c:pt idx="31">
                  <c:v>38</c:v>
                </c:pt>
                <c:pt idx="32">
                  <c:v>31</c:v>
                </c:pt>
                <c:pt idx="33">
                  <c:v>36</c:v>
                </c:pt>
                <c:pt idx="34">
                  <c:v>39</c:v>
                </c:pt>
                <c:pt idx="35">
                  <c:v>31</c:v>
                </c:pt>
                <c:pt idx="36">
                  <c:v>33</c:v>
                </c:pt>
                <c:pt idx="37">
                  <c:v>30</c:v>
                </c:pt>
                <c:pt idx="38">
                  <c:v>28</c:v>
                </c:pt>
                <c:pt idx="39">
                  <c:v>25</c:v>
                </c:pt>
              </c:numCache>
            </c:numRef>
          </c:val>
          <c:smooth val="0"/>
          <c:extLst>
            <c:ext xmlns:c16="http://schemas.microsoft.com/office/drawing/2014/chart" uri="{C3380CC4-5D6E-409C-BE32-E72D297353CC}">
              <c16:uniqueId val="{00000004-C368-9E4C-890E-064EFD83440D}"/>
            </c:ext>
          </c:extLst>
        </c:ser>
        <c:dLbls>
          <c:showLegendKey val="0"/>
          <c:showVal val="0"/>
          <c:showCatName val="0"/>
          <c:showSerName val="0"/>
          <c:showPercent val="0"/>
          <c:showBubbleSize val="0"/>
        </c:dLbls>
        <c:smooth val="0"/>
        <c:axId val="1047567775"/>
        <c:axId val="1047915295"/>
      </c:lineChart>
      <c:dateAx>
        <c:axId val="1047567775"/>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7915295"/>
        <c:crosses val="autoZero"/>
        <c:auto val="1"/>
        <c:lblOffset val="100"/>
        <c:baseTimeUnit val="days"/>
      </c:dateAx>
      <c:valAx>
        <c:axId val="1047915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75677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Avg. Asking Rate</c:v>
                </c:pt>
              </c:strCache>
            </c:strRef>
          </c:tx>
          <c:spPr>
            <a:ln w="63500" cap="rnd">
              <a:solidFill>
                <a:schemeClr val="accent1"/>
              </a:solidFill>
              <a:round/>
            </a:ln>
            <a:effectLst/>
          </c:spPr>
          <c:marker>
            <c:symbol val="none"/>
          </c:marker>
          <c:cat>
            <c:strRef>
              <c:f>Sheet1!$A$2:$A$88</c:f>
              <c:strCache>
                <c:ptCount val="87"/>
                <c:pt idx="0">
                  <c:v>1/1/23</c:v>
                </c:pt>
                <c:pt idx="1">
                  <c:v>1/8/23</c:v>
                </c:pt>
                <c:pt idx="2">
                  <c:v>1/15/23</c:v>
                </c:pt>
                <c:pt idx="3">
                  <c:v>1/22/23</c:v>
                </c:pt>
                <c:pt idx="4">
                  <c:v>1/29/23</c:v>
                </c:pt>
                <c:pt idx="5">
                  <c:v>2/5/23</c:v>
                </c:pt>
                <c:pt idx="6">
                  <c:v>2/12/23</c:v>
                </c:pt>
                <c:pt idx="7">
                  <c:v>2/19/23</c:v>
                </c:pt>
                <c:pt idx="8">
                  <c:v>2/26/23</c:v>
                </c:pt>
                <c:pt idx="9">
                  <c:v>3/5/23</c:v>
                </c:pt>
                <c:pt idx="10">
                  <c:v>3/12/23</c:v>
                </c:pt>
                <c:pt idx="11">
                  <c:v>3/19/23</c:v>
                </c:pt>
                <c:pt idx="12">
                  <c:v>3/26/23</c:v>
                </c:pt>
                <c:pt idx="13">
                  <c:v>4/2/23</c:v>
                </c:pt>
                <c:pt idx="14">
                  <c:v>4/9/23</c:v>
                </c:pt>
                <c:pt idx="15">
                  <c:v>4/16/23</c:v>
                </c:pt>
                <c:pt idx="16">
                  <c:v>4/23/23</c:v>
                </c:pt>
                <c:pt idx="17">
                  <c:v>4/30/23</c:v>
                </c:pt>
                <c:pt idx="18">
                  <c:v>5/7/23</c:v>
                </c:pt>
                <c:pt idx="19">
                  <c:v>5/14/23</c:v>
                </c:pt>
                <c:pt idx="20">
                  <c:v>5/21/23</c:v>
                </c:pt>
                <c:pt idx="21">
                  <c:v>5/28/23</c:v>
                </c:pt>
                <c:pt idx="22">
                  <c:v>6/4/23</c:v>
                </c:pt>
                <c:pt idx="23">
                  <c:v>6/11/23</c:v>
                </c:pt>
                <c:pt idx="24">
                  <c:v>6/18/23</c:v>
                </c:pt>
                <c:pt idx="25">
                  <c:v>6/25/23</c:v>
                </c:pt>
                <c:pt idx="26">
                  <c:v>7/2/23</c:v>
                </c:pt>
                <c:pt idx="27">
                  <c:v>7/9/23</c:v>
                </c:pt>
                <c:pt idx="28">
                  <c:v>7/16/23</c:v>
                </c:pt>
                <c:pt idx="29">
                  <c:v>7/23/23</c:v>
                </c:pt>
                <c:pt idx="30">
                  <c:v>7/30/23</c:v>
                </c:pt>
                <c:pt idx="31">
                  <c:v>8/6/23</c:v>
                </c:pt>
                <c:pt idx="32">
                  <c:v>8/13/23</c:v>
                </c:pt>
                <c:pt idx="33">
                  <c:v>8/20/23</c:v>
                </c:pt>
                <c:pt idx="34">
                  <c:v>8/27/23</c:v>
                </c:pt>
                <c:pt idx="35">
                  <c:v>9/3/23</c:v>
                </c:pt>
                <c:pt idx="36">
                  <c:v>9/10/23</c:v>
                </c:pt>
                <c:pt idx="37">
                  <c:v>9/17/23</c:v>
                </c:pt>
                <c:pt idx="38">
                  <c:v>9/24/23</c:v>
                </c:pt>
                <c:pt idx="39">
                  <c:v>10/1/23</c:v>
                </c:pt>
                <c:pt idx="40">
                  <c:v>10/8/23</c:v>
                </c:pt>
                <c:pt idx="41">
                  <c:v>10/15/23</c:v>
                </c:pt>
                <c:pt idx="42">
                  <c:v>10/22/23</c:v>
                </c:pt>
                <c:pt idx="43">
                  <c:v>10/29/23</c:v>
                </c:pt>
                <c:pt idx="44">
                  <c:v>11/5/23</c:v>
                </c:pt>
                <c:pt idx="45">
                  <c:v>11/12/23</c:v>
                </c:pt>
                <c:pt idx="46">
                  <c:v>11/19/23</c:v>
                </c:pt>
                <c:pt idx="47">
                  <c:v>11/26/23</c:v>
                </c:pt>
                <c:pt idx="48">
                  <c:v>12/3/23</c:v>
                </c:pt>
                <c:pt idx="49">
                  <c:v>12/10/23</c:v>
                </c:pt>
                <c:pt idx="50">
                  <c:v>12/17/23</c:v>
                </c:pt>
                <c:pt idx="51">
                  <c:v>12/24/23</c:v>
                </c:pt>
                <c:pt idx="52">
                  <c:v>12/31/23</c:v>
                </c:pt>
                <c:pt idx="53">
                  <c:v>1/7/24</c:v>
                </c:pt>
                <c:pt idx="54">
                  <c:v>1/14/24</c:v>
                </c:pt>
                <c:pt idx="55">
                  <c:v>1/21/24</c:v>
                </c:pt>
                <c:pt idx="56">
                  <c:v>1/28/24</c:v>
                </c:pt>
                <c:pt idx="57">
                  <c:v>2/4/24</c:v>
                </c:pt>
                <c:pt idx="58">
                  <c:v>2/11/24</c:v>
                </c:pt>
                <c:pt idx="59">
                  <c:v>2/18/24</c:v>
                </c:pt>
                <c:pt idx="60">
                  <c:v>2/25/24</c:v>
                </c:pt>
                <c:pt idx="61">
                  <c:v>3/3/24</c:v>
                </c:pt>
                <c:pt idx="62">
                  <c:v>3/10/24</c:v>
                </c:pt>
                <c:pt idx="63">
                  <c:v>3/17/24</c:v>
                </c:pt>
                <c:pt idx="64">
                  <c:v>3/24/24</c:v>
                </c:pt>
                <c:pt idx="65">
                  <c:v>3/31/24</c:v>
                </c:pt>
                <c:pt idx="66">
                  <c:v>4/7/24</c:v>
                </c:pt>
                <c:pt idx="67">
                  <c:v>4/14/24</c:v>
                </c:pt>
                <c:pt idx="68">
                  <c:v>4/21/24</c:v>
                </c:pt>
                <c:pt idx="69">
                  <c:v>4/28/24</c:v>
                </c:pt>
                <c:pt idx="70">
                  <c:v>5/5/24</c:v>
                </c:pt>
                <c:pt idx="71">
                  <c:v>5/12/24</c:v>
                </c:pt>
                <c:pt idx="72">
                  <c:v>5/19/24</c:v>
                </c:pt>
                <c:pt idx="73">
                  <c:v>5/26/24</c:v>
                </c:pt>
                <c:pt idx="74">
                  <c:v>6/2/24</c:v>
                </c:pt>
                <c:pt idx="75">
                  <c:v>6/9/24</c:v>
                </c:pt>
                <c:pt idx="76">
                  <c:v>6/16/24</c:v>
                </c:pt>
                <c:pt idx="77">
                  <c:v>6/23/24</c:v>
                </c:pt>
                <c:pt idx="78">
                  <c:v>6/30/24</c:v>
                </c:pt>
                <c:pt idx="79">
                  <c:v>7/7/24</c:v>
                </c:pt>
                <c:pt idx="80">
                  <c:v>7/14/24</c:v>
                </c:pt>
                <c:pt idx="81">
                  <c:v>7/21/24</c:v>
                </c:pt>
                <c:pt idx="82">
                  <c:v>7/28/24</c:v>
                </c:pt>
                <c:pt idx="83">
                  <c:v>8/4/24</c:v>
                </c:pt>
                <c:pt idx="84">
                  <c:v>8/11/24</c:v>
                </c:pt>
                <c:pt idx="85">
                  <c:v>8/18/24</c:v>
                </c:pt>
                <c:pt idx="86">
                  <c:v>8/25/24</c:v>
                </c:pt>
              </c:strCache>
            </c:strRef>
          </c:cat>
          <c:val>
            <c:numRef>
              <c:f>Sheet1!$B$2:$B$88</c:f>
              <c:numCache>
                <c:formatCode>"$"#,##0.00;\("$"#,##0.00\)</c:formatCode>
                <c:ptCount val="87"/>
                <c:pt idx="0">
                  <c:v>119.75729146594253</c:v>
                </c:pt>
                <c:pt idx="1">
                  <c:v>117.76730011113054</c:v>
                </c:pt>
                <c:pt idx="2">
                  <c:v>117.38785712165722</c:v>
                </c:pt>
                <c:pt idx="3">
                  <c:v>120.42036448097193</c:v>
                </c:pt>
                <c:pt idx="4">
                  <c:v>123.7069478684033</c:v>
                </c:pt>
                <c:pt idx="5">
                  <c:v>126.23105155243104</c:v>
                </c:pt>
                <c:pt idx="6">
                  <c:v>126.25065891472862</c:v>
                </c:pt>
                <c:pt idx="7">
                  <c:v>127.1540847818907</c:v>
                </c:pt>
                <c:pt idx="8">
                  <c:v>130.34327772900187</c:v>
                </c:pt>
                <c:pt idx="9">
                  <c:v>132.77993821712252</c:v>
                </c:pt>
                <c:pt idx="10">
                  <c:v>135.68032976827078</c:v>
                </c:pt>
                <c:pt idx="11">
                  <c:v>136.30844716870976</c:v>
                </c:pt>
                <c:pt idx="12">
                  <c:v>136.93119719388525</c:v>
                </c:pt>
                <c:pt idx="13">
                  <c:v>139.8647128549112</c:v>
                </c:pt>
                <c:pt idx="14">
                  <c:v>140.5356166465096</c:v>
                </c:pt>
                <c:pt idx="15">
                  <c:v>140.78151451085898</c:v>
                </c:pt>
                <c:pt idx="16">
                  <c:v>143.1567807884181</c:v>
                </c:pt>
                <c:pt idx="17">
                  <c:v>148.26070223224039</c:v>
                </c:pt>
                <c:pt idx="18">
                  <c:v>155.2305420936689</c:v>
                </c:pt>
                <c:pt idx="19">
                  <c:v>157.93209865530088</c:v>
                </c:pt>
                <c:pt idx="20">
                  <c:v>159.1447499999997</c:v>
                </c:pt>
                <c:pt idx="21">
                  <c:v>159.02204261619647</c:v>
                </c:pt>
                <c:pt idx="22">
                  <c:v>161.51955150133003</c:v>
                </c:pt>
                <c:pt idx="23">
                  <c:v>164.26565296982744</c:v>
                </c:pt>
                <c:pt idx="24">
                  <c:v>165.79621345753608</c:v>
                </c:pt>
                <c:pt idx="25">
                  <c:v>163.07157260009618</c:v>
                </c:pt>
                <c:pt idx="26">
                  <c:v>160.72019445720383</c:v>
                </c:pt>
                <c:pt idx="27">
                  <c:v>158.05928962781007</c:v>
                </c:pt>
                <c:pt idx="28">
                  <c:v>156.02395988760748</c:v>
                </c:pt>
                <c:pt idx="29">
                  <c:v>155.44054095826871</c:v>
                </c:pt>
                <c:pt idx="30">
                  <c:v>153.93753910721068</c:v>
                </c:pt>
                <c:pt idx="31">
                  <c:v>151.78475454640983</c:v>
                </c:pt>
                <c:pt idx="32">
                  <c:v>151.61774568213247</c:v>
                </c:pt>
                <c:pt idx="33">
                  <c:v>149.0142160067802</c:v>
                </c:pt>
                <c:pt idx="34">
                  <c:v>146.1498038349383</c:v>
                </c:pt>
                <c:pt idx="35">
                  <c:v>142.59770487574133</c:v>
                </c:pt>
                <c:pt idx="36">
                  <c:v>142.99861746511269</c:v>
                </c:pt>
                <c:pt idx="37">
                  <c:v>137.33498285979869</c:v>
                </c:pt>
                <c:pt idx="38">
                  <c:v>130.88683936781595</c:v>
                </c:pt>
                <c:pt idx="39">
                  <c:v>124.4281664987122</c:v>
                </c:pt>
                <c:pt idx="40">
                  <c:v>118.93851895936056</c:v>
                </c:pt>
                <c:pt idx="41">
                  <c:v>117.15468569780852</c:v>
                </c:pt>
                <c:pt idx="42">
                  <c:v>115.13088908120579</c:v>
                </c:pt>
                <c:pt idx="43">
                  <c:v>114.35737738246499</c:v>
                </c:pt>
                <c:pt idx="44">
                  <c:v>113.34174503834004</c:v>
                </c:pt>
                <c:pt idx="45">
                  <c:v>112.21853112646808</c:v>
                </c:pt>
                <c:pt idx="46">
                  <c:v>111.22504377682395</c:v>
                </c:pt>
                <c:pt idx="47">
                  <c:v>112.42006311438784</c:v>
                </c:pt>
                <c:pt idx="48">
                  <c:v>115.69749713631147</c:v>
                </c:pt>
                <c:pt idx="49">
                  <c:v>114.39311912079719</c:v>
                </c:pt>
                <c:pt idx="50">
                  <c:v>116.3057908419993</c:v>
                </c:pt>
                <c:pt idx="51">
                  <c:v>115.96604236812564</c:v>
                </c:pt>
                <c:pt idx="52">
                  <c:v>114.48663044532839</c:v>
                </c:pt>
                <c:pt idx="53">
                  <c:v>113.06692170868337</c:v>
                </c:pt>
                <c:pt idx="54">
                  <c:v>111.49785189613934</c:v>
                </c:pt>
                <c:pt idx="55">
                  <c:v>108.46569037356315</c:v>
                </c:pt>
                <c:pt idx="56">
                  <c:v>106.89384845634132</c:v>
                </c:pt>
                <c:pt idx="57">
                  <c:v>105.04154317269071</c:v>
                </c:pt>
                <c:pt idx="58">
                  <c:v>104.28659366965161</c:v>
                </c:pt>
                <c:pt idx="59">
                  <c:v>104.58054992864852</c:v>
                </c:pt>
                <c:pt idx="60">
                  <c:v>104.29140831164169</c:v>
                </c:pt>
                <c:pt idx="61">
                  <c:v>106.77189691706211</c:v>
                </c:pt>
                <c:pt idx="62">
                  <c:v>110.66744298816386</c:v>
                </c:pt>
                <c:pt idx="63">
                  <c:v>113.21308146796041</c:v>
                </c:pt>
                <c:pt idx="64">
                  <c:v>116.04475997164768</c:v>
                </c:pt>
                <c:pt idx="65">
                  <c:v>119.80979092885981</c:v>
                </c:pt>
                <c:pt idx="66">
                  <c:v>122.33334972045493</c:v>
                </c:pt>
                <c:pt idx="67">
                  <c:v>124.70273114355231</c:v>
                </c:pt>
                <c:pt idx="68">
                  <c:v>126.00400342921127</c:v>
                </c:pt>
                <c:pt idx="69">
                  <c:v>128.88435035936075</c:v>
                </c:pt>
                <c:pt idx="70">
                  <c:v>131.81831035447382</c:v>
                </c:pt>
                <c:pt idx="71">
                  <c:v>134.521906875176</c:v>
                </c:pt>
                <c:pt idx="72">
                  <c:v>135.46243920728438</c:v>
                </c:pt>
                <c:pt idx="73">
                  <c:v>137.49004521167276</c:v>
                </c:pt>
                <c:pt idx="74">
                  <c:v>138.74795577952258</c:v>
                </c:pt>
                <c:pt idx="75">
                  <c:v>139.45399104578473</c:v>
                </c:pt>
                <c:pt idx="76">
                  <c:v>132.21396277915636</c:v>
                </c:pt>
                <c:pt idx="77">
                  <c:v>128.87488224838924</c:v>
                </c:pt>
                <c:pt idx="78">
                  <c:v>130.02665697070429</c:v>
                </c:pt>
                <c:pt idx="79">
                  <c:v>126.76183054506205</c:v>
                </c:pt>
                <c:pt idx="80">
                  <c:v>126.06635279772406</c:v>
                </c:pt>
                <c:pt idx="81">
                  <c:v>132.12774984428987</c:v>
                </c:pt>
                <c:pt idx="82">
                  <c:v>130.95300579491055</c:v>
                </c:pt>
                <c:pt idx="83">
                  <c:v>130.6545536592217</c:v>
                </c:pt>
                <c:pt idx="84">
                  <c:v>127.67895112456752</c:v>
                </c:pt>
                <c:pt idx="85">
                  <c:v>123.86730846369836</c:v>
                </c:pt>
                <c:pt idx="86">
                  <c:v>123.71799535603724</c:v>
                </c:pt>
              </c:numCache>
            </c:numRef>
          </c:val>
          <c:smooth val="0"/>
          <c:extLst>
            <c:ext xmlns:c16="http://schemas.microsoft.com/office/drawing/2014/chart" uri="{C3380CC4-5D6E-409C-BE32-E72D297353CC}">
              <c16:uniqueId val="{00000000-9C6B-DD46-9A1B-698F9A5463C4}"/>
            </c:ext>
          </c:extLst>
        </c:ser>
        <c:dLbls>
          <c:showLegendKey val="0"/>
          <c:showVal val="0"/>
          <c:showCatName val="0"/>
          <c:showSerName val="0"/>
          <c:showPercent val="0"/>
          <c:showBubbleSize val="0"/>
        </c:dLbls>
        <c:marker val="1"/>
        <c:smooth val="0"/>
        <c:axId val="116959040"/>
        <c:axId val="642033328"/>
      </c:lineChart>
      <c:lineChart>
        <c:grouping val="standard"/>
        <c:varyColors val="0"/>
        <c:ser>
          <c:idx val="1"/>
          <c:order val="1"/>
          <c:tx>
            <c:strRef>
              <c:f>Sheet1!$C$1</c:f>
              <c:strCache>
                <c:ptCount val="1"/>
                <c:pt idx="0">
                  <c:v>Avg. Google Demand</c:v>
                </c:pt>
              </c:strCache>
            </c:strRef>
          </c:tx>
          <c:spPr>
            <a:ln w="38100" cap="rnd">
              <a:solidFill>
                <a:schemeClr val="accent2">
                  <a:lumMod val="90000"/>
                  <a:lumOff val="10000"/>
                  <a:alpha val="0"/>
                </a:schemeClr>
              </a:solidFill>
              <a:prstDash val="dash"/>
              <a:round/>
            </a:ln>
            <a:effectLst/>
          </c:spPr>
          <c:marker>
            <c:symbol val="none"/>
          </c:marker>
          <c:cat>
            <c:strRef>
              <c:f>Sheet1!$A$2:$A$88</c:f>
              <c:strCache>
                <c:ptCount val="87"/>
                <c:pt idx="0">
                  <c:v>1/1/23</c:v>
                </c:pt>
                <c:pt idx="1">
                  <c:v>1/8/23</c:v>
                </c:pt>
                <c:pt idx="2">
                  <c:v>1/15/23</c:v>
                </c:pt>
                <c:pt idx="3">
                  <c:v>1/22/23</c:v>
                </c:pt>
                <c:pt idx="4">
                  <c:v>1/29/23</c:v>
                </c:pt>
                <c:pt idx="5">
                  <c:v>2/5/23</c:v>
                </c:pt>
                <c:pt idx="6">
                  <c:v>2/12/23</c:v>
                </c:pt>
                <c:pt idx="7">
                  <c:v>2/19/23</c:v>
                </c:pt>
                <c:pt idx="8">
                  <c:v>2/26/23</c:v>
                </c:pt>
                <c:pt idx="9">
                  <c:v>3/5/23</c:v>
                </c:pt>
                <c:pt idx="10">
                  <c:v>3/12/23</c:v>
                </c:pt>
                <c:pt idx="11">
                  <c:v>3/19/23</c:v>
                </c:pt>
                <c:pt idx="12">
                  <c:v>3/26/23</c:v>
                </c:pt>
                <c:pt idx="13">
                  <c:v>4/2/23</c:v>
                </c:pt>
                <c:pt idx="14">
                  <c:v>4/9/23</c:v>
                </c:pt>
                <c:pt idx="15">
                  <c:v>4/16/23</c:v>
                </c:pt>
                <c:pt idx="16">
                  <c:v>4/23/23</c:v>
                </c:pt>
                <c:pt idx="17">
                  <c:v>4/30/23</c:v>
                </c:pt>
                <c:pt idx="18">
                  <c:v>5/7/23</c:v>
                </c:pt>
                <c:pt idx="19">
                  <c:v>5/14/23</c:v>
                </c:pt>
                <c:pt idx="20">
                  <c:v>5/21/23</c:v>
                </c:pt>
                <c:pt idx="21">
                  <c:v>5/28/23</c:v>
                </c:pt>
                <c:pt idx="22">
                  <c:v>6/4/23</c:v>
                </c:pt>
                <c:pt idx="23">
                  <c:v>6/11/23</c:v>
                </c:pt>
                <c:pt idx="24">
                  <c:v>6/18/23</c:v>
                </c:pt>
                <c:pt idx="25">
                  <c:v>6/25/23</c:v>
                </c:pt>
                <c:pt idx="26">
                  <c:v>7/2/23</c:v>
                </c:pt>
                <c:pt idx="27">
                  <c:v>7/9/23</c:v>
                </c:pt>
                <c:pt idx="28">
                  <c:v>7/16/23</c:v>
                </c:pt>
                <c:pt idx="29">
                  <c:v>7/23/23</c:v>
                </c:pt>
                <c:pt idx="30">
                  <c:v>7/30/23</c:v>
                </c:pt>
                <c:pt idx="31">
                  <c:v>8/6/23</c:v>
                </c:pt>
                <c:pt idx="32">
                  <c:v>8/13/23</c:v>
                </c:pt>
                <c:pt idx="33">
                  <c:v>8/20/23</c:v>
                </c:pt>
                <c:pt idx="34">
                  <c:v>8/27/23</c:v>
                </c:pt>
                <c:pt idx="35">
                  <c:v>9/3/23</c:v>
                </c:pt>
                <c:pt idx="36">
                  <c:v>9/10/23</c:v>
                </c:pt>
                <c:pt idx="37">
                  <c:v>9/17/23</c:v>
                </c:pt>
                <c:pt idx="38">
                  <c:v>9/24/23</c:v>
                </c:pt>
                <c:pt idx="39">
                  <c:v>10/1/23</c:v>
                </c:pt>
                <c:pt idx="40">
                  <c:v>10/8/23</c:v>
                </c:pt>
                <c:pt idx="41">
                  <c:v>10/15/23</c:v>
                </c:pt>
                <c:pt idx="42">
                  <c:v>10/22/23</c:v>
                </c:pt>
                <c:pt idx="43">
                  <c:v>10/29/23</c:v>
                </c:pt>
                <c:pt idx="44">
                  <c:v>11/5/23</c:v>
                </c:pt>
                <c:pt idx="45">
                  <c:v>11/12/23</c:v>
                </c:pt>
                <c:pt idx="46">
                  <c:v>11/19/23</c:v>
                </c:pt>
                <c:pt idx="47">
                  <c:v>11/26/23</c:v>
                </c:pt>
                <c:pt idx="48">
                  <c:v>12/3/23</c:v>
                </c:pt>
                <c:pt idx="49">
                  <c:v>12/10/23</c:v>
                </c:pt>
                <c:pt idx="50">
                  <c:v>12/17/23</c:v>
                </c:pt>
                <c:pt idx="51">
                  <c:v>12/24/23</c:v>
                </c:pt>
                <c:pt idx="52">
                  <c:v>12/31/23</c:v>
                </c:pt>
                <c:pt idx="53">
                  <c:v>1/7/24</c:v>
                </c:pt>
                <c:pt idx="54">
                  <c:v>1/14/24</c:v>
                </c:pt>
                <c:pt idx="55">
                  <c:v>1/21/24</c:v>
                </c:pt>
                <c:pt idx="56">
                  <c:v>1/28/24</c:v>
                </c:pt>
                <c:pt idx="57">
                  <c:v>2/4/24</c:v>
                </c:pt>
                <c:pt idx="58">
                  <c:v>2/11/24</c:v>
                </c:pt>
                <c:pt idx="59">
                  <c:v>2/18/24</c:v>
                </c:pt>
                <c:pt idx="60">
                  <c:v>2/25/24</c:v>
                </c:pt>
                <c:pt idx="61">
                  <c:v>3/3/24</c:v>
                </c:pt>
                <c:pt idx="62">
                  <c:v>3/10/24</c:v>
                </c:pt>
                <c:pt idx="63">
                  <c:v>3/17/24</c:v>
                </c:pt>
                <c:pt idx="64">
                  <c:v>3/24/24</c:v>
                </c:pt>
                <c:pt idx="65">
                  <c:v>3/31/24</c:v>
                </c:pt>
                <c:pt idx="66">
                  <c:v>4/7/24</c:v>
                </c:pt>
                <c:pt idx="67">
                  <c:v>4/14/24</c:v>
                </c:pt>
                <c:pt idx="68">
                  <c:v>4/21/24</c:v>
                </c:pt>
                <c:pt idx="69">
                  <c:v>4/28/24</c:v>
                </c:pt>
                <c:pt idx="70">
                  <c:v>5/5/24</c:v>
                </c:pt>
                <c:pt idx="71">
                  <c:v>5/12/24</c:v>
                </c:pt>
                <c:pt idx="72">
                  <c:v>5/19/24</c:v>
                </c:pt>
                <c:pt idx="73">
                  <c:v>5/26/24</c:v>
                </c:pt>
                <c:pt idx="74">
                  <c:v>6/2/24</c:v>
                </c:pt>
                <c:pt idx="75">
                  <c:v>6/9/24</c:v>
                </c:pt>
                <c:pt idx="76">
                  <c:v>6/16/24</c:v>
                </c:pt>
                <c:pt idx="77">
                  <c:v>6/23/24</c:v>
                </c:pt>
                <c:pt idx="78">
                  <c:v>6/30/24</c:v>
                </c:pt>
                <c:pt idx="79">
                  <c:v>7/7/24</c:v>
                </c:pt>
                <c:pt idx="80">
                  <c:v>7/14/24</c:v>
                </c:pt>
                <c:pt idx="81">
                  <c:v>7/21/24</c:v>
                </c:pt>
                <c:pt idx="82">
                  <c:v>7/28/24</c:v>
                </c:pt>
                <c:pt idx="83">
                  <c:v>8/4/24</c:v>
                </c:pt>
                <c:pt idx="84">
                  <c:v>8/11/24</c:v>
                </c:pt>
                <c:pt idx="85">
                  <c:v>8/18/24</c:v>
                </c:pt>
                <c:pt idx="86">
                  <c:v>8/25/24</c:v>
                </c:pt>
              </c:strCache>
            </c:strRef>
          </c:cat>
          <c:val>
            <c:numRef>
              <c:f>Sheet1!$C$2:$C$88</c:f>
              <c:numCache>
                <c:formatCode>General</c:formatCode>
                <c:ptCount val="87"/>
                <c:pt idx="0">
                  <c:v>39.192810457516337</c:v>
                </c:pt>
                <c:pt idx="1">
                  <c:v>33.964052287581701</c:v>
                </c:pt>
                <c:pt idx="2">
                  <c:v>32.25816993464052</c:v>
                </c:pt>
                <c:pt idx="3">
                  <c:v>35.53921568627451</c:v>
                </c:pt>
                <c:pt idx="4">
                  <c:v>36.562091503267972</c:v>
                </c:pt>
                <c:pt idx="5">
                  <c:v>33.53921568627451</c:v>
                </c:pt>
                <c:pt idx="6">
                  <c:v>43.062091503267972</c:v>
                </c:pt>
                <c:pt idx="7">
                  <c:v>31.836601307189543</c:v>
                </c:pt>
                <c:pt idx="8">
                  <c:v>36.604575163398692</c:v>
                </c:pt>
                <c:pt idx="9">
                  <c:v>35.751633986928105</c:v>
                </c:pt>
                <c:pt idx="10">
                  <c:v>36.264705882352942</c:v>
                </c:pt>
                <c:pt idx="11">
                  <c:v>36.294117647058826</c:v>
                </c:pt>
                <c:pt idx="12">
                  <c:v>41.467320261437905</c:v>
                </c:pt>
                <c:pt idx="13">
                  <c:v>42.5</c:v>
                </c:pt>
                <c:pt idx="14">
                  <c:v>42.349673202614376</c:v>
                </c:pt>
                <c:pt idx="15">
                  <c:v>38.235294117647058</c:v>
                </c:pt>
                <c:pt idx="16">
                  <c:v>45.470588235294116</c:v>
                </c:pt>
                <c:pt idx="17">
                  <c:v>48.287581699346404</c:v>
                </c:pt>
                <c:pt idx="18">
                  <c:v>40.761437908496731</c:v>
                </c:pt>
                <c:pt idx="19">
                  <c:v>60.911764705882355</c:v>
                </c:pt>
                <c:pt idx="20">
                  <c:v>59.199346405228759</c:v>
                </c:pt>
                <c:pt idx="21">
                  <c:v>59.823529411764703</c:v>
                </c:pt>
                <c:pt idx="22">
                  <c:v>43.228758169934643</c:v>
                </c:pt>
                <c:pt idx="23">
                  <c:v>57.104575163398692</c:v>
                </c:pt>
                <c:pt idx="24">
                  <c:v>46.683006535947712</c:v>
                </c:pt>
                <c:pt idx="25">
                  <c:v>42.604575163398692</c:v>
                </c:pt>
                <c:pt idx="26">
                  <c:v>44.486928104575163</c:v>
                </c:pt>
                <c:pt idx="27">
                  <c:v>47.245098039215684</c:v>
                </c:pt>
                <c:pt idx="28">
                  <c:v>42.823529411764703</c:v>
                </c:pt>
                <c:pt idx="29">
                  <c:v>58.996732026143789</c:v>
                </c:pt>
                <c:pt idx="30">
                  <c:v>60.503267973856211</c:v>
                </c:pt>
                <c:pt idx="31">
                  <c:v>57.50816993464052</c:v>
                </c:pt>
                <c:pt idx="32">
                  <c:v>54.513071895424837</c:v>
                </c:pt>
                <c:pt idx="33">
                  <c:v>55.66013071895425</c:v>
                </c:pt>
                <c:pt idx="34">
                  <c:v>47.748366013071895</c:v>
                </c:pt>
                <c:pt idx="35">
                  <c:v>45.444444444444443</c:v>
                </c:pt>
                <c:pt idx="36">
                  <c:v>43.111111111111114</c:v>
                </c:pt>
                <c:pt idx="37">
                  <c:v>49.931372549019606</c:v>
                </c:pt>
                <c:pt idx="38">
                  <c:v>36.526143790849673</c:v>
                </c:pt>
                <c:pt idx="39">
                  <c:v>41.035947712418299</c:v>
                </c:pt>
                <c:pt idx="40">
                  <c:v>36.290849673202615</c:v>
                </c:pt>
                <c:pt idx="41">
                  <c:v>43.068627450980394</c:v>
                </c:pt>
                <c:pt idx="42">
                  <c:v>49.643790849673202</c:v>
                </c:pt>
                <c:pt idx="43">
                  <c:v>45.179738562091501</c:v>
                </c:pt>
                <c:pt idx="44">
                  <c:v>42.264705882352942</c:v>
                </c:pt>
                <c:pt idx="45">
                  <c:v>43.385620915032682</c:v>
                </c:pt>
                <c:pt idx="46">
                  <c:v>40.392156862745097</c:v>
                </c:pt>
                <c:pt idx="47">
                  <c:v>47.140522875816991</c:v>
                </c:pt>
                <c:pt idx="48">
                  <c:v>42.411764705882355</c:v>
                </c:pt>
                <c:pt idx="49">
                  <c:v>34.130718954248366</c:v>
                </c:pt>
                <c:pt idx="50">
                  <c:v>27.941176470588236</c:v>
                </c:pt>
                <c:pt idx="51">
                  <c:v>29.738562091503269</c:v>
                </c:pt>
                <c:pt idx="52">
                  <c:v>34.83986928104575</c:v>
                </c:pt>
                <c:pt idx="53">
                  <c:v>29.470588235294116</c:v>
                </c:pt>
                <c:pt idx="54">
                  <c:v>30.483660130718953</c:v>
                </c:pt>
                <c:pt idx="55">
                  <c:v>33.032679738562095</c:v>
                </c:pt>
                <c:pt idx="56">
                  <c:v>35.529411764705884</c:v>
                </c:pt>
                <c:pt idx="57">
                  <c:v>29.522875816993466</c:v>
                </c:pt>
                <c:pt idx="58">
                  <c:v>27.143790849673202</c:v>
                </c:pt>
                <c:pt idx="59">
                  <c:v>33.588235294117645</c:v>
                </c:pt>
                <c:pt idx="60">
                  <c:v>35.431372549019606</c:v>
                </c:pt>
                <c:pt idx="61">
                  <c:v>31.993464052287582</c:v>
                </c:pt>
                <c:pt idx="62">
                  <c:v>33.032679738562095</c:v>
                </c:pt>
                <c:pt idx="63">
                  <c:v>33.549019607843135</c:v>
                </c:pt>
                <c:pt idx="64">
                  <c:v>37.114379084967318</c:v>
                </c:pt>
                <c:pt idx="65">
                  <c:v>39.035947712418299</c:v>
                </c:pt>
                <c:pt idx="66">
                  <c:v>33.980392156862742</c:v>
                </c:pt>
                <c:pt idx="67">
                  <c:v>35.323529411764703</c:v>
                </c:pt>
                <c:pt idx="68">
                  <c:v>39.941176470588232</c:v>
                </c:pt>
                <c:pt idx="69">
                  <c:v>40.415032679738559</c:v>
                </c:pt>
                <c:pt idx="70">
                  <c:v>35.954248366013069</c:v>
                </c:pt>
                <c:pt idx="71">
                  <c:v>36.20261437908497</c:v>
                </c:pt>
                <c:pt idx="72">
                  <c:v>33.75816993464052</c:v>
                </c:pt>
                <c:pt idx="73">
                  <c:v>40.388888888888886</c:v>
                </c:pt>
                <c:pt idx="74">
                  <c:v>38.673202614379079</c:v>
                </c:pt>
                <c:pt idx="75">
                  <c:v>36.957516339869279</c:v>
                </c:pt>
                <c:pt idx="76">
                  <c:v>36.513071895424837</c:v>
                </c:pt>
                <c:pt idx="77">
                  <c:v>36.022875816993462</c:v>
                </c:pt>
                <c:pt idx="78">
                  <c:v>41.205882352941174</c:v>
                </c:pt>
                <c:pt idx="79">
                  <c:v>37.96078431372549</c:v>
                </c:pt>
                <c:pt idx="80">
                  <c:v>39.215686274509807</c:v>
                </c:pt>
                <c:pt idx="81">
                  <c:v>43.194444444444443</c:v>
                </c:pt>
                <c:pt idx="82">
                  <c:v>47.173202614379086</c:v>
                </c:pt>
                <c:pt idx="83">
                  <c:v>41.535947712418299</c:v>
                </c:pt>
                <c:pt idx="84">
                  <c:v>43.049019607843135</c:v>
                </c:pt>
              </c:numCache>
            </c:numRef>
          </c:val>
          <c:smooth val="0"/>
          <c:extLst>
            <c:ext xmlns:c16="http://schemas.microsoft.com/office/drawing/2014/chart" uri="{C3380CC4-5D6E-409C-BE32-E72D297353CC}">
              <c16:uniqueId val="{00000001-9C6B-DD46-9A1B-698F9A5463C4}"/>
            </c:ext>
          </c:extLst>
        </c:ser>
        <c:dLbls>
          <c:showLegendKey val="0"/>
          <c:showVal val="0"/>
          <c:showCatName val="0"/>
          <c:showSerName val="0"/>
          <c:showPercent val="0"/>
          <c:showBubbleSize val="0"/>
        </c:dLbls>
        <c:marker val="1"/>
        <c:smooth val="0"/>
        <c:axId val="1327096672"/>
        <c:axId val="1490071232"/>
      </c:lineChart>
      <c:catAx>
        <c:axId val="11695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42033328"/>
        <c:crosses val="autoZero"/>
        <c:auto val="1"/>
        <c:lblAlgn val="ctr"/>
        <c:lblOffset val="100"/>
        <c:noMultiLvlLbl val="0"/>
      </c:catAx>
      <c:valAx>
        <c:axId val="642033328"/>
        <c:scaling>
          <c:orientation val="minMax"/>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2000">
                    <a:solidFill>
                      <a:schemeClr val="tx1"/>
                    </a:solidFill>
                  </a:rPr>
                  <a:t>Asking Rates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quot;$&quot;#,##0.00;\(&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16959040"/>
        <c:crosses val="autoZero"/>
        <c:crossBetween val="between"/>
      </c:valAx>
      <c:valAx>
        <c:axId val="1490071232"/>
        <c:scaling>
          <c:orientation val="minMax"/>
          <c:min val="10"/>
        </c:scaling>
        <c:delete val="0"/>
        <c:axPos val="r"/>
        <c:title>
          <c:tx>
            <c:rich>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en-US" sz="2000">
                    <a:solidFill>
                      <a:schemeClr val="bg1"/>
                    </a:solidFill>
                  </a:rPr>
                  <a:t>Google Search Demand</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327096672"/>
        <c:crosses val="max"/>
        <c:crossBetween val="between"/>
      </c:valAx>
      <c:catAx>
        <c:axId val="1327096672"/>
        <c:scaling>
          <c:orientation val="minMax"/>
        </c:scaling>
        <c:delete val="1"/>
        <c:axPos val="b"/>
        <c:numFmt formatCode="General" sourceLinked="1"/>
        <c:majorTickMark val="out"/>
        <c:minorTickMark val="none"/>
        <c:tickLblPos val="nextTo"/>
        <c:crossAx val="1490071232"/>
        <c:crosses val="autoZero"/>
        <c:auto val="1"/>
        <c:lblAlgn val="ctr"/>
        <c:lblOffset val="100"/>
        <c:noMultiLvlLbl val="0"/>
      </c:catAx>
      <c:spPr>
        <a:noFill/>
        <a:ln>
          <a:noFill/>
        </a:ln>
        <a:effectLst/>
      </c:spPr>
    </c:plotArea>
    <c:legend>
      <c:legendPos val="t"/>
      <c:legendEntry>
        <c:idx val="1"/>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Avg. Asking Rate</c:v>
                </c:pt>
              </c:strCache>
            </c:strRef>
          </c:tx>
          <c:spPr>
            <a:ln w="63500" cap="rnd">
              <a:solidFill>
                <a:schemeClr val="accent1"/>
              </a:solidFill>
              <a:round/>
            </a:ln>
            <a:effectLst/>
          </c:spPr>
          <c:marker>
            <c:symbol val="none"/>
          </c:marker>
          <c:cat>
            <c:strRef>
              <c:f>Sheet1!$A$2:$A$88</c:f>
              <c:strCache>
                <c:ptCount val="87"/>
                <c:pt idx="0">
                  <c:v>1/1/23</c:v>
                </c:pt>
                <c:pt idx="1">
                  <c:v>1/8/23</c:v>
                </c:pt>
                <c:pt idx="2">
                  <c:v>1/15/23</c:v>
                </c:pt>
                <c:pt idx="3">
                  <c:v>1/22/23</c:v>
                </c:pt>
                <c:pt idx="4">
                  <c:v>1/29/23</c:v>
                </c:pt>
                <c:pt idx="5">
                  <c:v>2/5/23</c:v>
                </c:pt>
                <c:pt idx="6">
                  <c:v>2/12/23</c:v>
                </c:pt>
                <c:pt idx="7">
                  <c:v>2/19/23</c:v>
                </c:pt>
                <c:pt idx="8">
                  <c:v>2/26/23</c:v>
                </c:pt>
                <c:pt idx="9">
                  <c:v>3/5/23</c:v>
                </c:pt>
                <c:pt idx="10">
                  <c:v>3/12/23</c:v>
                </c:pt>
                <c:pt idx="11">
                  <c:v>3/19/23</c:v>
                </c:pt>
                <c:pt idx="12">
                  <c:v>3/26/23</c:v>
                </c:pt>
                <c:pt idx="13">
                  <c:v>4/2/23</c:v>
                </c:pt>
                <c:pt idx="14">
                  <c:v>4/9/23</c:v>
                </c:pt>
                <c:pt idx="15">
                  <c:v>4/16/23</c:v>
                </c:pt>
                <c:pt idx="16">
                  <c:v>4/23/23</c:v>
                </c:pt>
                <c:pt idx="17">
                  <c:v>4/30/23</c:v>
                </c:pt>
                <c:pt idx="18">
                  <c:v>5/7/23</c:v>
                </c:pt>
                <c:pt idx="19">
                  <c:v>5/14/23</c:v>
                </c:pt>
                <c:pt idx="20">
                  <c:v>5/21/23</c:v>
                </c:pt>
                <c:pt idx="21">
                  <c:v>5/28/23</c:v>
                </c:pt>
                <c:pt idx="22">
                  <c:v>6/4/23</c:v>
                </c:pt>
                <c:pt idx="23">
                  <c:v>6/11/23</c:v>
                </c:pt>
                <c:pt idx="24">
                  <c:v>6/18/23</c:v>
                </c:pt>
                <c:pt idx="25">
                  <c:v>6/25/23</c:v>
                </c:pt>
                <c:pt idx="26">
                  <c:v>7/2/23</c:v>
                </c:pt>
                <c:pt idx="27">
                  <c:v>7/9/23</c:v>
                </c:pt>
                <c:pt idx="28">
                  <c:v>7/16/23</c:v>
                </c:pt>
                <c:pt idx="29">
                  <c:v>7/23/23</c:v>
                </c:pt>
                <c:pt idx="30">
                  <c:v>7/30/23</c:v>
                </c:pt>
                <c:pt idx="31">
                  <c:v>8/6/23</c:v>
                </c:pt>
                <c:pt idx="32">
                  <c:v>8/13/23</c:v>
                </c:pt>
                <c:pt idx="33">
                  <c:v>8/20/23</c:v>
                </c:pt>
                <c:pt idx="34">
                  <c:v>8/27/23</c:v>
                </c:pt>
                <c:pt idx="35">
                  <c:v>9/3/23</c:v>
                </c:pt>
                <c:pt idx="36">
                  <c:v>9/10/23</c:v>
                </c:pt>
                <c:pt idx="37">
                  <c:v>9/17/23</c:v>
                </c:pt>
                <c:pt idx="38">
                  <c:v>9/24/23</c:v>
                </c:pt>
                <c:pt idx="39">
                  <c:v>10/1/23</c:v>
                </c:pt>
                <c:pt idx="40">
                  <c:v>10/8/23</c:v>
                </c:pt>
                <c:pt idx="41">
                  <c:v>10/15/23</c:v>
                </c:pt>
                <c:pt idx="42">
                  <c:v>10/22/23</c:v>
                </c:pt>
                <c:pt idx="43">
                  <c:v>10/29/23</c:v>
                </c:pt>
                <c:pt idx="44">
                  <c:v>11/5/23</c:v>
                </c:pt>
                <c:pt idx="45">
                  <c:v>11/12/23</c:v>
                </c:pt>
                <c:pt idx="46">
                  <c:v>11/19/23</c:v>
                </c:pt>
                <c:pt idx="47">
                  <c:v>11/26/23</c:v>
                </c:pt>
                <c:pt idx="48">
                  <c:v>12/3/23</c:v>
                </c:pt>
                <c:pt idx="49">
                  <c:v>12/10/23</c:v>
                </c:pt>
                <c:pt idx="50">
                  <c:v>12/17/23</c:v>
                </c:pt>
                <c:pt idx="51">
                  <c:v>12/24/23</c:v>
                </c:pt>
                <c:pt idx="52">
                  <c:v>12/31/23</c:v>
                </c:pt>
                <c:pt idx="53">
                  <c:v>1/7/24</c:v>
                </c:pt>
                <c:pt idx="54">
                  <c:v>1/14/24</c:v>
                </c:pt>
                <c:pt idx="55">
                  <c:v>1/21/24</c:v>
                </c:pt>
                <c:pt idx="56">
                  <c:v>1/28/24</c:v>
                </c:pt>
                <c:pt idx="57">
                  <c:v>2/4/24</c:v>
                </c:pt>
                <c:pt idx="58">
                  <c:v>2/11/24</c:v>
                </c:pt>
                <c:pt idx="59">
                  <c:v>2/18/24</c:v>
                </c:pt>
                <c:pt idx="60">
                  <c:v>2/25/24</c:v>
                </c:pt>
                <c:pt idx="61">
                  <c:v>3/3/24</c:v>
                </c:pt>
                <c:pt idx="62">
                  <c:v>3/10/24</c:v>
                </c:pt>
                <c:pt idx="63">
                  <c:v>3/17/24</c:v>
                </c:pt>
                <c:pt idx="64">
                  <c:v>3/24/24</c:v>
                </c:pt>
                <c:pt idx="65">
                  <c:v>3/31/24</c:v>
                </c:pt>
                <c:pt idx="66">
                  <c:v>4/7/24</c:v>
                </c:pt>
                <c:pt idx="67">
                  <c:v>4/14/24</c:v>
                </c:pt>
                <c:pt idx="68">
                  <c:v>4/21/24</c:v>
                </c:pt>
                <c:pt idx="69">
                  <c:v>4/28/24</c:v>
                </c:pt>
                <c:pt idx="70">
                  <c:v>5/5/24</c:v>
                </c:pt>
                <c:pt idx="71">
                  <c:v>5/12/24</c:v>
                </c:pt>
                <c:pt idx="72">
                  <c:v>5/19/24</c:v>
                </c:pt>
                <c:pt idx="73">
                  <c:v>5/26/24</c:v>
                </c:pt>
                <c:pt idx="74">
                  <c:v>6/2/24</c:v>
                </c:pt>
                <c:pt idx="75">
                  <c:v>6/9/24</c:v>
                </c:pt>
                <c:pt idx="76">
                  <c:v>6/16/24</c:v>
                </c:pt>
                <c:pt idx="77">
                  <c:v>6/23/24</c:v>
                </c:pt>
                <c:pt idx="78">
                  <c:v>6/30/24</c:v>
                </c:pt>
                <c:pt idx="79">
                  <c:v>7/7/24</c:v>
                </c:pt>
                <c:pt idx="80">
                  <c:v>7/14/24</c:v>
                </c:pt>
                <c:pt idx="81">
                  <c:v>7/21/24</c:v>
                </c:pt>
                <c:pt idx="82">
                  <c:v>7/28/24</c:v>
                </c:pt>
                <c:pt idx="83">
                  <c:v>8/4/24</c:v>
                </c:pt>
                <c:pt idx="84">
                  <c:v>8/11/24</c:v>
                </c:pt>
                <c:pt idx="85">
                  <c:v>8/18/24</c:v>
                </c:pt>
                <c:pt idx="86">
                  <c:v>8/25/24</c:v>
                </c:pt>
              </c:strCache>
            </c:strRef>
          </c:cat>
          <c:val>
            <c:numRef>
              <c:f>Sheet1!$B$2:$B$88</c:f>
              <c:numCache>
                <c:formatCode>"$"#,##0.00;\("$"#,##0.00\)</c:formatCode>
                <c:ptCount val="87"/>
                <c:pt idx="0">
                  <c:v>119.75729146594253</c:v>
                </c:pt>
                <c:pt idx="1">
                  <c:v>117.76730011113054</c:v>
                </c:pt>
                <c:pt idx="2">
                  <c:v>117.38785712165722</c:v>
                </c:pt>
                <c:pt idx="3">
                  <c:v>120.42036448097193</c:v>
                </c:pt>
                <c:pt idx="4">
                  <c:v>123.7069478684033</c:v>
                </c:pt>
                <c:pt idx="5">
                  <c:v>126.23105155243104</c:v>
                </c:pt>
                <c:pt idx="6">
                  <c:v>126.25065891472862</c:v>
                </c:pt>
                <c:pt idx="7">
                  <c:v>127.1540847818907</c:v>
                </c:pt>
                <c:pt idx="8">
                  <c:v>130.34327772900187</c:v>
                </c:pt>
                <c:pt idx="9">
                  <c:v>132.77993821712252</c:v>
                </c:pt>
                <c:pt idx="10">
                  <c:v>135.68032976827078</c:v>
                </c:pt>
                <c:pt idx="11">
                  <c:v>136.30844716870976</c:v>
                </c:pt>
                <c:pt idx="12">
                  <c:v>136.93119719388525</c:v>
                </c:pt>
                <c:pt idx="13">
                  <c:v>139.8647128549112</c:v>
                </c:pt>
                <c:pt idx="14">
                  <c:v>140.5356166465096</c:v>
                </c:pt>
                <c:pt idx="15">
                  <c:v>140.78151451085898</c:v>
                </c:pt>
                <c:pt idx="16">
                  <c:v>143.1567807884181</c:v>
                </c:pt>
                <c:pt idx="17">
                  <c:v>148.26070223224039</c:v>
                </c:pt>
                <c:pt idx="18">
                  <c:v>155.2305420936689</c:v>
                </c:pt>
                <c:pt idx="19">
                  <c:v>157.93209865530088</c:v>
                </c:pt>
                <c:pt idx="20">
                  <c:v>159.1447499999997</c:v>
                </c:pt>
                <c:pt idx="21">
                  <c:v>159.02204261619647</c:v>
                </c:pt>
                <c:pt idx="22">
                  <c:v>161.51955150133003</c:v>
                </c:pt>
                <c:pt idx="23">
                  <c:v>164.26565296982744</c:v>
                </c:pt>
                <c:pt idx="24">
                  <c:v>165.79621345753608</c:v>
                </c:pt>
                <c:pt idx="25">
                  <c:v>163.07157260009618</c:v>
                </c:pt>
                <c:pt idx="26">
                  <c:v>160.72019445720383</c:v>
                </c:pt>
                <c:pt idx="27">
                  <c:v>158.05928962781007</c:v>
                </c:pt>
                <c:pt idx="28">
                  <c:v>156.02395988760748</c:v>
                </c:pt>
                <c:pt idx="29">
                  <c:v>155.44054095826871</c:v>
                </c:pt>
                <c:pt idx="30">
                  <c:v>153.93753910721068</c:v>
                </c:pt>
                <c:pt idx="31">
                  <c:v>151.78475454640983</c:v>
                </c:pt>
                <c:pt idx="32">
                  <c:v>151.61774568213247</c:v>
                </c:pt>
                <c:pt idx="33">
                  <c:v>149.0142160067802</c:v>
                </c:pt>
                <c:pt idx="34">
                  <c:v>146.1498038349383</c:v>
                </c:pt>
                <c:pt idx="35">
                  <c:v>142.59770487574133</c:v>
                </c:pt>
                <c:pt idx="36">
                  <c:v>142.99861746511269</c:v>
                </c:pt>
                <c:pt idx="37">
                  <c:v>137.33498285979869</c:v>
                </c:pt>
                <c:pt idx="38">
                  <c:v>130.88683936781595</c:v>
                </c:pt>
                <c:pt idx="39">
                  <c:v>124.4281664987122</c:v>
                </c:pt>
                <c:pt idx="40">
                  <c:v>118.93851895936056</c:v>
                </c:pt>
                <c:pt idx="41">
                  <c:v>117.15468569780852</c:v>
                </c:pt>
                <c:pt idx="42">
                  <c:v>115.13088908120579</c:v>
                </c:pt>
                <c:pt idx="43">
                  <c:v>114.35737738246499</c:v>
                </c:pt>
                <c:pt idx="44">
                  <c:v>113.34174503834004</c:v>
                </c:pt>
                <c:pt idx="45">
                  <c:v>112.21853112646808</c:v>
                </c:pt>
                <c:pt idx="46">
                  <c:v>111.22504377682395</c:v>
                </c:pt>
                <c:pt idx="47">
                  <c:v>112.42006311438784</c:v>
                </c:pt>
                <c:pt idx="48">
                  <c:v>115.69749713631147</c:v>
                </c:pt>
                <c:pt idx="49">
                  <c:v>114.39311912079719</c:v>
                </c:pt>
                <c:pt idx="50">
                  <c:v>116.3057908419993</c:v>
                </c:pt>
                <c:pt idx="51">
                  <c:v>115.96604236812564</c:v>
                </c:pt>
                <c:pt idx="52">
                  <c:v>114.48663044532839</c:v>
                </c:pt>
                <c:pt idx="53">
                  <c:v>113.06692170868337</c:v>
                </c:pt>
                <c:pt idx="54">
                  <c:v>111.49785189613934</c:v>
                </c:pt>
                <c:pt idx="55">
                  <c:v>108.46569037356315</c:v>
                </c:pt>
                <c:pt idx="56">
                  <c:v>106.89384845634132</c:v>
                </c:pt>
                <c:pt idx="57">
                  <c:v>105.04154317269071</c:v>
                </c:pt>
                <c:pt idx="58">
                  <c:v>104.28659366965161</c:v>
                </c:pt>
                <c:pt idx="59">
                  <c:v>104.58054992864852</c:v>
                </c:pt>
                <c:pt idx="60">
                  <c:v>104.29140831164169</c:v>
                </c:pt>
                <c:pt idx="61">
                  <c:v>106.77189691706211</c:v>
                </c:pt>
                <c:pt idx="62">
                  <c:v>110.66744298816386</c:v>
                </c:pt>
                <c:pt idx="63">
                  <c:v>113.21308146796041</c:v>
                </c:pt>
                <c:pt idx="64">
                  <c:v>116.04475997164768</c:v>
                </c:pt>
                <c:pt idx="65">
                  <c:v>119.80979092885981</c:v>
                </c:pt>
                <c:pt idx="66">
                  <c:v>122.33334972045493</c:v>
                </c:pt>
                <c:pt idx="67">
                  <c:v>124.70273114355231</c:v>
                </c:pt>
                <c:pt idx="68">
                  <c:v>126.00400342921127</c:v>
                </c:pt>
                <c:pt idx="69">
                  <c:v>128.88435035936075</c:v>
                </c:pt>
                <c:pt idx="70">
                  <c:v>131.81831035447382</c:v>
                </c:pt>
                <c:pt idx="71">
                  <c:v>134.521906875176</c:v>
                </c:pt>
                <c:pt idx="72">
                  <c:v>135.46243920728438</c:v>
                </c:pt>
                <c:pt idx="73">
                  <c:v>137.49004521167276</c:v>
                </c:pt>
                <c:pt idx="74">
                  <c:v>138.74795577952258</c:v>
                </c:pt>
                <c:pt idx="75">
                  <c:v>139.45399104578473</c:v>
                </c:pt>
                <c:pt idx="76">
                  <c:v>132.21396277915636</c:v>
                </c:pt>
                <c:pt idx="77">
                  <c:v>128.87488224838924</c:v>
                </c:pt>
                <c:pt idx="78">
                  <c:v>130.02665697070429</c:v>
                </c:pt>
                <c:pt idx="79">
                  <c:v>126.76183054506205</c:v>
                </c:pt>
                <c:pt idx="80">
                  <c:v>126.06635279772406</c:v>
                </c:pt>
                <c:pt idx="81">
                  <c:v>132.12774984428987</c:v>
                </c:pt>
                <c:pt idx="82">
                  <c:v>130.95300579491055</c:v>
                </c:pt>
                <c:pt idx="83">
                  <c:v>130.6545536592217</c:v>
                </c:pt>
                <c:pt idx="84">
                  <c:v>127.67895112456752</c:v>
                </c:pt>
                <c:pt idx="85">
                  <c:v>123.86730846369836</c:v>
                </c:pt>
                <c:pt idx="86">
                  <c:v>123.71799535603724</c:v>
                </c:pt>
              </c:numCache>
            </c:numRef>
          </c:val>
          <c:smooth val="0"/>
          <c:extLst>
            <c:ext xmlns:c16="http://schemas.microsoft.com/office/drawing/2014/chart" uri="{C3380CC4-5D6E-409C-BE32-E72D297353CC}">
              <c16:uniqueId val="{00000000-B048-1C4B-9C87-DE75B225C459}"/>
            </c:ext>
          </c:extLst>
        </c:ser>
        <c:dLbls>
          <c:showLegendKey val="0"/>
          <c:showVal val="0"/>
          <c:showCatName val="0"/>
          <c:showSerName val="0"/>
          <c:showPercent val="0"/>
          <c:showBubbleSize val="0"/>
        </c:dLbls>
        <c:marker val="1"/>
        <c:smooth val="0"/>
        <c:axId val="116959040"/>
        <c:axId val="642033328"/>
      </c:lineChart>
      <c:lineChart>
        <c:grouping val="standard"/>
        <c:varyColors val="0"/>
        <c:ser>
          <c:idx val="1"/>
          <c:order val="1"/>
          <c:tx>
            <c:strRef>
              <c:f>Sheet1!$C$1</c:f>
              <c:strCache>
                <c:ptCount val="1"/>
                <c:pt idx="0">
                  <c:v>Avg. Google Demand</c:v>
                </c:pt>
              </c:strCache>
            </c:strRef>
          </c:tx>
          <c:spPr>
            <a:ln w="38100" cap="rnd">
              <a:solidFill>
                <a:schemeClr val="accent2">
                  <a:lumMod val="90000"/>
                  <a:lumOff val="10000"/>
                </a:schemeClr>
              </a:solidFill>
              <a:prstDash val="dash"/>
              <a:round/>
            </a:ln>
            <a:effectLst/>
          </c:spPr>
          <c:marker>
            <c:symbol val="none"/>
          </c:marker>
          <c:cat>
            <c:strRef>
              <c:f>Sheet1!$A$2:$A$88</c:f>
              <c:strCache>
                <c:ptCount val="87"/>
                <c:pt idx="0">
                  <c:v>1/1/23</c:v>
                </c:pt>
                <c:pt idx="1">
                  <c:v>1/8/23</c:v>
                </c:pt>
                <c:pt idx="2">
                  <c:v>1/15/23</c:v>
                </c:pt>
                <c:pt idx="3">
                  <c:v>1/22/23</c:v>
                </c:pt>
                <c:pt idx="4">
                  <c:v>1/29/23</c:v>
                </c:pt>
                <c:pt idx="5">
                  <c:v>2/5/23</c:v>
                </c:pt>
                <c:pt idx="6">
                  <c:v>2/12/23</c:v>
                </c:pt>
                <c:pt idx="7">
                  <c:v>2/19/23</c:v>
                </c:pt>
                <c:pt idx="8">
                  <c:v>2/26/23</c:v>
                </c:pt>
                <c:pt idx="9">
                  <c:v>3/5/23</c:v>
                </c:pt>
                <c:pt idx="10">
                  <c:v>3/12/23</c:v>
                </c:pt>
                <c:pt idx="11">
                  <c:v>3/19/23</c:v>
                </c:pt>
                <c:pt idx="12">
                  <c:v>3/26/23</c:v>
                </c:pt>
                <c:pt idx="13">
                  <c:v>4/2/23</c:v>
                </c:pt>
                <c:pt idx="14">
                  <c:v>4/9/23</c:v>
                </c:pt>
                <c:pt idx="15">
                  <c:v>4/16/23</c:v>
                </c:pt>
                <c:pt idx="16">
                  <c:v>4/23/23</c:v>
                </c:pt>
                <c:pt idx="17">
                  <c:v>4/30/23</c:v>
                </c:pt>
                <c:pt idx="18">
                  <c:v>5/7/23</c:v>
                </c:pt>
                <c:pt idx="19">
                  <c:v>5/14/23</c:v>
                </c:pt>
                <c:pt idx="20">
                  <c:v>5/21/23</c:v>
                </c:pt>
                <c:pt idx="21">
                  <c:v>5/28/23</c:v>
                </c:pt>
                <c:pt idx="22">
                  <c:v>6/4/23</c:v>
                </c:pt>
                <c:pt idx="23">
                  <c:v>6/11/23</c:v>
                </c:pt>
                <c:pt idx="24">
                  <c:v>6/18/23</c:v>
                </c:pt>
                <c:pt idx="25">
                  <c:v>6/25/23</c:v>
                </c:pt>
                <c:pt idx="26">
                  <c:v>7/2/23</c:v>
                </c:pt>
                <c:pt idx="27">
                  <c:v>7/9/23</c:v>
                </c:pt>
                <c:pt idx="28">
                  <c:v>7/16/23</c:v>
                </c:pt>
                <c:pt idx="29">
                  <c:v>7/23/23</c:v>
                </c:pt>
                <c:pt idx="30">
                  <c:v>7/30/23</c:v>
                </c:pt>
                <c:pt idx="31">
                  <c:v>8/6/23</c:v>
                </c:pt>
                <c:pt idx="32">
                  <c:v>8/13/23</c:v>
                </c:pt>
                <c:pt idx="33">
                  <c:v>8/20/23</c:v>
                </c:pt>
                <c:pt idx="34">
                  <c:v>8/27/23</c:v>
                </c:pt>
                <c:pt idx="35">
                  <c:v>9/3/23</c:v>
                </c:pt>
                <c:pt idx="36">
                  <c:v>9/10/23</c:v>
                </c:pt>
                <c:pt idx="37">
                  <c:v>9/17/23</c:v>
                </c:pt>
                <c:pt idx="38">
                  <c:v>9/24/23</c:v>
                </c:pt>
                <c:pt idx="39">
                  <c:v>10/1/23</c:v>
                </c:pt>
                <c:pt idx="40">
                  <c:v>10/8/23</c:v>
                </c:pt>
                <c:pt idx="41">
                  <c:v>10/15/23</c:v>
                </c:pt>
                <c:pt idx="42">
                  <c:v>10/22/23</c:v>
                </c:pt>
                <c:pt idx="43">
                  <c:v>10/29/23</c:v>
                </c:pt>
                <c:pt idx="44">
                  <c:v>11/5/23</c:v>
                </c:pt>
                <c:pt idx="45">
                  <c:v>11/12/23</c:v>
                </c:pt>
                <c:pt idx="46">
                  <c:v>11/19/23</c:v>
                </c:pt>
                <c:pt idx="47">
                  <c:v>11/26/23</c:v>
                </c:pt>
                <c:pt idx="48">
                  <c:v>12/3/23</c:v>
                </c:pt>
                <c:pt idx="49">
                  <c:v>12/10/23</c:v>
                </c:pt>
                <c:pt idx="50">
                  <c:v>12/17/23</c:v>
                </c:pt>
                <c:pt idx="51">
                  <c:v>12/24/23</c:v>
                </c:pt>
                <c:pt idx="52">
                  <c:v>12/31/23</c:v>
                </c:pt>
                <c:pt idx="53">
                  <c:v>1/7/24</c:v>
                </c:pt>
                <c:pt idx="54">
                  <c:v>1/14/24</c:v>
                </c:pt>
                <c:pt idx="55">
                  <c:v>1/21/24</c:v>
                </c:pt>
                <c:pt idx="56">
                  <c:v>1/28/24</c:v>
                </c:pt>
                <c:pt idx="57">
                  <c:v>2/4/24</c:v>
                </c:pt>
                <c:pt idx="58">
                  <c:v>2/11/24</c:v>
                </c:pt>
                <c:pt idx="59">
                  <c:v>2/18/24</c:v>
                </c:pt>
                <c:pt idx="60">
                  <c:v>2/25/24</c:v>
                </c:pt>
                <c:pt idx="61">
                  <c:v>3/3/24</c:v>
                </c:pt>
                <c:pt idx="62">
                  <c:v>3/10/24</c:v>
                </c:pt>
                <c:pt idx="63">
                  <c:v>3/17/24</c:v>
                </c:pt>
                <c:pt idx="64">
                  <c:v>3/24/24</c:v>
                </c:pt>
                <c:pt idx="65">
                  <c:v>3/31/24</c:v>
                </c:pt>
                <c:pt idx="66">
                  <c:v>4/7/24</c:v>
                </c:pt>
                <c:pt idx="67">
                  <c:v>4/14/24</c:v>
                </c:pt>
                <c:pt idx="68">
                  <c:v>4/21/24</c:v>
                </c:pt>
                <c:pt idx="69">
                  <c:v>4/28/24</c:v>
                </c:pt>
                <c:pt idx="70">
                  <c:v>5/5/24</c:v>
                </c:pt>
                <c:pt idx="71">
                  <c:v>5/12/24</c:v>
                </c:pt>
                <c:pt idx="72">
                  <c:v>5/19/24</c:v>
                </c:pt>
                <c:pt idx="73">
                  <c:v>5/26/24</c:v>
                </c:pt>
                <c:pt idx="74">
                  <c:v>6/2/24</c:v>
                </c:pt>
                <c:pt idx="75">
                  <c:v>6/9/24</c:v>
                </c:pt>
                <c:pt idx="76">
                  <c:v>6/16/24</c:v>
                </c:pt>
                <c:pt idx="77">
                  <c:v>6/23/24</c:v>
                </c:pt>
                <c:pt idx="78">
                  <c:v>6/30/24</c:v>
                </c:pt>
                <c:pt idx="79">
                  <c:v>7/7/24</c:v>
                </c:pt>
                <c:pt idx="80">
                  <c:v>7/14/24</c:v>
                </c:pt>
                <c:pt idx="81">
                  <c:v>7/21/24</c:v>
                </c:pt>
                <c:pt idx="82">
                  <c:v>7/28/24</c:v>
                </c:pt>
                <c:pt idx="83">
                  <c:v>8/4/24</c:v>
                </c:pt>
                <c:pt idx="84">
                  <c:v>8/11/24</c:v>
                </c:pt>
                <c:pt idx="85">
                  <c:v>8/18/24</c:v>
                </c:pt>
                <c:pt idx="86">
                  <c:v>8/25/24</c:v>
                </c:pt>
              </c:strCache>
            </c:strRef>
          </c:cat>
          <c:val>
            <c:numRef>
              <c:f>Sheet1!$C$2:$C$88</c:f>
              <c:numCache>
                <c:formatCode>General</c:formatCode>
                <c:ptCount val="87"/>
                <c:pt idx="0">
                  <c:v>39.192810457516337</c:v>
                </c:pt>
                <c:pt idx="1">
                  <c:v>33.964052287581701</c:v>
                </c:pt>
                <c:pt idx="2">
                  <c:v>32.25816993464052</c:v>
                </c:pt>
                <c:pt idx="3">
                  <c:v>35.53921568627451</c:v>
                </c:pt>
                <c:pt idx="4">
                  <c:v>36.562091503267972</c:v>
                </c:pt>
                <c:pt idx="5">
                  <c:v>33.53921568627451</c:v>
                </c:pt>
                <c:pt idx="6">
                  <c:v>43.062091503267972</c:v>
                </c:pt>
                <c:pt idx="7">
                  <c:v>31.836601307189543</c:v>
                </c:pt>
                <c:pt idx="8">
                  <c:v>36.604575163398692</c:v>
                </c:pt>
                <c:pt idx="9">
                  <c:v>35.751633986928105</c:v>
                </c:pt>
                <c:pt idx="10">
                  <c:v>36.264705882352942</c:v>
                </c:pt>
                <c:pt idx="11">
                  <c:v>36.294117647058826</c:v>
                </c:pt>
                <c:pt idx="12">
                  <c:v>41.467320261437905</c:v>
                </c:pt>
                <c:pt idx="13">
                  <c:v>42.5</c:v>
                </c:pt>
                <c:pt idx="14">
                  <c:v>42.349673202614376</c:v>
                </c:pt>
                <c:pt idx="15">
                  <c:v>38.235294117647058</c:v>
                </c:pt>
                <c:pt idx="16">
                  <c:v>45.470588235294116</c:v>
                </c:pt>
                <c:pt idx="17">
                  <c:v>48.287581699346404</c:v>
                </c:pt>
                <c:pt idx="18">
                  <c:v>40.761437908496731</c:v>
                </c:pt>
                <c:pt idx="19">
                  <c:v>60.911764705882355</c:v>
                </c:pt>
                <c:pt idx="20">
                  <c:v>59.199346405228759</c:v>
                </c:pt>
                <c:pt idx="21">
                  <c:v>59.823529411764703</c:v>
                </c:pt>
                <c:pt idx="22">
                  <c:v>43.228758169934643</c:v>
                </c:pt>
                <c:pt idx="23">
                  <c:v>57.104575163398692</c:v>
                </c:pt>
                <c:pt idx="24">
                  <c:v>46.683006535947712</c:v>
                </c:pt>
                <c:pt idx="25">
                  <c:v>42.604575163398692</c:v>
                </c:pt>
                <c:pt idx="26">
                  <c:v>44.486928104575163</c:v>
                </c:pt>
                <c:pt idx="27">
                  <c:v>47.245098039215684</c:v>
                </c:pt>
                <c:pt idx="28">
                  <c:v>42.823529411764703</c:v>
                </c:pt>
                <c:pt idx="29">
                  <c:v>58.996732026143789</c:v>
                </c:pt>
                <c:pt idx="30">
                  <c:v>60.503267973856211</c:v>
                </c:pt>
                <c:pt idx="31">
                  <c:v>57.50816993464052</c:v>
                </c:pt>
                <c:pt idx="32">
                  <c:v>54.513071895424837</c:v>
                </c:pt>
                <c:pt idx="33">
                  <c:v>55.66013071895425</c:v>
                </c:pt>
                <c:pt idx="34">
                  <c:v>47.748366013071895</c:v>
                </c:pt>
                <c:pt idx="35">
                  <c:v>45.444444444444443</c:v>
                </c:pt>
                <c:pt idx="36">
                  <c:v>43.111111111111114</c:v>
                </c:pt>
                <c:pt idx="37">
                  <c:v>49.931372549019606</c:v>
                </c:pt>
                <c:pt idx="38">
                  <c:v>36.526143790849673</c:v>
                </c:pt>
                <c:pt idx="39">
                  <c:v>41.035947712418299</c:v>
                </c:pt>
                <c:pt idx="40">
                  <c:v>36.290849673202615</c:v>
                </c:pt>
                <c:pt idx="41">
                  <c:v>43.068627450980394</c:v>
                </c:pt>
                <c:pt idx="42">
                  <c:v>49.643790849673202</c:v>
                </c:pt>
                <c:pt idx="43">
                  <c:v>45.179738562091501</c:v>
                </c:pt>
                <c:pt idx="44">
                  <c:v>42.264705882352942</c:v>
                </c:pt>
                <c:pt idx="45">
                  <c:v>43.385620915032682</c:v>
                </c:pt>
                <c:pt idx="46">
                  <c:v>40.392156862745097</c:v>
                </c:pt>
                <c:pt idx="47">
                  <c:v>47.140522875816991</c:v>
                </c:pt>
                <c:pt idx="48">
                  <c:v>42.411764705882355</c:v>
                </c:pt>
                <c:pt idx="49">
                  <c:v>34.130718954248366</c:v>
                </c:pt>
                <c:pt idx="50">
                  <c:v>27.941176470588236</c:v>
                </c:pt>
                <c:pt idx="51">
                  <c:v>29.738562091503269</c:v>
                </c:pt>
                <c:pt idx="52">
                  <c:v>34.83986928104575</c:v>
                </c:pt>
                <c:pt idx="53">
                  <c:v>29.470588235294116</c:v>
                </c:pt>
                <c:pt idx="54">
                  <c:v>30.483660130718953</c:v>
                </c:pt>
                <c:pt idx="55">
                  <c:v>33.032679738562095</c:v>
                </c:pt>
                <c:pt idx="56">
                  <c:v>35.529411764705884</c:v>
                </c:pt>
                <c:pt idx="57">
                  <c:v>29.522875816993466</c:v>
                </c:pt>
                <c:pt idx="58">
                  <c:v>27.143790849673202</c:v>
                </c:pt>
                <c:pt idx="59">
                  <c:v>33.588235294117645</c:v>
                </c:pt>
                <c:pt idx="60">
                  <c:v>35.431372549019606</c:v>
                </c:pt>
                <c:pt idx="61">
                  <c:v>31.993464052287582</c:v>
                </c:pt>
                <c:pt idx="62">
                  <c:v>33.032679738562095</c:v>
                </c:pt>
                <c:pt idx="63">
                  <c:v>33.549019607843135</c:v>
                </c:pt>
                <c:pt idx="64">
                  <c:v>37.114379084967318</c:v>
                </c:pt>
                <c:pt idx="65">
                  <c:v>39.035947712418299</c:v>
                </c:pt>
                <c:pt idx="66">
                  <c:v>33.980392156862742</c:v>
                </c:pt>
                <c:pt idx="67">
                  <c:v>35.323529411764703</c:v>
                </c:pt>
                <c:pt idx="68">
                  <c:v>39.941176470588232</c:v>
                </c:pt>
                <c:pt idx="69">
                  <c:v>40.415032679738559</c:v>
                </c:pt>
                <c:pt idx="70">
                  <c:v>35.954248366013069</c:v>
                </c:pt>
                <c:pt idx="71">
                  <c:v>36.20261437908497</c:v>
                </c:pt>
                <c:pt idx="72">
                  <c:v>33.75816993464052</c:v>
                </c:pt>
                <c:pt idx="73">
                  <c:v>40.388888888888886</c:v>
                </c:pt>
                <c:pt idx="74">
                  <c:v>38.673202614379079</c:v>
                </c:pt>
                <c:pt idx="75">
                  <c:v>36.957516339869279</c:v>
                </c:pt>
                <c:pt idx="76">
                  <c:v>36.513071895424837</c:v>
                </c:pt>
                <c:pt idx="77">
                  <c:v>36.022875816993462</c:v>
                </c:pt>
                <c:pt idx="78">
                  <c:v>41.205882352941174</c:v>
                </c:pt>
                <c:pt idx="79">
                  <c:v>37.96078431372549</c:v>
                </c:pt>
                <c:pt idx="80">
                  <c:v>39.215686274509807</c:v>
                </c:pt>
                <c:pt idx="81">
                  <c:v>43.194444444444443</c:v>
                </c:pt>
                <c:pt idx="82">
                  <c:v>47.173202614379086</c:v>
                </c:pt>
                <c:pt idx="83">
                  <c:v>41.535947712418299</c:v>
                </c:pt>
                <c:pt idx="84">
                  <c:v>43.049019607843135</c:v>
                </c:pt>
              </c:numCache>
            </c:numRef>
          </c:val>
          <c:smooth val="0"/>
          <c:extLst>
            <c:ext xmlns:c16="http://schemas.microsoft.com/office/drawing/2014/chart" uri="{C3380CC4-5D6E-409C-BE32-E72D297353CC}">
              <c16:uniqueId val="{00000001-B048-1C4B-9C87-DE75B225C459}"/>
            </c:ext>
          </c:extLst>
        </c:ser>
        <c:dLbls>
          <c:showLegendKey val="0"/>
          <c:showVal val="0"/>
          <c:showCatName val="0"/>
          <c:showSerName val="0"/>
          <c:showPercent val="0"/>
          <c:showBubbleSize val="0"/>
        </c:dLbls>
        <c:marker val="1"/>
        <c:smooth val="0"/>
        <c:axId val="1327096672"/>
        <c:axId val="1490071232"/>
      </c:lineChart>
      <c:catAx>
        <c:axId val="11695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42033328"/>
        <c:crosses val="autoZero"/>
        <c:auto val="1"/>
        <c:lblAlgn val="ctr"/>
        <c:lblOffset val="100"/>
        <c:noMultiLvlLbl val="0"/>
      </c:catAx>
      <c:valAx>
        <c:axId val="642033328"/>
        <c:scaling>
          <c:orientation val="minMax"/>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2000">
                    <a:solidFill>
                      <a:schemeClr val="tx1"/>
                    </a:solidFill>
                  </a:rPr>
                  <a:t>Asking Rates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quot;$&quot;#,##0.00;\(&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16959040"/>
        <c:crosses val="autoZero"/>
        <c:crossBetween val="between"/>
      </c:valAx>
      <c:valAx>
        <c:axId val="1490071232"/>
        <c:scaling>
          <c:orientation val="minMax"/>
          <c:min val="10"/>
        </c:scaling>
        <c:delete val="0"/>
        <c:axPos val="r"/>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solidFill>
                      <a:schemeClr val="tx1"/>
                    </a:solidFill>
                  </a:rPr>
                  <a:t>Google Search Demand</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327096672"/>
        <c:crosses val="max"/>
        <c:crossBetween val="between"/>
      </c:valAx>
      <c:catAx>
        <c:axId val="1327096672"/>
        <c:scaling>
          <c:orientation val="minMax"/>
        </c:scaling>
        <c:delete val="1"/>
        <c:axPos val="b"/>
        <c:numFmt formatCode="General" sourceLinked="1"/>
        <c:majorTickMark val="out"/>
        <c:minorTickMark val="none"/>
        <c:tickLblPos val="nextTo"/>
        <c:crossAx val="1490071232"/>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3200">
                <a:solidFill>
                  <a:schemeClr val="accent2"/>
                </a:solidFill>
              </a:rPr>
              <a:t>% of Pages Loading in Under 2 Seconds</a:t>
            </a:r>
          </a:p>
          <a:p>
            <a:pPr>
              <a:defRPr sz="2800"/>
            </a:pPr>
            <a:r>
              <a:rPr lang="en-US" sz="2800" b="1">
                <a:solidFill>
                  <a:schemeClr val="accent2"/>
                </a:solidFill>
              </a:rPr>
              <a:t>eCommerce Leaders vs Self Storage Industry</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StorageMart</c:v>
                </c:pt>
              </c:strCache>
            </c:strRef>
          </c:tx>
          <c:spPr>
            <a:ln w="50800" cap="rnd">
              <a:solidFill>
                <a:schemeClr val="accent1"/>
              </a:solidFill>
              <a:round/>
            </a:ln>
            <a:effectLst/>
          </c:spPr>
          <c:marker>
            <c:symbol val="none"/>
          </c:marker>
          <c:cat>
            <c:numRef>
              <c:f>Sheet1!$A$2:$A$44</c:f>
              <c:numCache>
                <c:formatCode>[$-409]mmm\-yy;@</c:formatCode>
                <c:ptCount val="4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pt idx="39">
                  <c:v>45383</c:v>
                </c:pt>
                <c:pt idx="40">
                  <c:v>45413</c:v>
                </c:pt>
                <c:pt idx="41">
                  <c:v>45444</c:v>
                </c:pt>
                <c:pt idx="42">
                  <c:v>45474</c:v>
                </c:pt>
              </c:numCache>
            </c:numRef>
          </c:cat>
          <c:val>
            <c:numRef>
              <c:f>Sheet1!$B$2:$B$44</c:f>
              <c:numCache>
                <c:formatCode>0%</c:formatCode>
                <c:ptCount val="43"/>
                <c:pt idx="0">
                  <c:v>0.3483</c:v>
                </c:pt>
                <c:pt idx="1">
                  <c:v>0.31130000000000002</c:v>
                </c:pt>
                <c:pt idx="2">
                  <c:v>0.31159999999999999</c:v>
                </c:pt>
                <c:pt idx="3">
                  <c:v>0.29780000000000001</c:v>
                </c:pt>
                <c:pt idx="4">
                  <c:v>0.28410000000000002</c:v>
                </c:pt>
                <c:pt idx="5">
                  <c:v>0.31130000000000002</c:v>
                </c:pt>
                <c:pt idx="6">
                  <c:v>0.27710000000000001</c:v>
                </c:pt>
                <c:pt idx="7">
                  <c:v>0.26269999999999999</c:v>
                </c:pt>
                <c:pt idx="8">
                  <c:v>0.26850000000000002</c:v>
                </c:pt>
                <c:pt idx="9">
                  <c:v>0.25030000000000002</c:v>
                </c:pt>
                <c:pt idx="10">
                  <c:v>0.24179999999999999</c:v>
                </c:pt>
                <c:pt idx="11">
                  <c:v>0.21060000000000001</c:v>
                </c:pt>
                <c:pt idx="12">
                  <c:v>0.17180000000000001</c:v>
                </c:pt>
                <c:pt idx="13">
                  <c:v>0.1996</c:v>
                </c:pt>
                <c:pt idx="14">
                  <c:v>0.19589999999999999</c:v>
                </c:pt>
                <c:pt idx="15">
                  <c:v>0.17630000000000001</c:v>
                </c:pt>
                <c:pt idx="16">
                  <c:v>0.17230000000000001</c:v>
                </c:pt>
                <c:pt idx="17">
                  <c:v>0.15479999999999999</c:v>
                </c:pt>
                <c:pt idx="18">
                  <c:v>0.1507</c:v>
                </c:pt>
                <c:pt idx="19">
                  <c:v>0.15260000000000001</c:v>
                </c:pt>
                <c:pt idx="20">
                  <c:v>0.1794</c:v>
                </c:pt>
                <c:pt idx="21">
                  <c:v>0.20430000000000001</c:v>
                </c:pt>
                <c:pt idx="22">
                  <c:v>0.21379999999999999</c:v>
                </c:pt>
                <c:pt idx="23">
                  <c:v>0.2117</c:v>
                </c:pt>
                <c:pt idx="24">
                  <c:v>0.20619999999999999</c:v>
                </c:pt>
                <c:pt idx="25">
                  <c:v>0.20449999999999999</c:v>
                </c:pt>
                <c:pt idx="26">
                  <c:v>0.22520000000000001</c:v>
                </c:pt>
                <c:pt idx="27">
                  <c:v>0.26850000000000002</c:v>
                </c:pt>
                <c:pt idx="28">
                  <c:v>0.25979999999999998</c:v>
                </c:pt>
                <c:pt idx="29">
                  <c:v>0.23430000000000001</c:v>
                </c:pt>
                <c:pt idx="30">
                  <c:v>0.20569999999999999</c:v>
                </c:pt>
                <c:pt idx="31">
                  <c:v>0.22439999999999999</c:v>
                </c:pt>
                <c:pt idx="32">
                  <c:v>0.2268</c:v>
                </c:pt>
                <c:pt idx="33">
                  <c:v>0.2238</c:v>
                </c:pt>
                <c:pt idx="34">
                  <c:v>0.24079999999999999</c:v>
                </c:pt>
                <c:pt idx="35">
                  <c:v>0.27410000000000001</c:v>
                </c:pt>
                <c:pt idx="36">
                  <c:v>0.28270000000000001</c:v>
                </c:pt>
                <c:pt idx="37">
                  <c:v>0.28299999999999997</c:v>
                </c:pt>
                <c:pt idx="38">
                  <c:v>0.26479999999999998</c:v>
                </c:pt>
                <c:pt idx="39">
                  <c:v>0.28799999999999998</c:v>
                </c:pt>
                <c:pt idx="40">
                  <c:v>0.2707</c:v>
                </c:pt>
                <c:pt idx="41">
                  <c:v>0.23499999999999999</c:v>
                </c:pt>
                <c:pt idx="42">
                  <c:v>0.19850000000000001</c:v>
                </c:pt>
              </c:numCache>
            </c:numRef>
          </c:val>
          <c:smooth val="0"/>
          <c:extLst>
            <c:ext xmlns:c16="http://schemas.microsoft.com/office/drawing/2014/chart" uri="{C3380CC4-5D6E-409C-BE32-E72D297353CC}">
              <c16:uniqueId val="{00000002-730F-E345-AAA1-0794A41B6774}"/>
            </c:ext>
          </c:extLst>
        </c:ser>
        <c:ser>
          <c:idx val="1"/>
          <c:order val="1"/>
          <c:tx>
            <c:strRef>
              <c:f>Sheet1!$C$1</c:f>
              <c:strCache>
                <c:ptCount val="1"/>
                <c:pt idx="0">
                  <c:v>Extra Space</c:v>
                </c:pt>
              </c:strCache>
            </c:strRef>
          </c:tx>
          <c:spPr>
            <a:ln w="50800" cap="rnd">
              <a:solidFill>
                <a:srgbClr val="00B050"/>
              </a:solidFill>
              <a:round/>
            </a:ln>
            <a:effectLst/>
          </c:spPr>
          <c:marker>
            <c:symbol val="none"/>
          </c:marker>
          <c:cat>
            <c:numRef>
              <c:f>Sheet1!$A$2:$A$44</c:f>
              <c:numCache>
                <c:formatCode>[$-409]mmm\-yy;@</c:formatCode>
                <c:ptCount val="4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pt idx="39">
                  <c:v>45383</c:v>
                </c:pt>
                <c:pt idx="40">
                  <c:v>45413</c:v>
                </c:pt>
                <c:pt idx="41">
                  <c:v>45444</c:v>
                </c:pt>
                <c:pt idx="42">
                  <c:v>45474</c:v>
                </c:pt>
              </c:numCache>
            </c:numRef>
          </c:cat>
          <c:val>
            <c:numRef>
              <c:f>Sheet1!$C$2:$C$44</c:f>
              <c:numCache>
                <c:formatCode>0%</c:formatCode>
                <c:ptCount val="43"/>
                <c:pt idx="0">
                  <c:v>9.8900000000000002E-2</c:v>
                </c:pt>
                <c:pt idx="1">
                  <c:v>8.77E-2</c:v>
                </c:pt>
                <c:pt idx="2">
                  <c:v>8.8599999999999998E-2</c:v>
                </c:pt>
                <c:pt idx="3">
                  <c:v>0.1043</c:v>
                </c:pt>
                <c:pt idx="4">
                  <c:v>9.9699999999999997E-2</c:v>
                </c:pt>
                <c:pt idx="5">
                  <c:v>0.12540000000000001</c:v>
                </c:pt>
                <c:pt idx="6">
                  <c:v>9.3100000000000002E-2</c:v>
                </c:pt>
                <c:pt idx="7">
                  <c:v>7.9899999999999999E-2</c:v>
                </c:pt>
                <c:pt idx="8">
                  <c:v>6.6299999999999998E-2</c:v>
                </c:pt>
                <c:pt idx="9">
                  <c:v>0.1234</c:v>
                </c:pt>
                <c:pt idx="10">
                  <c:v>0.20150000000000001</c:v>
                </c:pt>
                <c:pt idx="11">
                  <c:v>0.1875</c:v>
                </c:pt>
                <c:pt idx="12">
                  <c:v>0.14630000000000001</c:v>
                </c:pt>
                <c:pt idx="13">
                  <c:v>0.13389999999999999</c:v>
                </c:pt>
                <c:pt idx="14">
                  <c:v>0.1726</c:v>
                </c:pt>
                <c:pt idx="15">
                  <c:v>0.14849999999999999</c:v>
                </c:pt>
                <c:pt idx="16">
                  <c:v>0.11020000000000001</c:v>
                </c:pt>
                <c:pt idx="17">
                  <c:v>8.3099999999999993E-2</c:v>
                </c:pt>
                <c:pt idx="18">
                  <c:v>7.9200000000000007E-2</c:v>
                </c:pt>
                <c:pt idx="19">
                  <c:v>7.2499999999999995E-2</c:v>
                </c:pt>
                <c:pt idx="20">
                  <c:v>7.3899999999999993E-2</c:v>
                </c:pt>
                <c:pt idx="21">
                  <c:v>7.2700000000000001E-2</c:v>
                </c:pt>
                <c:pt idx="22">
                  <c:v>6.7000000000000004E-2</c:v>
                </c:pt>
                <c:pt idx="23">
                  <c:v>0.22159999999999999</c:v>
                </c:pt>
                <c:pt idx="24">
                  <c:v>0.2427</c:v>
                </c:pt>
                <c:pt idx="25">
                  <c:v>0.31929999999999997</c:v>
                </c:pt>
                <c:pt idx="26">
                  <c:v>0.3624</c:v>
                </c:pt>
                <c:pt idx="27">
                  <c:v>0.37959999999999999</c:v>
                </c:pt>
                <c:pt idx="28">
                  <c:v>0.38350000000000001</c:v>
                </c:pt>
                <c:pt idx="29">
                  <c:v>0.3881</c:v>
                </c:pt>
                <c:pt idx="30">
                  <c:v>0.38440000000000002</c:v>
                </c:pt>
                <c:pt idx="31">
                  <c:v>0.40600000000000003</c:v>
                </c:pt>
                <c:pt idx="32">
                  <c:v>0.43259999999999998</c:v>
                </c:pt>
                <c:pt idx="33">
                  <c:v>0.40710000000000002</c:v>
                </c:pt>
                <c:pt idx="34">
                  <c:v>0.40610000000000002</c:v>
                </c:pt>
                <c:pt idx="35">
                  <c:v>0.42370000000000002</c:v>
                </c:pt>
                <c:pt idx="36">
                  <c:v>0.43430000000000002</c:v>
                </c:pt>
                <c:pt idx="37">
                  <c:v>0.4299</c:v>
                </c:pt>
                <c:pt idx="38">
                  <c:v>0.43780000000000002</c:v>
                </c:pt>
                <c:pt idx="39">
                  <c:v>0.49809999999999999</c:v>
                </c:pt>
                <c:pt idx="40">
                  <c:v>0.4945</c:v>
                </c:pt>
                <c:pt idx="41">
                  <c:v>0.50600000000000001</c:v>
                </c:pt>
                <c:pt idx="42">
                  <c:v>0.52800000000000002</c:v>
                </c:pt>
              </c:numCache>
            </c:numRef>
          </c:val>
          <c:smooth val="0"/>
          <c:extLst>
            <c:ext xmlns:c16="http://schemas.microsoft.com/office/drawing/2014/chart" uri="{C3380CC4-5D6E-409C-BE32-E72D297353CC}">
              <c16:uniqueId val="{00000003-730F-E345-AAA1-0794A41B6774}"/>
            </c:ext>
          </c:extLst>
        </c:ser>
        <c:ser>
          <c:idx val="2"/>
          <c:order val="2"/>
          <c:tx>
            <c:strRef>
              <c:f>Sheet1!$D$1</c:f>
              <c:strCache>
                <c:ptCount val="1"/>
                <c:pt idx="0">
                  <c:v>CubeSmart</c:v>
                </c:pt>
              </c:strCache>
            </c:strRef>
          </c:tx>
          <c:spPr>
            <a:ln w="50800" cap="rnd">
              <a:solidFill>
                <a:srgbClr val="C00000"/>
              </a:solidFill>
              <a:round/>
            </a:ln>
            <a:effectLst/>
          </c:spPr>
          <c:marker>
            <c:symbol val="none"/>
          </c:marker>
          <c:cat>
            <c:numRef>
              <c:f>Sheet1!$A$2:$A$44</c:f>
              <c:numCache>
                <c:formatCode>[$-409]mmm\-yy;@</c:formatCode>
                <c:ptCount val="4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pt idx="39">
                  <c:v>45383</c:v>
                </c:pt>
                <c:pt idx="40">
                  <c:v>45413</c:v>
                </c:pt>
                <c:pt idx="41">
                  <c:v>45444</c:v>
                </c:pt>
                <c:pt idx="42">
                  <c:v>45474</c:v>
                </c:pt>
              </c:numCache>
            </c:numRef>
          </c:cat>
          <c:val>
            <c:numRef>
              <c:f>Sheet1!$D$2:$D$44</c:f>
              <c:numCache>
                <c:formatCode>0%</c:formatCode>
                <c:ptCount val="43"/>
                <c:pt idx="0">
                  <c:v>0.106</c:v>
                </c:pt>
                <c:pt idx="1">
                  <c:v>0.114</c:v>
                </c:pt>
                <c:pt idx="2">
                  <c:v>0.123</c:v>
                </c:pt>
                <c:pt idx="3">
                  <c:v>0.123</c:v>
                </c:pt>
                <c:pt idx="4">
                  <c:v>0.107</c:v>
                </c:pt>
                <c:pt idx="5">
                  <c:v>0.123</c:v>
                </c:pt>
                <c:pt idx="6">
                  <c:v>0.13100000000000001</c:v>
                </c:pt>
                <c:pt idx="7">
                  <c:v>0.16</c:v>
                </c:pt>
                <c:pt idx="8">
                  <c:v>0.13200000000000001</c:v>
                </c:pt>
                <c:pt idx="9">
                  <c:v>0.115</c:v>
                </c:pt>
                <c:pt idx="10">
                  <c:v>0.128</c:v>
                </c:pt>
                <c:pt idx="11">
                  <c:v>0.126</c:v>
                </c:pt>
                <c:pt idx="12">
                  <c:v>0.13900000000000001</c:v>
                </c:pt>
                <c:pt idx="13">
                  <c:v>0.13</c:v>
                </c:pt>
                <c:pt idx="14">
                  <c:v>0.13900000000000001</c:v>
                </c:pt>
                <c:pt idx="15">
                  <c:v>0.13300000000000001</c:v>
                </c:pt>
                <c:pt idx="16">
                  <c:v>0.11700000000000001</c:v>
                </c:pt>
                <c:pt idx="17">
                  <c:v>0.12</c:v>
                </c:pt>
                <c:pt idx="18">
                  <c:v>8.7999999999999995E-2</c:v>
                </c:pt>
                <c:pt idx="19">
                  <c:v>7.9000000000000001E-2</c:v>
                </c:pt>
                <c:pt idx="20">
                  <c:v>8.6999999999999994E-2</c:v>
                </c:pt>
                <c:pt idx="21">
                  <c:v>8.2000000000000003E-2</c:v>
                </c:pt>
                <c:pt idx="22">
                  <c:v>9.7000000000000003E-2</c:v>
                </c:pt>
                <c:pt idx="23">
                  <c:v>9.7000000000000003E-2</c:v>
                </c:pt>
                <c:pt idx="24">
                  <c:v>9.8000000000000004E-2</c:v>
                </c:pt>
                <c:pt idx="25">
                  <c:v>8.8999999999999996E-2</c:v>
                </c:pt>
                <c:pt idx="26">
                  <c:v>0.126</c:v>
                </c:pt>
                <c:pt idx="27">
                  <c:v>0.15</c:v>
                </c:pt>
                <c:pt idx="28">
                  <c:v>0.157</c:v>
                </c:pt>
                <c:pt idx="29">
                  <c:v>0.16200000000000001</c:v>
                </c:pt>
                <c:pt idx="30">
                  <c:v>0.16800000000000001</c:v>
                </c:pt>
                <c:pt idx="31">
                  <c:v>0.156</c:v>
                </c:pt>
                <c:pt idx="32">
                  <c:v>0.14099999999999999</c:v>
                </c:pt>
                <c:pt idx="33">
                  <c:v>0.156</c:v>
                </c:pt>
                <c:pt idx="34">
                  <c:v>0.161</c:v>
                </c:pt>
                <c:pt idx="35">
                  <c:v>0.16600000000000001</c:v>
                </c:pt>
                <c:pt idx="36">
                  <c:v>0.18</c:v>
                </c:pt>
                <c:pt idx="37">
                  <c:v>0.17499999999999999</c:v>
                </c:pt>
                <c:pt idx="38">
                  <c:v>0.2</c:v>
                </c:pt>
                <c:pt idx="39">
                  <c:v>0.192</c:v>
                </c:pt>
                <c:pt idx="40">
                  <c:v>0.17799999999999999</c:v>
                </c:pt>
                <c:pt idx="41">
                  <c:v>0.17499999999999999</c:v>
                </c:pt>
                <c:pt idx="42">
                  <c:v>0.19500000000000001</c:v>
                </c:pt>
              </c:numCache>
            </c:numRef>
          </c:val>
          <c:smooth val="0"/>
          <c:extLst>
            <c:ext xmlns:c16="http://schemas.microsoft.com/office/drawing/2014/chart" uri="{C3380CC4-5D6E-409C-BE32-E72D297353CC}">
              <c16:uniqueId val="{00000004-730F-E345-AAA1-0794A41B6774}"/>
            </c:ext>
          </c:extLst>
        </c:ser>
        <c:ser>
          <c:idx val="3"/>
          <c:order val="3"/>
          <c:tx>
            <c:strRef>
              <c:f>Sheet1!$E$1</c:f>
              <c:strCache>
                <c:ptCount val="1"/>
                <c:pt idx="0">
                  <c:v>Public Storage</c:v>
                </c:pt>
              </c:strCache>
            </c:strRef>
          </c:tx>
          <c:spPr>
            <a:ln w="50800" cap="rnd">
              <a:solidFill>
                <a:srgbClr val="7030A0"/>
              </a:solidFill>
              <a:round/>
            </a:ln>
            <a:effectLst/>
          </c:spPr>
          <c:marker>
            <c:symbol val="none"/>
          </c:marker>
          <c:cat>
            <c:numRef>
              <c:f>Sheet1!$A$2:$A$44</c:f>
              <c:numCache>
                <c:formatCode>[$-409]mmm\-yy;@</c:formatCode>
                <c:ptCount val="4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pt idx="39">
                  <c:v>45383</c:v>
                </c:pt>
                <c:pt idx="40">
                  <c:v>45413</c:v>
                </c:pt>
                <c:pt idx="41">
                  <c:v>45444</c:v>
                </c:pt>
                <c:pt idx="42">
                  <c:v>45474</c:v>
                </c:pt>
              </c:numCache>
            </c:numRef>
          </c:cat>
          <c:val>
            <c:numRef>
              <c:f>Sheet1!$E$2:$E$44</c:f>
              <c:numCache>
                <c:formatCode>0%</c:formatCode>
                <c:ptCount val="43"/>
                <c:pt idx="0">
                  <c:v>0.12180000000000001</c:v>
                </c:pt>
                <c:pt idx="1">
                  <c:v>0.14319999999999999</c:v>
                </c:pt>
                <c:pt idx="2">
                  <c:v>9.7199999999999995E-2</c:v>
                </c:pt>
                <c:pt idx="3">
                  <c:v>9.5100000000000004E-2</c:v>
                </c:pt>
                <c:pt idx="4">
                  <c:v>9.69E-2</c:v>
                </c:pt>
                <c:pt idx="5">
                  <c:v>8.7499999999999994E-2</c:v>
                </c:pt>
                <c:pt idx="6">
                  <c:v>8.6999999999999994E-2</c:v>
                </c:pt>
                <c:pt idx="7">
                  <c:v>0.1434</c:v>
                </c:pt>
                <c:pt idx="8">
                  <c:v>0.16439999999999999</c:v>
                </c:pt>
                <c:pt idx="9">
                  <c:v>0.2049</c:v>
                </c:pt>
                <c:pt idx="10">
                  <c:v>0.25459999999999999</c:v>
                </c:pt>
                <c:pt idx="11">
                  <c:v>0.29380000000000001</c:v>
                </c:pt>
                <c:pt idx="12">
                  <c:v>0.28239999999999998</c:v>
                </c:pt>
                <c:pt idx="13">
                  <c:v>0.32640000000000002</c:v>
                </c:pt>
                <c:pt idx="14">
                  <c:v>0.3498</c:v>
                </c:pt>
                <c:pt idx="15">
                  <c:v>0.33979999999999999</c:v>
                </c:pt>
                <c:pt idx="16">
                  <c:v>0.34150000000000003</c:v>
                </c:pt>
                <c:pt idx="17">
                  <c:v>0.29749999999999999</c:v>
                </c:pt>
                <c:pt idx="18">
                  <c:v>0.25719999999999998</c:v>
                </c:pt>
                <c:pt idx="19">
                  <c:v>0.23619999999999999</c:v>
                </c:pt>
                <c:pt idx="20">
                  <c:v>0.26450000000000001</c:v>
                </c:pt>
                <c:pt idx="21">
                  <c:v>0.27950000000000003</c:v>
                </c:pt>
                <c:pt idx="22">
                  <c:v>0.25790000000000002</c:v>
                </c:pt>
                <c:pt idx="23">
                  <c:v>0.3226</c:v>
                </c:pt>
                <c:pt idx="24">
                  <c:v>0.31759999999999999</c:v>
                </c:pt>
                <c:pt idx="25">
                  <c:v>0.3266</c:v>
                </c:pt>
                <c:pt idx="26">
                  <c:v>0.3609</c:v>
                </c:pt>
                <c:pt idx="27">
                  <c:v>0.38950000000000001</c:v>
                </c:pt>
                <c:pt idx="28">
                  <c:v>0.40550000000000003</c:v>
                </c:pt>
                <c:pt idx="29">
                  <c:v>0.40570000000000001</c:v>
                </c:pt>
                <c:pt idx="30">
                  <c:v>0.37490000000000001</c:v>
                </c:pt>
                <c:pt idx="31">
                  <c:v>0.28999999999999998</c:v>
                </c:pt>
                <c:pt idx="32">
                  <c:v>0.28089999999999998</c:v>
                </c:pt>
                <c:pt idx="33">
                  <c:v>0.31330000000000002</c:v>
                </c:pt>
                <c:pt idx="34">
                  <c:v>0.31519999999999998</c:v>
                </c:pt>
                <c:pt idx="35">
                  <c:v>0.29759999999999998</c:v>
                </c:pt>
                <c:pt idx="36">
                  <c:v>0.32440000000000002</c:v>
                </c:pt>
                <c:pt idx="37">
                  <c:v>0.34660000000000002</c:v>
                </c:pt>
                <c:pt idx="38">
                  <c:v>0.37359999999999999</c:v>
                </c:pt>
                <c:pt idx="39">
                  <c:v>0.29780000000000001</c:v>
                </c:pt>
                <c:pt idx="40">
                  <c:v>0.2253</c:v>
                </c:pt>
                <c:pt idx="41">
                  <c:v>0.245</c:v>
                </c:pt>
                <c:pt idx="42">
                  <c:v>0.3236</c:v>
                </c:pt>
              </c:numCache>
            </c:numRef>
          </c:val>
          <c:smooth val="0"/>
          <c:extLst>
            <c:ext xmlns:c16="http://schemas.microsoft.com/office/drawing/2014/chart" uri="{C3380CC4-5D6E-409C-BE32-E72D297353CC}">
              <c16:uniqueId val="{00000005-730F-E345-AAA1-0794A41B6774}"/>
            </c:ext>
          </c:extLst>
        </c:ser>
        <c:ser>
          <c:idx val="4"/>
          <c:order val="4"/>
          <c:tx>
            <c:strRef>
              <c:f>Sheet1!$F$1</c:f>
              <c:strCache>
                <c:ptCount val="1"/>
                <c:pt idx="0">
                  <c:v>eCommerce Retailers</c:v>
                </c:pt>
              </c:strCache>
            </c:strRef>
          </c:tx>
          <c:spPr>
            <a:ln w="50800" cap="rnd">
              <a:solidFill>
                <a:schemeClr val="tx1"/>
              </a:solidFill>
              <a:prstDash val="dash"/>
              <a:round/>
            </a:ln>
            <a:effectLst/>
          </c:spPr>
          <c:marker>
            <c:symbol val="none"/>
          </c:marker>
          <c:cat>
            <c:numRef>
              <c:f>Sheet1!$A$2:$A$44</c:f>
              <c:numCache>
                <c:formatCode>[$-409]mmm\-yy;@</c:formatCode>
                <c:ptCount val="4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pt idx="39">
                  <c:v>45383</c:v>
                </c:pt>
                <c:pt idx="40">
                  <c:v>45413</c:v>
                </c:pt>
                <c:pt idx="41">
                  <c:v>45444</c:v>
                </c:pt>
                <c:pt idx="42">
                  <c:v>45474</c:v>
                </c:pt>
              </c:numCache>
            </c:numRef>
          </c:cat>
          <c:val>
            <c:numRef>
              <c:f>Sheet1!$F$2:$F$44</c:f>
              <c:numCache>
                <c:formatCode>0%</c:formatCode>
                <c:ptCount val="43"/>
                <c:pt idx="0">
                  <c:v>0.64890000000000003</c:v>
                </c:pt>
                <c:pt idx="1">
                  <c:v>0.67294999999999994</c:v>
                </c:pt>
                <c:pt idx="2">
                  <c:v>0.67415000000000003</c:v>
                </c:pt>
                <c:pt idx="3">
                  <c:v>0.67630000000000001</c:v>
                </c:pt>
                <c:pt idx="4">
                  <c:v>0.67684999999999995</c:v>
                </c:pt>
                <c:pt idx="5">
                  <c:v>0.67349999999999999</c:v>
                </c:pt>
                <c:pt idx="6">
                  <c:v>0.68500000000000005</c:v>
                </c:pt>
                <c:pt idx="7">
                  <c:v>0.68764999999999998</c:v>
                </c:pt>
                <c:pt idx="8">
                  <c:v>0.68035000000000001</c:v>
                </c:pt>
                <c:pt idx="9">
                  <c:v>0.6875</c:v>
                </c:pt>
                <c:pt idx="10">
                  <c:v>0.69950000000000001</c:v>
                </c:pt>
                <c:pt idx="11">
                  <c:v>0.71829999999999994</c:v>
                </c:pt>
                <c:pt idx="12">
                  <c:v>0.75123333333333342</c:v>
                </c:pt>
                <c:pt idx="13">
                  <c:v>0.74963333333333326</c:v>
                </c:pt>
                <c:pt idx="14">
                  <c:v>0.76159999999999994</c:v>
                </c:pt>
                <c:pt idx="15">
                  <c:v>0.77206666666666679</c:v>
                </c:pt>
                <c:pt idx="16">
                  <c:v>0.76929999999999998</c:v>
                </c:pt>
                <c:pt idx="17">
                  <c:v>0.77999999999999992</c:v>
                </c:pt>
                <c:pt idx="18">
                  <c:v>0.78603333333333325</c:v>
                </c:pt>
                <c:pt idx="19">
                  <c:v>0.77066666666666672</c:v>
                </c:pt>
                <c:pt idx="20">
                  <c:v>0.76489999999999991</c:v>
                </c:pt>
                <c:pt idx="21">
                  <c:v>0.75809999999999989</c:v>
                </c:pt>
                <c:pt idx="22">
                  <c:v>0.7498999999999999</c:v>
                </c:pt>
                <c:pt idx="23">
                  <c:v>0.76713333333333333</c:v>
                </c:pt>
                <c:pt idx="24">
                  <c:v>0.77270000000000005</c:v>
                </c:pt>
                <c:pt idx="25">
                  <c:v>0.75756666666666661</c:v>
                </c:pt>
                <c:pt idx="26">
                  <c:v>0.77059999999999995</c:v>
                </c:pt>
                <c:pt idx="27">
                  <c:v>0.76733333333333331</c:v>
                </c:pt>
                <c:pt idx="28">
                  <c:v>0.75923333333333343</c:v>
                </c:pt>
                <c:pt idx="29">
                  <c:v>0.76613333333333333</c:v>
                </c:pt>
                <c:pt idx="30">
                  <c:v>0.78293333333333337</c:v>
                </c:pt>
                <c:pt idx="31">
                  <c:v>0.77676666666666661</c:v>
                </c:pt>
                <c:pt idx="32">
                  <c:v>0.78063333333333329</c:v>
                </c:pt>
                <c:pt idx="33">
                  <c:v>0.78126666666666666</c:v>
                </c:pt>
                <c:pt idx="34">
                  <c:v>0.79036666666666677</c:v>
                </c:pt>
                <c:pt idx="35">
                  <c:v>0.80353333333333332</c:v>
                </c:pt>
                <c:pt idx="36">
                  <c:v>0.81516666666666671</c:v>
                </c:pt>
                <c:pt idx="37">
                  <c:v>0.80513333333333337</c:v>
                </c:pt>
                <c:pt idx="38">
                  <c:v>0.81359999999999999</c:v>
                </c:pt>
                <c:pt idx="39">
                  <c:v>0.86430000000000007</c:v>
                </c:pt>
                <c:pt idx="40">
                  <c:v>0.80056666666666665</c:v>
                </c:pt>
                <c:pt idx="41">
                  <c:v>0.87050000000000005</c:v>
                </c:pt>
                <c:pt idx="42">
                  <c:v>0.878</c:v>
                </c:pt>
              </c:numCache>
            </c:numRef>
          </c:val>
          <c:smooth val="0"/>
          <c:extLst>
            <c:ext xmlns:c16="http://schemas.microsoft.com/office/drawing/2014/chart" uri="{C3380CC4-5D6E-409C-BE32-E72D297353CC}">
              <c16:uniqueId val="{00000002-B8E6-B247-A467-11D1169DE82A}"/>
            </c:ext>
          </c:extLst>
        </c:ser>
        <c:dLbls>
          <c:showLegendKey val="0"/>
          <c:showVal val="0"/>
          <c:showCatName val="0"/>
          <c:showSerName val="0"/>
          <c:showPercent val="0"/>
          <c:showBubbleSize val="0"/>
        </c:dLbls>
        <c:smooth val="0"/>
        <c:axId val="189961983"/>
        <c:axId val="189962463"/>
      </c:lineChart>
      <c:dateAx>
        <c:axId val="189961983"/>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9962463"/>
        <c:crosses val="autoZero"/>
        <c:auto val="1"/>
        <c:lblOffset val="100"/>
        <c:baseTimeUnit val="months"/>
      </c:dateAx>
      <c:valAx>
        <c:axId val="1899624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9961983"/>
        <c:crosses val="autoZero"/>
        <c:crossBetween val="between"/>
      </c:valAx>
      <c:spPr>
        <a:noFill/>
        <a:ln>
          <a:noFill/>
        </a:ln>
        <a:effectLst/>
      </c:spPr>
    </c:plotArea>
    <c:legend>
      <c:legendPos val="r"/>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SM</c:v>
                </c:pt>
              </c:strCache>
            </c:strRef>
          </c:tx>
          <c:spPr>
            <a:ln w="44450" cap="rnd">
              <a:solidFill>
                <a:schemeClr val="accent1"/>
              </a:solidFill>
              <a:round/>
            </a:ln>
            <a:effectLst/>
          </c:spPr>
          <c:marker>
            <c:symbol val="none"/>
          </c:marker>
          <c:cat>
            <c:numRef>
              <c:f>Sheet1!$A$2:$A$14</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Sheet1!$B$2:$B$14</c:f>
              <c:numCache>
                <c:formatCode>0.00%</c:formatCode>
                <c:ptCount val="13"/>
                <c:pt idx="0">
                  <c:v>3.1099999999999999E-2</c:v>
                </c:pt>
                <c:pt idx="1">
                  <c:v>2.8799999999999999E-2</c:v>
                </c:pt>
                <c:pt idx="2">
                  <c:v>2.76E-2</c:v>
                </c:pt>
                <c:pt idx="3">
                  <c:v>2.9399999999999999E-2</c:v>
                </c:pt>
                <c:pt idx="4">
                  <c:v>3.2300000000000002E-2</c:v>
                </c:pt>
                <c:pt idx="5">
                  <c:v>2.41E-2</c:v>
                </c:pt>
                <c:pt idx="6">
                  <c:v>2.98E-2</c:v>
                </c:pt>
                <c:pt idx="7">
                  <c:v>3.2300000000000002E-2</c:v>
                </c:pt>
                <c:pt idx="8">
                  <c:v>3.0599999999999999E-2</c:v>
                </c:pt>
                <c:pt idx="9">
                  <c:v>2.86E-2</c:v>
                </c:pt>
                <c:pt idx="10">
                  <c:v>2.75E-2</c:v>
                </c:pt>
                <c:pt idx="11">
                  <c:v>2.18E-2</c:v>
                </c:pt>
                <c:pt idx="12">
                  <c:v>2.0199999999999999E-2</c:v>
                </c:pt>
              </c:numCache>
            </c:numRef>
          </c:val>
          <c:smooth val="0"/>
          <c:extLst>
            <c:ext xmlns:c16="http://schemas.microsoft.com/office/drawing/2014/chart" uri="{C3380CC4-5D6E-409C-BE32-E72D297353CC}">
              <c16:uniqueId val="{00000000-F01F-A04E-98FD-DA4E41227684}"/>
            </c:ext>
          </c:extLst>
        </c:ser>
        <c:ser>
          <c:idx val="1"/>
          <c:order val="1"/>
          <c:tx>
            <c:strRef>
              <c:f>Sheet1!$C$1</c:f>
              <c:strCache>
                <c:ptCount val="1"/>
                <c:pt idx="0">
                  <c:v>EXR</c:v>
                </c:pt>
              </c:strCache>
            </c:strRef>
          </c:tx>
          <c:spPr>
            <a:ln w="44450" cap="rnd">
              <a:solidFill>
                <a:srgbClr val="00B050"/>
              </a:solidFill>
              <a:round/>
            </a:ln>
            <a:effectLst/>
          </c:spPr>
          <c:marker>
            <c:symbol val="none"/>
          </c:marker>
          <c:cat>
            <c:numRef>
              <c:f>Sheet1!$A$2:$A$14</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Sheet1!$C$2:$C$14</c:f>
              <c:numCache>
                <c:formatCode>0.00%</c:formatCode>
                <c:ptCount val="13"/>
                <c:pt idx="0">
                  <c:v>1.6634785747776982E-2</c:v>
                </c:pt>
                <c:pt idx="1">
                  <c:v>1.5201708024608849E-2</c:v>
                </c:pt>
                <c:pt idx="2">
                  <c:v>1.4568061881009181E-2</c:v>
                </c:pt>
                <c:pt idx="3">
                  <c:v>1.4463761080094751E-2</c:v>
                </c:pt>
                <c:pt idx="4">
                  <c:v>1.4234008315016269E-2</c:v>
                </c:pt>
                <c:pt idx="5">
                  <c:v>1.6898213859501202E-2</c:v>
                </c:pt>
                <c:pt idx="6">
                  <c:v>1.8458048741179598E-2</c:v>
                </c:pt>
                <c:pt idx="7">
                  <c:v>1.903638584406666E-2</c:v>
                </c:pt>
                <c:pt idx="8">
                  <c:v>2.5759545942617357E-2</c:v>
                </c:pt>
                <c:pt idx="9">
                  <c:v>2.7869407368567769E-2</c:v>
                </c:pt>
                <c:pt idx="10">
                  <c:v>1.7036882683892477E-2</c:v>
                </c:pt>
                <c:pt idx="11">
                  <c:v>1.4952952449444928E-2</c:v>
                </c:pt>
                <c:pt idx="12">
                  <c:v>1.774160020853062E-2</c:v>
                </c:pt>
              </c:numCache>
            </c:numRef>
          </c:val>
          <c:smooth val="0"/>
          <c:extLst>
            <c:ext xmlns:c16="http://schemas.microsoft.com/office/drawing/2014/chart" uri="{C3380CC4-5D6E-409C-BE32-E72D297353CC}">
              <c16:uniqueId val="{00000001-F01F-A04E-98FD-DA4E41227684}"/>
            </c:ext>
          </c:extLst>
        </c:ser>
        <c:ser>
          <c:idx val="2"/>
          <c:order val="2"/>
          <c:tx>
            <c:strRef>
              <c:f>Sheet1!$D$1</c:f>
              <c:strCache>
                <c:ptCount val="1"/>
                <c:pt idx="0">
                  <c:v>PSA</c:v>
                </c:pt>
              </c:strCache>
            </c:strRef>
          </c:tx>
          <c:spPr>
            <a:ln w="44450" cap="rnd">
              <a:solidFill>
                <a:srgbClr val="7030A0"/>
              </a:solidFill>
              <a:round/>
            </a:ln>
            <a:effectLst/>
          </c:spPr>
          <c:marker>
            <c:symbol val="none"/>
          </c:marker>
          <c:cat>
            <c:numRef>
              <c:f>Sheet1!$A$2:$A$14</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Sheet1!$D$2:$D$14</c:f>
              <c:numCache>
                <c:formatCode>0.00%</c:formatCode>
                <c:ptCount val="13"/>
                <c:pt idx="0">
                  <c:v>2.2479000378885651E-2</c:v>
                </c:pt>
                <c:pt idx="1">
                  <c:v>2.4273955096722463E-2</c:v>
                </c:pt>
                <c:pt idx="2">
                  <c:v>1.5900367170905316E-2</c:v>
                </c:pt>
                <c:pt idx="3">
                  <c:v>1.4528419819282224E-2</c:v>
                </c:pt>
                <c:pt idx="4">
                  <c:v>1.3640367906233178E-2</c:v>
                </c:pt>
                <c:pt idx="5">
                  <c:v>1.2070385794700472E-2</c:v>
                </c:pt>
                <c:pt idx="6">
                  <c:v>1.1757565768655871E-2</c:v>
                </c:pt>
                <c:pt idx="7">
                  <c:v>1.2787397642631496E-2</c:v>
                </c:pt>
                <c:pt idx="8">
                  <c:v>1.9887478847994546E-2</c:v>
                </c:pt>
                <c:pt idx="9">
                  <c:v>2.4584391183256955E-2</c:v>
                </c:pt>
                <c:pt idx="10">
                  <c:v>1.432263673241973E-2</c:v>
                </c:pt>
                <c:pt idx="11">
                  <c:v>1.4457640084567715E-2</c:v>
                </c:pt>
                <c:pt idx="12">
                  <c:v>2.0175228502156004E-2</c:v>
                </c:pt>
              </c:numCache>
            </c:numRef>
          </c:val>
          <c:smooth val="0"/>
          <c:extLst>
            <c:ext xmlns:c16="http://schemas.microsoft.com/office/drawing/2014/chart" uri="{C3380CC4-5D6E-409C-BE32-E72D297353CC}">
              <c16:uniqueId val="{00000002-F01F-A04E-98FD-DA4E41227684}"/>
            </c:ext>
          </c:extLst>
        </c:ser>
        <c:ser>
          <c:idx val="3"/>
          <c:order val="3"/>
          <c:tx>
            <c:strRef>
              <c:f>Sheet1!$E$1</c:f>
              <c:strCache>
                <c:ptCount val="1"/>
                <c:pt idx="0">
                  <c:v>Cube</c:v>
                </c:pt>
              </c:strCache>
            </c:strRef>
          </c:tx>
          <c:spPr>
            <a:ln w="44450" cap="rnd">
              <a:solidFill>
                <a:srgbClr val="FF0000"/>
              </a:solidFill>
              <a:round/>
            </a:ln>
            <a:effectLst/>
          </c:spPr>
          <c:marker>
            <c:symbol val="none"/>
          </c:marker>
          <c:cat>
            <c:numRef>
              <c:f>Sheet1!$A$2:$A$14</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Sheet1!$E$2:$E$14</c:f>
              <c:numCache>
                <c:formatCode>0.00%</c:formatCode>
                <c:ptCount val="13"/>
                <c:pt idx="0">
                  <c:v>2.6589886253584247E-2</c:v>
                </c:pt>
                <c:pt idx="1">
                  <c:v>2.7350648033307667E-2</c:v>
                </c:pt>
                <c:pt idx="2">
                  <c:v>2.1136052615453746E-2</c:v>
                </c:pt>
                <c:pt idx="3">
                  <c:v>1.8417428784912839E-2</c:v>
                </c:pt>
                <c:pt idx="4">
                  <c:v>1.6359405962638879E-2</c:v>
                </c:pt>
                <c:pt idx="5">
                  <c:v>1.6000954071793902E-2</c:v>
                </c:pt>
                <c:pt idx="6">
                  <c:v>1.5696717718042253E-2</c:v>
                </c:pt>
                <c:pt idx="7">
                  <c:v>1.5210693987913198E-2</c:v>
                </c:pt>
                <c:pt idx="8">
                  <c:v>1.5841203504287804E-2</c:v>
                </c:pt>
                <c:pt idx="9">
                  <c:v>2.2264389191569742E-2</c:v>
                </c:pt>
                <c:pt idx="10">
                  <c:v>2.493885003093603E-2</c:v>
                </c:pt>
                <c:pt idx="11">
                  <c:v>2.0376143270119367E-2</c:v>
                </c:pt>
                <c:pt idx="12">
                  <c:v>2.1917992766432248E-2</c:v>
                </c:pt>
              </c:numCache>
            </c:numRef>
          </c:val>
          <c:smooth val="0"/>
          <c:extLst>
            <c:ext xmlns:c16="http://schemas.microsoft.com/office/drawing/2014/chart" uri="{C3380CC4-5D6E-409C-BE32-E72D297353CC}">
              <c16:uniqueId val="{00000003-F01F-A04E-98FD-DA4E41227684}"/>
            </c:ext>
          </c:extLst>
        </c:ser>
        <c:dLbls>
          <c:showLegendKey val="0"/>
          <c:showVal val="0"/>
          <c:showCatName val="0"/>
          <c:showSerName val="0"/>
          <c:showPercent val="0"/>
          <c:showBubbleSize val="0"/>
        </c:dLbls>
        <c:smooth val="0"/>
        <c:axId val="1405067007"/>
        <c:axId val="1994326607"/>
      </c:lineChart>
      <c:catAx>
        <c:axId val="1405067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94326607"/>
        <c:crosses val="autoZero"/>
        <c:auto val="1"/>
        <c:lblAlgn val="ctr"/>
        <c:lblOffset val="100"/>
        <c:noMultiLvlLbl val="0"/>
      </c:catAx>
      <c:valAx>
        <c:axId val="1994326607"/>
        <c:scaling>
          <c:orientation val="minMax"/>
          <c:max val="0.0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05067007"/>
        <c:crosses val="autoZero"/>
        <c:crossBetween val="between"/>
        <c:majorUnit val="0.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DB0368-CB79-487C-B1AC-8B195E3455B7}"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78BB8F90-0513-40A0-A236-4B579F5475F0}">
      <dgm:prSet/>
      <dgm:spPr/>
      <dgm:t>
        <a:bodyPr/>
        <a:lstStyle/>
        <a:p>
          <a:pPr>
            <a:defRPr b="1"/>
          </a:pPr>
          <a:r>
            <a:rPr lang="en-US"/>
            <a:t>1970</a:t>
          </a:r>
        </a:p>
      </dgm:t>
    </dgm:pt>
    <dgm:pt modelId="{7D240DDB-6ED8-4E6F-9F4A-159716C5A401}" type="parTrans" cxnId="{C1C92F79-09BD-4AA1-B120-18CFA9FA0D86}">
      <dgm:prSet/>
      <dgm:spPr/>
      <dgm:t>
        <a:bodyPr/>
        <a:lstStyle/>
        <a:p>
          <a:endParaRPr lang="en-US"/>
        </a:p>
      </dgm:t>
    </dgm:pt>
    <dgm:pt modelId="{3649D3BB-BF2B-48DB-96C8-BB933CD8C9A3}" type="sibTrans" cxnId="{C1C92F79-09BD-4AA1-B120-18CFA9FA0D86}">
      <dgm:prSet/>
      <dgm:spPr/>
      <dgm:t>
        <a:bodyPr/>
        <a:lstStyle/>
        <a:p>
          <a:endParaRPr lang="en-US"/>
        </a:p>
      </dgm:t>
    </dgm:pt>
    <dgm:pt modelId="{93FBDD64-5247-4E96-8FB0-507E8FAE0ED0}">
      <dgm:prSet custT="1"/>
      <dgm:spPr/>
      <dgm:t>
        <a:bodyPr/>
        <a:lstStyle/>
        <a:p>
          <a:r>
            <a:rPr lang="en-US" sz="1400" b="1"/>
            <a:t>Short Lived </a:t>
          </a:r>
          <a:r>
            <a:rPr lang="en-US" sz="1300"/>
            <a:t>- Prime Rate </a:t>
          </a:r>
          <a:r>
            <a:rPr lang="en-US" sz="1300" b="1"/>
            <a:t>7%</a:t>
          </a:r>
        </a:p>
      </dgm:t>
    </dgm:pt>
    <dgm:pt modelId="{7A752AB1-910C-4A4F-8E9E-7F9CB4B4882B}" type="parTrans" cxnId="{9C80A858-DDC5-4A9B-8E0C-120D931BE6EF}">
      <dgm:prSet/>
      <dgm:spPr/>
      <dgm:t>
        <a:bodyPr/>
        <a:lstStyle/>
        <a:p>
          <a:endParaRPr lang="en-US"/>
        </a:p>
      </dgm:t>
    </dgm:pt>
    <dgm:pt modelId="{09A00781-C220-404D-818B-2078A4260D37}" type="sibTrans" cxnId="{9C80A858-DDC5-4A9B-8E0C-120D931BE6EF}">
      <dgm:prSet/>
      <dgm:spPr/>
      <dgm:t>
        <a:bodyPr/>
        <a:lstStyle/>
        <a:p>
          <a:endParaRPr lang="en-US"/>
        </a:p>
      </dgm:t>
    </dgm:pt>
    <dgm:pt modelId="{7BC38A9F-9C8A-4B1B-85B4-21E14A9B9635}">
      <dgm:prSet/>
      <dgm:spPr/>
      <dgm:t>
        <a:bodyPr/>
        <a:lstStyle/>
        <a:p>
          <a:pPr>
            <a:defRPr b="1"/>
          </a:pPr>
          <a:r>
            <a:rPr lang="en-US"/>
            <a:t>1973–1975</a:t>
          </a:r>
        </a:p>
      </dgm:t>
    </dgm:pt>
    <dgm:pt modelId="{F0CA9F46-3205-446C-8202-E03D5AD66178}" type="parTrans" cxnId="{BA718AA2-67E9-4A96-A812-C25329E1CF5D}">
      <dgm:prSet/>
      <dgm:spPr/>
      <dgm:t>
        <a:bodyPr/>
        <a:lstStyle/>
        <a:p>
          <a:endParaRPr lang="en-US"/>
        </a:p>
      </dgm:t>
    </dgm:pt>
    <dgm:pt modelId="{8F8BA553-69F8-4EE5-8A69-EBCEA9F33CAE}" type="sibTrans" cxnId="{BA718AA2-67E9-4A96-A812-C25329E1CF5D}">
      <dgm:prSet/>
      <dgm:spPr/>
      <dgm:t>
        <a:bodyPr/>
        <a:lstStyle/>
        <a:p>
          <a:endParaRPr lang="en-US"/>
        </a:p>
      </dgm:t>
    </dgm:pt>
    <dgm:pt modelId="{B7F3BBEB-5784-4FC7-A647-5146C1D47D14}">
      <dgm:prSet custT="1"/>
      <dgm:spPr/>
      <dgm:t>
        <a:bodyPr/>
        <a:lstStyle/>
        <a:p>
          <a:r>
            <a:rPr lang="en-US" sz="1400" b="1"/>
            <a:t>Arab Oil Embargo- </a:t>
          </a:r>
          <a:r>
            <a:rPr lang="en-US" sz="1300"/>
            <a:t>Prime Rate </a:t>
          </a:r>
          <a:r>
            <a:rPr lang="en-US" sz="1300" b="1"/>
            <a:t>5.5% </a:t>
          </a:r>
          <a:r>
            <a:rPr lang="en-US" sz="1300"/>
            <a:t>going to </a:t>
          </a:r>
          <a:r>
            <a:rPr lang="en-US" sz="1300" b="1"/>
            <a:t>6.25%</a:t>
          </a:r>
        </a:p>
      </dgm:t>
    </dgm:pt>
    <dgm:pt modelId="{6BD2155E-3EBD-4C05-934C-558AA14F6186}" type="parTrans" cxnId="{4683551D-AE73-432C-99C6-DA6E292A240B}">
      <dgm:prSet/>
      <dgm:spPr/>
      <dgm:t>
        <a:bodyPr/>
        <a:lstStyle/>
        <a:p>
          <a:endParaRPr lang="en-US"/>
        </a:p>
      </dgm:t>
    </dgm:pt>
    <dgm:pt modelId="{A80EA469-8D7D-4AC5-9BA0-F9EF804685F9}" type="sibTrans" cxnId="{4683551D-AE73-432C-99C6-DA6E292A240B}">
      <dgm:prSet/>
      <dgm:spPr/>
      <dgm:t>
        <a:bodyPr/>
        <a:lstStyle/>
        <a:p>
          <a:endParaRPr lang="en-US"/>
        </a:p>
      </dgm:t>
    </dgm:pt>
    <dgm:pt modelId="{A9F51582-4BA5-4368-AD3C-30FF24905E8A}">
      <dgm:prSet/>
      <dgm:spPr/>
      <dgm:t>
        <a:bodyPr/>
        <a:lstStyle/>
        <a:p>
          <a:pPr>
            <a:defRPr b="1"/>
          </a:pPr>
          <a:r>
            <a:rPr lang="en-US"/>
            <a:t>1980–1982</a:t>
          </a:r>
        </a:p>
      </dgm:t>
    </dgm:pt>
    <dgm:pt modelId="{60F3CC71-B759-4A13-B0B3-7C419D988E37}" type="parTrans" cxnId="{32067BA3-1D28-48A7-9E18-C2194713226D}">
      <dgm:prSet/>
      <dgm:spPr/>
      <dgm:t>
        <a:bodyPr/>
        <a:lstStyle/>
        <a:p>
          <a:endParaRPr lang="en-US"/>
        </a:p>
      </dgm:t>
    </dgm:pt>
    <dgm:pt modelId="{184F1C5D-69C4-41AA-8DF9-1598C95189BA}" type="sibTrans" cxnId="{32067BA3-1D28-48A7-9E18-C2194713226D}">
      <dgm:prSet/>
      <dgm:spPr/>
      <dgm:t>
        <a:bodyPr/>
        <a:lstStyle/>
        <a:p>
          <a:endParaRPr lang="en-US"/>
        </a:p>
      </dgm:t>
    </dgm:pt>
    <dgm:pt modelId="{813976B9-F17E-49B6-AA61-1B24FD4A8DCF}">
      <dgm:prSet custT="1"/>
      <dgm:spPr/>
      <dgm:t>
        <a:bodyPr/>
        <a:lstStyle/>
        <a:p>
          <a:r>
            <a:rPr lang="en-US" sz="1400" b="1"/>
            <a:t>Runaway Inflation </a:t>
          </a:r>
          <a:r>
            <a:rPr lang="en-US" sz="1300"/>
            <a:t>– wage and price controls Prime Rate </a:t>
          </a:r>
          <a:r>
            <a:rPr lang="en-US" sz="1300" b="1"/>
            <a:t>21.5%</a:t>
          </a:r>
        </a:p>
      </dgm:t>
    </dgm:pt>
    <dgm:pt modelId="{21CEAD71-1DC6-49B7-9F15-B55ABFFEEAA7}" type="parTrans" cxnId="{807B9BFA-DBD9-46D3-A90F-C60522AC2B49}">
      <dgm:prSet/>
      <dgm:spPr/>
      <dgm:t>
        <a:bodyPr/>
        <a:lstStyle/>
        <a:p>
          <a:endParaRPr lang="en-US"/>
        </a:p>
      </dgm:t>
    </dgm:pt>
    <dgm:pt modelId="{7D93D4C5-FE4F-494F-8B6D-DDFE0AA27F94}" type="sibTrans" cxnId="{807B9BFA-DBD9-46D3-A90F-C60522AC2B49}">
      <dgm:prSet/>
      <dgm:spPr/>
      <dgm:t>
        <a:bodyPr/>
        <a:lstStyle/>
        <a:p>
          <a:endParaRPr lang="en-US"/>
        </a:p>
      </dgm:t>
    </dgm:pt>
    <dgm:pt modelId="{6EE6C964-295E-4187-B99E-DA9961534621}">
      <dgm:prSet/>
      <dgm:spPr/>
      <dgm:t>
        <a:bodyPr/>
        <a:lstStyle/>
        <a:p>
          <a:pPr>
            <a:defRPr b="1"/>
          </a:pPr>
          <a:r>
            <a:rPr lang="en-US"/>
            <a:t>1986</a:t>
          </a:r>
        </a:p>
      </dgm:t>
    </dgm:pt>
    <dgm:pt modelId="{61896E2E-B5B4-4049-9B4A-7013DC6E8A8B}" type="parTrans" cxnId="{91A2135E-F0A7-489A-A941-BB6D533C5AFE}">
      <dgm:prSet/>
      <dgm:spPr/>
      <dgm:t>
        <a:bodyPr/>
        <a:lstStyle/>
        <a:p>
          <a:endParaRPr lang="en-US"/>
        </a:p>
      </dgm:t>
    </dgm:pt>
    <dgm:pt modelId="{AFEF9870-1A5A-407E-9928-FFCC708B2BC7}" type="sibTrans" cxnId="{91A2135E-F0A7-489A-A941-BB6D533C5AFE}">
      <dgm:prSet/>
      <dgm:spPr/>
      <dgm:t>
        <a:bodyPr/>
        <a:lstStyle/>
        <a:p>
          <a:endParaRPr lang="en-US"/>
        </a:p>
      </dgm:t>
    </dgm:pt>
    <dgm:pt modelId="{5B88A6E2-35D1-408E-8A6F-7BC7E61E326B}">
      <dgm:prSet custT="1"/>
      <dgm:spPr/>
      <dgm:t>
        <a:bodyPr/>
        <a:lstStyle/>
        <a:p>
          <a:r>
            <a:rPr lang="en-US" sz="1400" b="1"/>
            <a:t>Mini Recession-</a:t>
          </a:r>
          <a:r>
            <a:rPr lang="en-US" sz="1400"/>
            <a:t>  </a:t>
          </a:r>
          <a:r>
            <a:rPr lang="en-US" sz="1300"/>
            <a:t>Accounting rules changed on Depreciation – Prime rate </a:t>
          </a:r>
          <a:r>
            <a:rPr lang="en-US" sz="1300" b="1"/>
            <a:t>9.25%</a:t>
          </a:r>
        </a:p>
      </dgm:t>
    </dgm:pt>
    <dgm:pt modelId="{F69D0673-4C1D-4575-9F2D-E8D359ED00C2}" type="parTrans" cxnId="{632CF4D5-E4A0-4107-84D4-6E57209034CC}">
      <dgm:prSet/>
      <dgm:spPr/>
      <dgm:t>
        <a:bodyPr/>
        <a:lstStyle/>
        <a:p>
          <a:endParaRPr lang="en-US"/>
        </a:p>
      </dgm:t>
    </dgm:pt>
    <dgm:pt modelId="{5C3405D6-2AA7-4A1D-9E37-5E859682334D}" type="sibTrans" cxnId="{632CF4D5-E4A0-4107-84D4-6E57209034CC}">
      <dgm:prSet/>
      <dgm:spPr/>
      <dgm:t>
        <a:bodyPr/>
        <a:lstStyle/>
        <a:p>
          <a:endParaRPr lang="en-US"/>
        </a:p>
      </dgm:t>
    </dgm:pt>
    <dgm:pt modelId="{BA81FF26-90B3-4041-9B67-6C823E57A858}">
      <dgm:prSet/>
      <dgm:spPr/>
      <dgm:t>
        <a:bodyPr/>
        <a:lstStyle/>
        <a:p>
          <a:pPr>
            <a:defRPr b="1"/>
          </a:pPr>
          <a:r>
            <a:rPr lang="en-US"/>
            <a:t>1990–1991</a:t>
          </a:r>
        </a:p>
      </dgm:t>
    </dgm:pt>
    <dgm:pt modelId="{0C14835B-2BCB-4C17-8EBC-F7365009F99A}" type="parTrans" cxnId="{AD2E8127-81BE-4EF5-8595-3E4608F0B587}">
      <dgm:prSet/>
      <dgm:spPr/>
      <dgm:t>
        <a:bodyPr/>
        <a:lstStyle/>
        <a:p>
          <a:endParaRPr lang="en-US"/>
        </a:p>
      </dgm:t>
    </dgm:pt>
    <dgm:pt modelId="{93E3D62D-7816-44C6-A696-AA4D6CE22655}" type="sibTrans" cxnId="{AD2E8127-81BE-4EF5-8595-3E4608F0B587}">
      <dgm:prSet/>
      <dgm:spPr/>
      <dgm:t>
        <a:bodyPr/>
        <a:lstStyle/>
        <a:p>
          <a:endParaRPr lang="en-US"/>
        </a:p>
      </dgm:t>
    </dgm:pt>
    <dgm:pt modelId="{40335D6D-B600-4385-8904-F8C1A1AAFED2}">
      <dgm:prSet custT="1"/>
      <dgm:spPr/>
      <dgm:t>
        <a:bodyPr/>
        <a:lstStyle/>
        <a:p>
          <a:r>
            <a:rPr lang="en-US" sz="1400" b="1"/>
            <a:t>Savings and Loan Crisis </a:t>
          </a:r>
          <a:r>
            <a:rPr lang="en-US" sz="1300"/>
            <a:t>Prime Rate 9 going to </a:t>
          </a:r>
          <a:r>
            <a:rPr lang="en-US" sz="1300" b="1"/>
            <a:t>10.5%</a:t>
          </a:r>
        </a:p>
      </dgm:t>
    </dgm:pt>
    <dgm:pt modelId="{01D93CCF-AB15-4E4E-A7A9-B29740406066}" type="parTrans" cxnId="{843B3A47-942F-4C5E-9F48-2E98FE04CF29}">
      <dgm:prSet/>
      <dgm:spPr/>
      <dgm:t>
        <a:bodyPr/>
        <a:lstStyle/>
        <a:p>
          <a:endParaRPr lang="en-US"/>
        </a:p>
      </dgm:t>
    </dgm:pt>
    <dgm:pt modelId="{DEAAF555-D2E0-4F8E-BAEB-8946E5F3B676}" type="sibTrans" cxnId="{843B3A47-942F-4C5E-9F48-2E98FE04CF29}">
      <dgm:prSet/>
      <dgm:spPr/>
      <dgm:t>
        <a:bodyPr/>
        <a:lstStyle/>
        <a:p>
          <a:endParaRPr lang="en-US"/>
        </a:p>
      </dgm:t>
    </dgm:pt>
    <dgm:pt modelId="{32B4C587-B168-45DC-9512-BA52C910A890}">
      <dgm:prSet/>
      <dgm:spPr/>
      <dgm:t>
        <a:bodyPr/>
        <a:lstStyle/>
        <a:p>
          <a:pPr>
            <a:defRPr b="1"/>
          </a:pPr>
          <a:r>
            <a:rPr lang="en-US"/>
            <a:t>2001</a:t>
          </a:r>
        </a:p>
      </dgm:t>
    </dgm:pt>
    <dgm:pt modelId="{0F285972-B3F6-4583-A080-5C72FE9D2F23}" type="parTrans" cxnId="{B16C0F4C-1512-42AD-86EA-DCC26E40C280}">
      <dgm:prSet/>
      <dgm:spPr/>
      <dgm:t>
        <a:bodyPr/>
        <a:lstStyle/>
        <a:p>
          <a:endParaRPr lang="en-US"/>
        </a:p>
      </dgm:t>
    </dgm:pt>
    <dgm:pt modelId="{AFE6ECE6-77C9-46A2-98C2-A061B3492976}" type="sibTrans" cxnId="{B16C0F4C-1512-42AD-86EA-DCC26E40C280}">
      <dgm:prSet/>
      <dgm:spPr/>
      <dgm:t>
        <a:bodyPr/>
        <a:lstStyle/>
        <a:p>
          <a:endParaRPr lang="en-US"/>
        </a:p>
      </dgm:t>
    </dgm:pt>
    <dgm:pt modelId="{C84C4BBB-275A-4500-ABE2-6012EEF3C020}">
      <dgm:prSet custT="1"/>
      <dgm:spPr/>
      <dgm:t>
        <a:bodyPr/>
        <a:lstStyle/>
        <a:p>
          <a:r>
            <a:rPr lang="en-US" sz="1400" b="1"/>
            <a:t>Dot Bomb – Y2K, 9/11-</a:t>
          </a:r>
          <a:r>
            <a:rPr lang="en-US" sz="1300"/>
            <a:t>  Prime Rate went from </a:t>
          </a:r>
          <a:r>
            <a:rPr lang="en-US" sz="1300" b="1"/>
            <a:t>7.5%</a:t>
          </a:r>
          <a:r>
            <a:rPr lang="en-US" sz="1300"/>
            <a:t> to </a:t>
          </a:r>
          <a:r>
            <a:rPr lang="en-US" sz="1300" b="1"/>
            <a:t>9% </a:t>
          </a:r>
          <a:r>
            <a:rPr lang="en-US" sz="1300"/>
            <a:t>in 7 months</a:t>
          </a:r>
        </a:p>
      </dgm:t>
    </dgm:pt>
    <dgm:pt modelId="{C48D13CB-8600-4E23-948C-1E6D8D43637A}" type="parTrans" cxnId="{07E79AD5-2A7E-4157-9595-B9376CF12B71}">
      <dgm:prSet/>
      <dgm:spPr/>
      <dgm:t>
        <a:bodyPr/>
        <a:lstStyle/>
        <a:p>
          <a:endParaRPr lang="en-US"/>
        </a:p>
      </dgm:t>
    </dgm:pt>
    <dgm:pt modelId="{5C2367D5-D5B6-4A83-A7DF-8145F76F6C3B}" type="sibTrans" cxnId="{07E79AD5-2A7E-4157-9595-B9376CF12B71}">
      <dgm:prSet/>
      <dgm:spPr/>
      <dgm:t>
        <a:bodyPr/>
        <a:lstStyle/>
        <a:p>
          <a:endParaRPr lang="en-US"/>
        </a:p>
      </dgm:t>
    </dgm:pt>
    <dgm:pt modelId="{DAC22564-589E-4676-9237-C2A1873A0E66}">
      <dgm:prSet/>
      <dgm:spPr/>
      <dgm:t>
        <a:bodyPr/>
        <a:lstStyle/>
        <a:p>
          <a:pPr>
            <a:defRPr b="1"/>
          </a:pPr>
          <a:r>
            <a:rPr lang="en-US"/>
            <a:t>2008-09</a:t>
          </a:r>
        </a:p>
      </dgm:t>
    </dgm:pt>
    <dgm:pt modelId="{A558D039-538A-4811-A3B7-2EB743213A49}" type="parTrans" cxnId="{BAD4E121-CBCE-4CA5-B870-70779924E6D8}">
      <dgm:prSet/>
      <dgm:spPr/>
      <dgm:t>
        <a:bodyPr/>
        <a:lstStyle/>
        <a:p>
          <a:endParaRPr lang="en-US"/>
        </a:p>
      </dgm:t>
    </dgm:pt>
    <dgm:pt modelId="{4703205C-27C1-4C78-9AAC-0AABDF2DCA03}" type="sibTrans" cxnId="{BAD4E121-CBCE-4CA5-B870-70779924E6D8}">
      <dgm:prSet/>
      <dgm:spPr/>
      <dgm:t>
        <a:bodyPr/>
        <a:lstStyle/>
        <a:p>
          <a:endParaRPr lang="en-US"/>
        </a:p>
      </dgm:t>
    </dgm:pt>
    <dgm:pt modelId="{06954956-E3F0-401A-84C2-CF3CAD8BC4EA}">
      <dgm:prSet custT="1"/>
      <dgm:spPr/>
      <dgm:t>
        <a:bodyPr/>
        <a:lstStyle/>
        <a:p>
          <a:r>
            <a:rPr lang="en-US" sz="1400" b="1"/>
            <a:t>Great Recession- Sub Prime Mortgage Crisis -</a:t>
          </a:r>
          <a:r>
            <a:rPr lang="en-US" sz="1300"/>
            <a:t> Prime rate started at </a:t>
          </a:r>
          <a:r>
            <a:rPr lang="en-US" sz="1300" b="1"/>
            <a:t>7.5% </a:t>
          </a:r>
          <a:r>
            <a:rPr lang="en-US" sz="1300"/>
            <a:t>going down to </a:t>
          </a:r>
          <a:r>
            <a:rPr lang="en-US" sz="1300" b="1"/>
            <a:t>5.25% </a:t>
          </a:r>
          <a:r>
            <a:rPr lang="en-US" sz="1300"/>
            <a:t>in 15 months</a:t>
          </a:r>
        </a:p>
      </dgm:t>
    </dgm:pt>
    <dgm:pt modelId="{8E89E552-5E00-45EE-820B-3AED21BD12C3}" type="parTrans" cxnId="{10FB327F-F265-4BA5-8A37-0BB4B0393866}">
      <dgm:prSet/>
      <dgm:spPr/>
      <dgm:t>
        <a:bodyPr/>
        <a:lstStyle/>
        <a:p>
          <a:endParaRPr lang="en-US"/>
        </a:p>
      </dgm:t>
    </dgm:pt>
    <dgm:pt modelId="{2669DDD0-7C0B-421C-B36F-CA3859C7FD2F}" type="sibTrans" cxnId="{10FB327F-F265-4BA5-8A37-0BB4B0393866}">
      <dgm:prSet/>
      <dgm:spPr/>
      <dgm:t>
        <a:bodyPr/>
        <a:lstStyle/>
        <a:p>
          <a:endParaRPr lang="en-US"/>
        </a:p>
      </dgm:t>
    </dgm:pt>
    <dgm:pt modelId="{C0CB7F2B-DF5E-4D77-BC91-3983DF77C019}">
      <dgm:prSet/>
      <dgm:spPr/>
      <dgm:t>
        <a:bodyPr/>
        <a:lstStyle/>
        <a:p>
          <a:pPr>
            <a:defRPr b="1"/>
          </a:pPr>
          <a:r>
            <a:rPr lang="en-US"/>
            <a:t>2020</a:t>
          </a:r>
        </a:p>
      </dgm:t>
    </dgm:pt>
    <dgm:pt modelId="{A2323E40-C8F3-45D9-97AE-6E1DCB480483}" type="parTrans" cxnId="{5CBF25E6-6960-4930-B67F-8EEA0ECB5F3F}">
      <dgm:prSet/>
      <dgm:spPr/>
      <dgm:t>
        <a:bodyPr/>
        <a:lstStyle/>
        <a:p>
          <a:endParaRPr lang="en-US"/>
        </a:p>
      </dgm:t>
    </dgm:pt>
    <dgm:pt modelId="{369A9759-DFB1-41D2-8586-72777311C6D9}" type="sibTrans" cxnId="{5CBF25E6-6960-4930-B67F-8EEA0ECB5F3F}">
      <dgm:prSet/>
      <dgm:spPr/>
      <dgm:t>
        <a:bodyPr/>
        <a:lstStyle/>
        <a:p>
          <a:endParaRPr lang="en-US"/>
        </a:p>
      </dgm:t>
    </dgm:pt>
    <dgm:pt modelId="{0A08A66A-704D-4994-9704-4DB59B1DAB6C}">
      <dgm:prSet custT="1"/>
      <dgm:spPr/>
      <dgm:t>
        <a:bodyPr/>
        <a:lstStyle/>
        <a:p>
          <a:r>
            <a:rPr lang="en-US" sz="1400" b="1"/>
            <a:t>Covid Fueled, Economy Collapsed</a:t>
          </a:r>
          <a:r>
            <a:rPr lang="en-US" sz="1400" b="0"/>
            <a:t>-</a:t>
          </a:r>
          <a:r>
            <a:rPr lang="en-US" sz="1400"/>
            <a:t> </a:t>
          </a:r>
          <a:r>
            <a:rPr lang="en-US" sz="1300"/>
            <a:t>Fed lowered rates to 0%, Government issues billions in aid.</a:t>
          </a:r>
        </a:p>
        <a:p>
          <a:r>
            <a:rPr lang="en-US" sz="1300"/>
            <a:t> Sept 2019 Prime = </a:t>
          </a:r>
          <a:r>
            <a:rPr lang="en-US" sz="1300" b="1"/>
            <a:t>5%</a:t>
          </a:r>
          <a:r>
            <a:rPr lang="en-US" sz="1300" b="0"/>
            <a:t>, </a:t>
          </a:r>
          <a:r>
            <a:rPr lang="en-US" sz="1300"/>
            <a:t>March 2020 = </a:t>
          </a:r>
          <a:r>
            <a:rPr lang="en-US" sz="1300" b="1"/>
            <a:t>3.25%</a:t>
          </a:r>
        </a:p>
      </dgm:t>
    </dgm:pt>
    <dgm:pt modelId="{023A8062-5DCD-4E11-A52E-29F6753FA816}" type="parTrans" cxnId="{8F36686C-0683-4672-B462-5AB52C883099}">
      <dgm:prSet/>
      <dgm:spPr/>
      <dgm:t>
        <a:bodyPr/>
        <a:lstStyle/>
        <a:p>
          <a:endParaRPr lang="en-US"/>
        </a:p>
      </dgm:t>
    </dgm:pt>
    <dgm:pt modelId="{32AB7F06-F289-4C18-AE3E-D69C327EE48B}" type="sibTrans" cxnId="{8F36686C-0683-4672-B462-5AB52C883099}">
      <dgm:prSet/>
      <dgm:spPr/>
      <dgm:t>
        <a:bodyPr/>
        <a:lstStyle/>
        <a:p>
          <a:endParaRPr lang="en-US"/>
        </a:p>
      </dgm:t>
    </dgm:pt>
    <dgm:pt modelId="{A0DCD3B7-7CEE-4610-88B4-3706BC5C069B}">
      <dgm:prSet/>
      <dgm:spPr/>
      <dgm:t>
        <a:bodyPr/>
        <a:lstStyle/>
        <a:p>
          <a:pPr>
            <a:defRPr b="1"/>
          </a:pPr>
          <a:r>
            <a:rPr lang="en-US"/>
            <a:t>2024</a:t>
          </a:r>
        </a:p>
      </dgm:t>
    </dgm:pt>
    <dgm:pt modelId="{981DC483-8531-4B46-BBC6-401AAA78EC4E}" type="parTrans" cxnId="{D0A658BE-CA5B-49A5-980E-90E7EE122ED4}">
      <dgm:prSet/>
      <dgm:spPr/>
      <dgm:t>
        <a:bodyPr/>
        <a:lstStyle/>
        <a:p>
          <a:endParaRPr lang="en-US"/>
        </a:p>
      </dgm:t>
    </dgm:pt>
    <dgm:pt modelId="{FDCF592A-AB06-4BEC-AB5C-F24BD3CB2374}" type="sibTrans" cxnId="{D0A658BE-CA5B-49A5-980E-90E7EE122ED4}">
      <dgm:prSet/>
      <dgm:spPr/>
      <dgm:t>
        <a:bodyPr/>
        <a:lstStyle/>
        <a:p>
          <a:endParaRPr lang="en-US"/>
        </a:p>
      </dgm:t>
    </dgm:pt>
    <dgm:pt modelId="{C7F1D53C-0021-4322-AB33-10A4CF44D973}">
      <dgm:prSet custT="1"/>
      <dgm:spPr/>
      <dgm:t>
        <a:bodyPr/>
        <a:lstStyle/>
        <a:p>
          <a:r>
            <a:rPr lang="en-US" sz="1400" b="1"/>
            <a:t>Maybe Recession </a:t>
          </a:r>
          <a:r>
            <a:rPr lang="en-US" sz="1300"/>
            <a:t>- Prime at 8.5</a:t>
          </a:r>
          <a:r>
            <a:rPr lang="en-US" sz="1300" b="1"/>
            <a:t>%</a:t>
          </a:r>
        </a:p>
      </dgm:t>
    </dgm:pt>
    <dgm:pt modelId="{DB27171D-C76C-42D7-8780-EB3548CE8400}" type="parTrans" cxnId="{53C68B6A-6923-4F26-89DB-D7EE408AD06B}">
      <dgm:prSet/>
      <dgm:spPr/>
      <dgm:t>
        <a:bodyPr/>
        <a:lstStyle/>
        <a:p>
          <a:endParaRPr lang="en-US"/>
        </a:p>
      </dgm:t>
    </dgm:pt>
    <dgm:pt modelId="{65EB38AB-2A86-4B97-8C7B-2B015E3C8305}" type="sibTrans" cxnId="{53C68B6A-6923-4F26-89DB-D7EE408AD06B}">
      <dgm:prSet/>
      <dgm:spPr/>
      <dgm:t>
        <a:bodyPr/>
        <a:lstStyle/>
        <a:p>
          <a:endParaRPr lang="en-US"/>
        </a:p>
      </dgm:t>
    </dgm:pt>
    <dgm:pt modelId="{90667EC3-0D3F-4EFA-9104-CA046FFCAFCC}" type="pres">
      <dgm:prSet presAssocID="{A5DB0368-CB79-487C-B1AC-8B195E3455B7}" presName="root" presStyleCnt="0">
        <dgm:presLayoutVars>
          <dgm:chMax/>
          <dgm:chPref/>
          <dgm:animLvl val="lvl"/>
        </dgm:presLayoutVars>
      </dgm:prSet>
      <dgm:spPr/>
    </dgm:pt>
    <dgm:pt modelId="{88F3F400-BA15-4C8B-9468-C22A036D035F}" type="pres">
      <dgm:prSet presAssocID="{A5DB0368-CB79-487C-B1AC-8B195E3455B7}" presName="divider" presStyleLbl="fgAcc1" presStyleIdx="0" presStyleCnt="10" custLinFactY="-41111" custLinFactNeighborX="3819" custLinFactNeighborY="-100000"/>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5BD45B30-A8A9-4641-8687-7CEC02C5DF2F}" type="pres">
      <dgm:prSet presAssocID="{A5DB0368-CB79-487C-B1AC-8B195E3455B7}" presName="nodes" presStyleCnt="0">
        <dgm:presLayoutVars>
          <dgm:chMax/>
          <dgm:chPref/>
          <dgm:animLvl val="lvl"/>
        </dgm:presLayoutVars>
      </dgm:prSet>
      <dgm:spPr/>
    </dgm:pt>
    <dgm:pt modelId="{2AA01FBF-07CB-4EE5-BDEE-5259779F8A49}" type="pres">
      <dgm:prSet presAssocID="{78BB8F90-0513-40A0-A236-4B579F5475F0}" presName="composite" presStyleCnt="0"/>
      <dgm:spPr/>
    </dgm:pt>
    <dgm:pt modelId="{FEDC12E6-3730-4E0C-9852-F2CA77FB8070}" type="pres">
      <dgm:prSet presAssocID="{78BB8F90-0513-40A0-A236-4B579F5475F0}" presName="ConnectorPoint" presStyleLbl="lnNode1" presStyleIdx="0" presStyleCnt="9"/>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EFBD344-9229-41F1-B585-033CE3184807}" type="pres">
      <dgm:prSet presAssocID="{78BB8F90-0513-40A0-A236-4B579F5475F0}" presName="DropPinPlaceHolder" presStyleCnt="0"/>
      <dgm:spPr/>
    </dgm:pt>
    <dgm:pt modelId="{1EAE14AB-1DFB-4931-9662-DD507EF239CF}" type="pres">
      <dgm:prSet presAssocID="{78BB8F90-0513-40A0-A236-4B579F5475F0}" presName="DropPin" presStyleLbl="alignNode1" presStyleIdx="0" presStyleCnt="9"/>
      <dgm:spPr/>
    </dgm:pt>
    <dgm:pt modelId="{D8958133-056F-47A0-B2C7-E4FF4F469194}" type="pres">
      <dgm:prSet presAssocID="{78BB8F90-0513-40A0-A236-4B579F5475F0}" presName="Ellipse" presStyleLbl="fgAcc1" presStyleIdx="1" presStyleCnt="10"/>
      <dgm:spPr>
        <a:solidFill>
          <a:schemeClr val="lt1">
            <a:alpha val="90000"/>
            <a:hueOff val="0"/>
            <a:satOff val="0"/>
            <a:lumOff val="0"/>
            <a:alphaOff val="0"/>
          </a:schemeClr>
        </a:solidFill>
        <a:ln w="12700" cap="flat" cmpd="sng" algn="ctr">
          <a:noFill/>
          <a:prstDash val="solid"/>
          <a:miter lim="800000"/>
        </a:ln>
        <a:effectLst/>
      </dgm:spPr>
    </dgm:pt>
    <dgm:pt modelId="{65F94551-F1D7-457A-BDF1-51D6C936D76D}" type="pres">
      <dgm:prSet presAssocID="{78BB8F90-0513-40A0-A236-4B579F5475F0}" presName="L2TextContainer" presStyleLbl="revTx" presStyleIdx="0" presStyleCnt="18">
        <dgm:presLayoutVars>
          <dgm:bulletEnabled val="1"/>
        </dgm:presLayoutVars>
      </dgm:prSet>
      <dgm:spPr/>
    </dgm:pt>
    <dgm:pt modelId="{A262BF17-BE88-44DB-A55F-50851B5B7B5E}" type="pres">
      <dgm:prSet presAssocID="{78BB8F90-0513-40A0-A236-4B579F5475F0}" presName="L1TextContainer" presStyleLbl="revTx" presStyleIdx="1" presStyleCnt="18">
        <dgm:presLayoutVars>
          <dgm:chMax val="1"/>
          <dgm:chPref val="1"/>
          <dgm:bulletEnabled val="1"/>
        </dgm:presLayoutVars>
      </dgm:prSet>
      <dgm:spPr/>
    </dgm:pt>
    <dgm:pt modelId="{416EADFA-7312-4781-ADC9-659D4FC078EC}" type="pres">
      <dgm:prSet presAssocID="{78BB8F90-0513-40A0-A236-4B579F5475F0}" presName="ConnectLine" presStyleLbl="sibTrans1D1" presStyleIdx="0" presStyleCnt="9"/>
      <dgm:spPr>
        <a:noFill/>
        <a:ln w="12700" cap="flat" cmpd="sng" algn="ctr">
          <a:solidFill>
            <a:schemeClr val="accent2">
              <a:hueOff val="0"/>
              <a:satOff val="0"/>
              <a:lumOff val="0"/>
              <a:alphaOff val="0"/>
            </a:schemeClr>
          </a:solidFill>
          <a:prstDash val="dash"/>
          <a:miter lim="800000"/>
        </a:ln>
        <a:effectLst/>
      </dgm:spPr>
    </dgm:pt>
    <dgm:pt modelId="{4978C83C-E96C-49C0-8BC5-E32B74BBB8F1}" type="pres">
      <dgm:prSet presAssocID="{78BB8F90-0513-40A0-A236-4B579F5475F0}" presName="EmptyPlaceHolder" presStyleCnt="0"/>
      <dgm:spPr/>
    </dgm:pt>
    <dgm:pt modelId="{3B892B38-6A43-4E11-A8A9-98C1D35D8FB5}" type="pres">
      <dgm:prSet presAssocID="{3649D3BB-BF2B-48DB-96C8-BB933CD8C9A3}" presName="spaceBetweenRectangles" presStyleCnt="0"/>
      <dgm:spPr/>
    </dgm:pt>
    <dgm:pt modelId="{8A9A1CAA-D079-409B-B78E-79BB6C836B71}" type="pres">
      <dgm:prSet presAssocID="{7BC38A9F-9C8A-4B1B-85B4-21E14A9B9635}" presName="composite" presStyleCnt="0"/>
      <dgm:spPr/>
    </dgm:pt>
    <dgm:pt modelId="{615F0842-E8BB-4F29-BCFB-271014C500A4}" type="pres">
      <dgm:prSet presAssocID="{7BC38A9F-9C8A-4B1B-85B4-21E14A9B9635}" presName="ConnectorPoint" presStyleLbl="lnNode1" presStyleIdx="1" presStyleCnt="9"/>
      <dgm:spPr>
        <a:solidFill>
          <a:schemeClr val="accent2">
            <a:hueOff val="-181920"/>
            <a:satOff val="-10491"/>
            <a:lumOff val="1078"/>
            <a:alphaOff val="0"/>
          </a:schemeClr>
        </a:solidFill>
        <a:ln w="6350" cap="flat" cmpd="sng" algn="ctr">
          <a:solidFill>
            <a:schemeClr val="lt1">
              <a:hueOff val="0"/>
              <a:satOff val="0"/>
              <a:lumOff val="0"/>
              <a:alphaOff val="0"/>
            </a:schemeClr>
          </a:solidFill>
          <a:prstDash val="solid"/>
          <a:miter lim="800000"/>
        </a:ln>
        <a:effectLst/>
      </dgm:spPr>
    </dgm:pt>
    <dgm:pt modelId="{F2282718-8F31-4150-8717-26D06B396B4D}" type="pres">
      <dgm:prSet presAssocID="{7BC38A9F-9C8A-4B1B-85B4-21E14A9B9635}" presName="DropPinPlaceHolder" presStyleCnt="0"/>
      <dgm:spPr/>
    </dgm:pt>
    <dgm:pt modelId="{1B324ABA-6E77-44E7-A06C-E7CFBFEF12EC}" type="pres">
      <dgm:prSet presAssocID="{7BC38A9F-9C8A-4B1B-85B4-21E14A9B9635}" presName="DropPin" presStyleLbl="alignNode1" presStyleIdx="1" presStyleCnt="9"/>
      <dgm:spPr/>
    </dgm:pt>
    <dgm:pt modelId="{6B89121C-E05A-446B-BAAF-040B65D68404}" type="pres">
      <dgm:prSet presAssocID="{7BC38A9F-9C8A-4B1B-85B4-21E14A9B9635}" presName="Ellipse" presStyleLbl="fgAcc1" presStyleIdx="2" presStyleCnt="10"/>
      <dgm:spPr>
        <a:solidFill>
          <a:schemeClr val="lt1">
            <a:alpha val="90000"/>
            <a:hueOff val="0"/>
            <a:satOff val="0"/>
            <a:lumOff val="0"/>
            <a:alphaOff val="0"/>
          </a:schemeClr>
        </a:solidFill>
        <a:ln w="12700" cap="flat" cmpd="sng" algn="ctr">
          <a:noFill/>
          <a:prstDash val="solid"/>
          <a:miter lim="800000"/>
        </a:ln>
        <a:effectLst/>
      </dgm:spPr>
    </dgm:pt>
    <dgm:pt modelId="{004F7E6A-1315-42EC-9379-8B5E20471373}" type="pres">
      <dgm:prSet presAssocID="{7BC38A9F-9C8A-4B1B-85B4-21E14A9B9635}" presName="L2TextContainer" presStyleLbl="revTx" presStyleIdx="2" presStyleCnt="18">
        <dgm:presLayoutVars>
          <dgm:bulletEnabled val="1"/>
        </dgm:presLayoutVars>
      </dgm:prSet>
      <dgm:spPr/>
    </dgm:pt>
    <dgm:pt modelId="{4EEF0AC4-FB6F-4029-979E-C6763667C381}" type="pres">
      <dgm:prSet presAssocID="{7BC38A9F-9C8A-4B1B-85B4-21E14A9B9635}" presName="L1TextContainer" presStyleLbl="revTx" presStyleIdx="3" presStyleCnt="18">
        <dgm:presLayoutVars>
          <dgm:chMax val="1"/>
          <dgm:chPref val="1"/>
          <dgm:bulletEnabled val="1"/>
        </dgm:presLayoutVars>
      </dgm:prSet>
      <dgm:spPr/>
    </dgm:pt>
    <dgm:pt modelId="{BE30A514-DD22-4151-8E8A-7B61368F96CC}" type="pres">
      <dgm:prSet presAssocID="{7BC38A9F-9C8A-4B1B-85B4-21E14A9B9635}" presName="ConnectLine" presStyleLbl="sibTrans1D1" presStyleIdx="1" presStyleCnt="9"/>
      <dgm:spPr>
        <a:noFill/>
        <a:ln w="12700" cap="flat" cmpd="sng" algn="ctr">
          <a:solidFill>
            <a:schemeClr val="accent2">
              <a:hueOff val="-181920"/>
              <a:satOff val="-10491"/>
              <a:lumOff val="1078"/>
              <a:alphaOff val="0"/>
            </a:schemeClr>
          </a:solidFill>
          <a:prstDash val="dash"/>
          <a:miter lim="800000"/>
        </a:ln>
        <a:effectLst/>
      </dgm:spPr>
    </dgm:pt>
    <dgm:pt modelId="{A6926058-D915-4D18-A585-841A521EE3E3}" type="pres">
      <dgm:prSet presAssocID="{7BC38A9F-9C8A-4B1B-85B4-21E14A9B9635}" presName="EmptyPlaceHolder" presStyleCnt="0"/>
      <dgm:spPr/>
    </dgm:pt>
    <dgm:pt modelId="{E370AE40-F0B1-4746-9190-22486A1E9F43}" type="pres">
      <dgm:prSet presAssocID="{8F8BA553-69F8-4EE5-8A69-EBCEA9F33CAE}" presName="spaceBetweenRectangles" presStyleCnt="0"/>
      <dgm:spPr/>
    </dgm:pt>
    <dgm:pt modelId="{10EA879F-AEF0-4E09-848F-37A6AE263D22}" type="pres">
      <dgm:prSet presAssocID="{A9F51582-4BA5-4368-AD3C-30FF24905E8A}" presName="composite" presStyleCnt="0"/>
      <dgm:spPr/>
    </dgm:pt>
    <dgm:pt modelId="{E9BEC363-2B77-4369-8D8F-E8B0DCA40BD9}" type="pres">
      <dgm:prSet presAssocID="{A9F51582-4BA5-4368-AD3C-30FF24905E8A}" presName="ConnectorPoint" presStyleLbl="lnNode1" presStyleIdx="2" presStyleCnt="9"/>
      <dgm:spPr>
        <a:solidFill>
          <a:schemeClr val="accent2">
            <a:hueOff val="-363841"/>
            <a:satOff val="-20982"/>
            <a:lumOff val="2157"/>
            <a:alphaOff val="0"/>
          </a:schemeClr>
        </a:solidFill>
        <a:ln w="6350" cap="flat" cmpd="sng" algn="ctr">
          <a:solidFill>
            <a:schemeClr val="lt1">
              <a:hueOff val="0"/>
              <a:satOff val="0"/>
              <a:lumOff val="0"/>
              <a:alphaOff val="0"/>
            </a:schemeClr>
          </a:solidFill>
          <a:prstDash val="solid"/>
          <a:miter lim="800000"/>
        </a:ln>
        <a:effectLst/>
      </dgm:spPr>
    </dgm:pt>
    <dgm:pt modelId="{B63E7AF6-595A-4C8E-AE5A-3015CCF795FB}" type="pres">
      <dgm:prSet presAssocID="{A9F51582-4BA5-4368-AD3C-30FF24905E8A}" presName="DropPinPlaceHolder" presStyleCnt="0"/>
      <dgm:spPr/>
    </dgm:pt>
    <dgm:pt modelId="{8841CBF8-3B92-4C09-B8AA-8634F02F8271}" type="pres">
      <dgm:prSet presAssocID="{A9F51582-4BA5-4368-AD3C-30FF24905E8A}" presName="DropPin" presStyleLbl="alignNode1" presStyleIdx="2" presStyleCnt="9"/>
      <dgm:spPr/>
    </dgm:pt>
    <dgm:pt modelId="{0885312F-8B5D-4868-A662-71E0925E6EDA}" type="pres">
      <dgm:prSet presAssocID="{A9F51582-4BA5-4368-AD3C-30FF24905E8A}" presName="Ellipse" presStyleLbl="fgAcc1" presStyleIdx="3" presStyleCnt="10"/>
      <dgm:spPr>
        <a:solidFill>
          <a:schemeClr val="lt1">
            <a:alpha val="90000"/>
            <a:hueOff val="0"/>
            <a:satOff val="0"/>
            <a:lumOff val="0"/>
            <a:alphaOff val="0"/>
          </a:schemeClr>
        </a:solidFill>
        <a:ln w="12700" cap="flat" cmpd="sng" algn="ctr">
          <a:noFill/>
          <a:prstDash val="solid"/>
          <a:miter lim="800000"/>
        </a:ln>
        <a:effectLst/>
      </dgm:spPr>
    </dgm:pt>
    <dgm:pt modelId="{B2DF5B13-4451-4478-A021-BFCB40D3AD56}" type="pres">
      <dgm:prSet presAssocID="{A9F51582-4BA5-4368-AD3C-30FF24905E8A}" presName="L2TextContainer" presStyleLbl="revTx" presStyleIdx="4" presStyleCnt="18">
        <dgm:presLayoutVars>
          <dgm:bulletEnabled val="1"/>
        </dgm:presLayoutVars>
      </dgm:prSet>
      <dgm:spPr/>
    </dgm:pt>
    <dgm:pt modelId="{F33E1FDB-F43D-4A87-A16A-27F6284C30A1}" type="pres">
      <dgm:prSet presAssocID="{A9F51582-4BA5-4368-AD3C-30FF24905E8A}" presName="L1TextContainer" presStyleLbl="revTx" presStyleIdx="5" presStyleCnt="18">
        <dgm:presLayoutVars>
          <dgm:chMax val="1"/>
          <dgm:chPref val="1"/>
          <dgm:bulletEnabled val="1"/>
        </dgm:presLayoutVars>
      </dgm:prSet>
      <dgm:spPr/>
    </dgm:pt>
    <dgm:pt modelId="{D8A29B26-A552-4D34-807F-F9AE9697973D}" type="pres">
      <dgm:prSet presAssocID="{A9F51582-4BA5-4368-AD3C-30FF24905E8A}" presName="ConnectLine" presStyleLbl="sibTrans1D1" presStyleIdx="2" presStyleCnt="9"/>
      <dgm:spPr>
        <a:noFill/>
        <a:ln w="12700" cap="flat" cmpd="sng" algn="ctr">
          <a:solidFill>
            <a:schemeClr val="accent2">
              <a:hueOff val="-363841"/>
              <a:satOff val="-20982"/>
              <a:lumOff val="2157"/>
              <a:alphaOff val="0"/>
            </a:schemeClr>
          </a:solidFill>
          <a:prstDash val="dash"/>
          <a:miter lim="800000"/>
        </a:ln>
        <a:effectLst/>
      </dgm:spPr>
    </dgm:pt>
    <dgm:pt modelId="{15B03C61-BDF9-4011-8007-9A27AB505A23}" type="pres">
      <dgm:prSet presAssocID="{A9F51582-4BA5-4368-AD3C-30FF24905E8A}" presName="EmptyPlaceHolder" presStyleCnt="0"/>
      <dgm:spPr/>
    </dgm:pt>
    <dgm:pt modelId="{62DDF045-6FF9-4F29-A116-64D536212254}" type="pres">
      <dgm:prSet presAssocID="{184F1C5D-69C4-41AA-8DF9-1598C95189BA}" presName="spaceBetweenRectangles" presStyleCnt="0"/>
      <dgm:spPr/>
    </dgm:pt>
    <dgm:pt modelId="{A4FFDD5E-5B19-45FA-96B1-FDDD74F1DC86}" type="pres">
      <dgm:prSet presAssocID="{6EE6C964-295E-4187-B99E-DA9961534621}" presName="composite" presStyleCnt="0"/>
      <dgm:spPr/>
    </dgm:pt>
    <dgm:pt modelId="{D303EB92-7142-4059-B0C5-EC4E73EF1349}" type="pres">
      <dgm:prSet presAssocID="{6EE6C964-295E-4187-B99E-DA9961534621}" presName="ConnectorPoint" presStyleLbl="lnNode1" presStyleIdx="3" presStyleCnt="9"/>
      <dgm:spPr>
        <a:solidFill>
          <a:schemeClr val="accent2">
            <a:hueOff val="-545761"/>
            <a:satOff val="-31473"/>
            <a:lumOff val="3235"/>
            <a:alphaOff val="0"/>
          </a:schemeClr>
        </a:solidFill>
        <a:ln w="6350" cap="flat" cmpd="sng" algn="ctr">
          <a:solidFill>
            <a:schemeClr val="lt1">
              <a:hueOff val="0"/>
              <a:satOff val="0"/>
              <a:lumOff val="0"/>
              <a:alphaOff val="0"/>
            </a:schemeClr>
          </a:solidFill>
          <a:prstDash val="solid"/>
          <a:miter lim="800000"/>
        </a:ln>
        <a:effectLst/>
      </dgm:spPr>
    </dgm:pt>
    <dgm:pt modelId="{6AD268DC-3EB3-43A3-B616-95AE264061E2}" type="pres">
      <dgm:prSet presAssocID="{6EE6C964-295E-4187-B99E-DA9961534621}" presName="DropPinPlaceHolder" presStyleCnt="0"/>
      <dgm:spPr/>
    </dgm:pt>
    <dgm:pt modelId="{138F49CC-A3D8-4EED-A6B3-3EEB6C0BAF5A}" type="pres">
      <dgm:prSet presAssocID="{6EE6C964-295E-4187-B99E-DA9961534621}" presName="DropPin" presStyleLbl="alignNode1" presStyleIdx="3" presStyleCnt="9"/>
      <dgm:spPr/>
    </dgm:pt>
    <dgm:pt modelId="{B21000DE-F072-42C9-ADC5-7455238ECBAD}" type="pres">
      <dgm:prSet presAssocID="{6EE6C964-295E-4187-B99E-DA9961534621}" presName="Ellipse" presStyleLbl="fgAcc1" presStyleIdx="4" presStyleCnt="10"/>
      <dgm:spPr>
        <a:solidFill>
          <a:schemeClr val="lt1">
            <a:alpha val="90000"/>
            <a:hueOff val="0"/>
            <a:satOff val="0"/>
            <a:lumOff val="0"/>
            <a:alphaOff val="0"/>
          </a:schemeClr>
        </a:solidFill>
        <a:ln w="12700" cap="flat" cmpd="sng" algn="ctr">
          <a:noFill/>
          <a:prstDash val="solid"/>
          <a:miter lim="800000"/>
        </a:ln>
        <a:effectLst/>
      </dgm:spPr>
    </dgm:pt>
    <dgm:pt modelId="{42C744DA-7198-41F8-AE43-98DA8BC8E70D}" type="pres">
      <dgm:prSet presAssocID="{6EE6C964-295E-4187-B99E-DA9961534621}" presName="L2TextContainer" presStyleLbl="revTx" presStyleIdx="6" presStyleCnt="18">
        <dgm:presLayoutVars>
          <dgm:bulletEnabled val="1"/>
        </dgm:presLayoutVars>
      </dgm:prSet>
      <dgm:spPr/>
    </dgm:pt>
    <dgm:pt modelId="{EB9DFF17-2242-40AE-9809-9DAC295D07CD}" type="pres">
      <dgm:prSet presAssocID="{6EE6C964-295E-4187-B99E-DA9961534621}" presName="L1TextContainer" presStyleLbl="revTx" presStyleIdx="7" presStyleCnt="18">
        <dgm:presLayoutVars>
          <dgm:chMax val="1"/>
          <dgm:chPref val="1"/>
          <dgm:bulletEnabled val="1"/>
        </dgm:presLayoutVars>
      </dgm:prSet>
      <dgm:spPr/>
    </dgm:pt>
    <dgm:pt modelId="{D7856D17-3578-4A37-A71C-6E4DF19D8834}" type="pres">
      <dgm:prSet presAssocID="{6EE6C964-295E-4187-B99E-DA9961534621}" presName="ConnectLine" presStyleLbl="sibTrans1D1" presStyleIdx="3" presStyleCnt="9"/>
      <dgm:spPr>
        <a:noFill/>
        <a:ln w="12700" cap="flat" cmpd="sng" algn="ctr">
          <a:solidFill>
            <a:schemeClr val="accent2">
              <a:hueOff val="-545761"/>
              <a:satOff val="-31473"/>
              <a:lumOff val="3235"/>
              <a:alphaOff val="0"/>
            </a:schemeClr>
          </a:solidFill>
          <a:prstDash val="dash"/>
          <a:miter lim="800000"/>
        </a:ln>
        <a:effectLst/>
      </dgm:spPr>
    </dgm:pt>
    <dgm:pt modelId="{EF58CE89-3CDF-49F4-963A-3BB1E55B5BB1}" type="pres">
      <dgm:prSet presAssocID="{6EE6C964-295E-4187-B99E-DA9961534621}" presName="EmptyPlaceHolder" presStyleCnt="0"/>
      <dgm:spPr/>
    </dgm:pt>
    <dgm:pt modelId="{82675ABF-2741-4CA9-9293-26ED857F672B}" type="pres">
      <dgm:prSet presAssocID="{AFEF9870-1A5A-407E-9928-FFCC708B2BC7}" presName="spaceBetweenRectangles" presStyleCnt="0"/>
      <dgm:spPr/>
    </dgm:pt>
    <dgm:pt modelId="{C37CAC4F-280E-49BF-B4EA-31EFC91EC15F}" type="pres">
      <dgm:prSet presAssocID="{BA81FF26-90B3-4041-9B67-6C823E57A858}" presName="composite" presStyleCnt="0"/>
      <dgm:spPr/>
    </dgm:pt>
    <dgm:pt modelId="{DD99D8F2-9EFE-4082-BAF7-B6FD2CB9A8D4}" type="pres">
      <dgm:prSet presAssocID="{BA81FF26-90B3-4041-9B67-6C823E57A858}" presName="ConnectorPoint" presStyleLbl="lnNode1" presStyleIdx="4" presStyleCnt="9"/>
      <dgm:spPr>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gm:spPr>
    </dgm:pt>
    <dgm:pt modelId="{1DAE1F31-40DB-493C-8A47-E08F0C20CA53}" type="pres">
      <dgm:prSet presAssocID="{BA81FF26-90B3-4041-9B67-6C823E57A858}" presName="DropPinPlaceHolder" presStyleCnt="0"/>
      <dgm:spPr/>
    </dgm:pt>
    <dgm:pt modelId="{CE37E4F8-DB5F-4E13-93B6-7024558A475F}" type="pres">
      <dgm:prSet presAssocID="{BA81FF26-90B3-4041-9B67-6C823E57A858}" presName="DropPin" presStyleLbl="alignNode1" presStyleIdx="4" presStyleCnt="9"/>
      <dgm:spPr/>
    </dgm:pt>
    <dgm:pt modelId="{0E763452-46D8-4855-966B-D4BEE6DE5DB0}" type="pres">
      <dgm:prSet presAssocID="{BA81FF26-90B3-4041-9B67-6C823E57A858}" presName="Ellipse" presStyleLbl="fgAcc1" presStyleIdx="5" presStyleCnt="10"/>
      <dgm:spPr>
        <a:solidFill>
          <a:schemeClr val="lt1">
            <a:alpha val="90000"/>
            <a:hueOff val="0"/>
            <a:satOff val="0"/>
            <a:lumOff val="0"/>
            <a:alphaOff val="0"/>
          </a:schemeClr>
        </a:solidFill>
        <a:ln w="12700" cap="flat" cmpd="sng" algn="ctr">
          <a:noFill/>
          <a:prstDash val="solid"/>
          <a:miter lim="800000"/>
        </a:ln>
        <a:effectLst/>
      </dgm:spPr>
    </dgm:pt>
    <dgm:pt modelId="{BB24101D-2379-42CF-8D3A-41B9192ED884}" type="pres">
      <dgm:prSet presAssocID="{BA81FF26-90B3-4041-9B67-6C823E57A858}" presName="L2TextContainer" presStyleLbl="revTx" presStyleIdx="8" presStyleCnt="18">
        <dgm:presLayoutVars>
          <dgm:bulletEnabled val="1"/>
        </dgm:presLayoutVars>
      </dgm:prSet>
      <dgm:spPr/>
    </dgm:pt>
    <dgm:pt modelId="{03C6E879-5001-48DB-8BA7-EF905C678ACB}" type="pres">
      <dgm:prSet presAssocID="{BA81FF26-90B3-4041-9B67-6C823E57A858}" presName="L1TextContainer" presStyleLbl="revTx" presStyleIdx="9" presStyleCnt="18">
        <dgm:presLayoutVars>
          <dgm:chMax val="1"/>
          <dgm:chPref val="1"/>
          <dgm:bulletEnabled val="1"/>
        </dgm:presLayoutVars>
      </dgm:prSet>
      <dgm:spPr/>
    </dgm:pt>
    <dgm:pt modelId="{949B2609-E71B-41B1-AE09-9FB62CCC4253}" type="pres">
      <dgm:prSet presAssocID="{BA81FF26-90B3-4041-9B67-6C823E57A858}" presName="ConnectLine" presStyleLbl="sibTrans1D1" presStyleIdx="4" presStyleCnt="9"/>
      <dgm:spPr>
        <a:noFill/>
        <a:ln w="12700" cap="flat" cmpd="sng" algn="ctr">
          <a:solidFill>
            <a:schemeClr val="accent2">
              <a:hueOff val="-727682"/>
              <a:satOff val="-41964"/>
              <a:lumOff val="4314"/>
              <a:alphaOff val="0"/>
            </a:schemeClr>
          </a:solidFill>
          <a:prstDash val="dash"/>
          <a:miter lim="800000"/>
        </a:ln>
        <a:effectLst/>
      </dgm:spPr>
    </dgm:pt>
    <dgm:pt modelId="{5B8FF022-7D5D-4208-A9B5-0C7E52E8F48B}" type="pres">
      <dgm:prSet presAssocID="{BA81FF26-90B3-4041-9B67-6C823E57A858}" presName="EmptyPlaceHolder" presStyleCnt="0"/>
      <dgm:spPr/>
    </dgm:pt>
    <dgm:pt modelId="{D7C27380-93EB-40BA-BC5D-17400421CCD2}" type="pres">
      <dgm:prSet presAssocID="{93E3D62D-7816-44C6-A696-AA4D6CE22655}" presName="spaceBetweenRectangles" presStyleCnt="0"/>
      <dgm:spPr/>
    </dgm:pt>
    <dgm:pt modelId="{2F2377F0-5F8D-4F36-B7BE-94EA1BEB0207}" type="pres">
      <dgm:prSet presAssocID="{32B4C587-B168-45DC-9512-BA52C910A890}" presName="composite" presStyleCnt="0"/>
      <dgm:spPr/>
    </dgm:pt>
    <dgm:pt modelId="{7B7A5CE9-8DA0-4147-A7EF-1DD3D2417EF9}" type="pres">
      <dgm:prSet presAssocID="{32B4C587-B168-45DC-9512-BA52C910A890}" presName="ConnectorPoint" presStyleLbl="lnNode1" presStyleIdx="5" presStyleCnt="9"/>
      <dgm:spPr>
        <a:solidFill>
          <a:schemeClr val="accent2">
            <a:hueOff val="-909602"/>
            <a:satOff val="-52455"/>
            <a:lumOff val="5392"/>
            <a:alphaOff val="0"/>
          </a:schemeClr>
        </a:solidFill>
        <a:ln w="6350" cap="flat" cmpd="sng" algn="ctr">
          <a:solidFill>
            <a:schemeClr val="lt1">
              <a:hueOff val="0"/>
              <a:satOff val="0"/>
              <a:lumOff val="0"/>
              <a:alphaOff val="0"/>
            </a:schemeClr>
          </a:solidFill>
          <a:prstDash val="solid"/>
          <a:miter lim="800000"/>
        </a:ln>
        <a:effectLst/>
      </dgm:spPr>
    </dgm:pt>
    <dgm:pt modelId="{39EA890B-F882-404D-91F8-0A7FCD69861D}" type="pres">
      <dgm:prSet presAssocID="{32B4C587-B168-45DC-9512-BA52C910A890}" presName="DropPinPlaceHolder" presStyleCnt="0"/>
      <dgm:spPr/>
    </dgm:pt>
    <dgm:pt modelId="{E33FD55C-1FE0-4BF3-8351-BA152A0EDA83}" type="pres">
      <dgm:prSet presAssocID="{32B4C587-B168-45DC-9512-BA52C910A890}" presName="DropPin" presStyleLbl="alignNode1" presStyleIdx="5" presStyleCnt="9"/>
      <dgm:spPr/>
    </dgm:pt>
    <dgm:pt modelId="{C1346C41-9B6D-4F73-9EA6-B073C47B0A70}" type="pres">
      <dgm:prSet presAssocID="{32B4C587-B168-45DC-9512-BA52C910A890}" presName="Ellipse"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7045E3F6-F08B-41B2-9393-6350A787326C}" type="pres">
      <dgm:prSet presAssocID="{32B4C587-B168-45DC-9512-BA52C910A890}" presName="L2TextContainer" presStyleLbl="revTx" presStyleIdx="10" presStyleCnt="18">
        <dgm:presLayoutVars>
          <dgm:bulletEnabled val="1"/>
        </dgm:presLayoutVars>
      </dgm:prSet>
      <dgm:spPr/>
    </dgm:pt>
    <dgm:pt modelId="{50BEAC94-C252-44E4-8F8E-23C5E5F14FD4}" type="pres">
      <dgm:prSet presAssocID="{32B4C587-B168-45DC-9512-BA52C910A890}" presName="L1TextContainer" presStyleLbl="revTx" presStyleIdx="11" presStyleCnt="18">
        <dgm:presLayoutVars>
          <dgm:chMax val="1"/>
          <dgm:chPref val="1"/>
          <dgm:bulletEnabled val="1"/>
        </dgm:presLayoutVars>
      </dgm:prSet>
      <dgm:spPr/>
    </dgm:pt>
    <dgm:pt modelId="{974E7787-8586-4A9F-A26F-1F3210F25656}" type="pres">
      <dgm:prSet presAssocID="{32B4C587-B168-45DC-9512-BA52C910A890}" presName="ConnectLine" presStyleLbl="sibTrans1D1" presStyleIdx="5" presStyleCnt="9"/>
      <dgm:spPr>
        <a:noFill/>
        <a:ln w="12700" cap="flat" cmpd="sng" algn="ctr">
          <a:solidFill>
            <a:schemeClr val="accent2">
              <a:hueOff val="-909602"/>
              <a:satOff val="-52455"/>
              <a:lumOff val="5392"/>
              <a:alphaOff val="0"/>
            </a:schemeClr>
          </a:solidFill>
          <a:prstDash val="dash"/>
          <a:miter lim="800000"/>
        </a:ln>
        <a:effectLst/>
      </dgm:spPr>
    </dgm:pt>
    <dgm:pt modelId="{4437C95B-F6FE-4219-BD22-57CDE1824602}" type="pres">
      <dgm:prSet presAssocID="{32B4C587-B168-45DC-9512-BA52C910A890}" presName="EmptyPlaceHolder" presStyleCnt="0"/>
      <dgm:spPr/>
    </dgm:pt>
    <dgm:pt modelId="{5B2B0CDF-8067-43C5-AEFA-83936521499A}" type="pres">
      <dgm:prSet presAssocID="{AFE6ECE6-77C9-46A2-98C2-A061B3492976}" presName="spaceBetweenRectangles" presStyleCnt="0"/>
      <dgm:spPr/>
    </dgm:pt>
    <dgm:pt modelId="{E6FEC789-AF18-458D-8053-F8A7C949EB21}" type="pres">
      <dgm:prSet presAssocID="{DAC22564-589E-4676-9237-C2A1873A0E66}" presName="composite" presStyleCnt="0"/>
      <dgm:spPr/>
    </dgm:pt>
    <dgm:pt modelId="{E4589AD0-B3A1-460E-AD34-AAC59AE8D124}" type="pres">
      <dgm:prSet presAssocID="{DAC22564-589E-4676-9237-C2A1873A0E66}" presName="ConnectorPoint" presStyleLbl="lnNode1" presStyleIdx="6" presStyleCnt="9"/>
      <dgm:spPr>
        <a:solidFill>
          <a:schemeClr val="accent2">
            <a:hueOff val="-1091522"/>
            <a:satOff val="-62946"/>
            <a:lumOff val="6471"/>
            <a:alphaOff val="0"/>
          </a:schemeClr>
        </a:solidFill>
        <a:ln w="6350" cap="flat" cmpd="sng" algn="ctr">
          <a:solidFill>
            <a:schemeClr val="lt1">
              <a:hueOff val="0"/>
              <a:satOff val="0"/>
              <a:lumOff val="0"/>
              <a:alphaOff val="0"/>
            </a:schemeClr>
          </a:solidFill>
          <a:prstDash val="solid"/>
          <a:miter lim="800000"/>
        </a:ln>
        <a:effectLst/>
      </dgm:spPr>
    </dgm:pt>
    <dgm:pt modelId="{88AE80DB-45F1-4009-A684-408981BFE347}" type="pres">
      <dgm:prSet presAssocID="{DAC22564-589E-4676-9237-C2A1873A0E66}" presName="DropPinPlaceHolder" presStyleCnt="0"/>
      <dgm:spPr/>
    </dgm:pt>
    <dgm:pt modelId="{01D1955B-6518-49D1-8C53-9F0882274F1B}" type="pres">
      <dgm:prSet presAssocID="{DAC22564-589E-4676-9237-C2A1873A0E66}" presName="DropPin" presStyleLbl="alignNode1" presStyleIdx="6" presStyleCnt="9"/>
      <dgm:spPr/>
    </dgm:pt>
    <dgm:pt modelId="{108864DA-080B-48C1-A111-F9653D7FE29F}" type="pres">
      <dgm:prSet presAssocID="{DAC22564-589E-4676-9237-C2A1873A0E66}" presName="Ellipse"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1442AFBD-5151-4334-B9D3-0CE511EE0B5F}" type="pres">
      <dgm:prSet presAssocID="{DAC22564-589E-4676-9237-C2A1873A0E66}" presName="L2TextContainer" presStyleLbl="revTx" presStyleIdx="12" presStyleCnt="18">
        <dgm:presLayoutVars>
          <dgm:bulletEnabled val="1"/>
        </dgm:presLayoutVars>
      </dgm:prSet>
      <dgm:spPr/>
    </dgm:pt>
    <dgm:pt modelId="{803BD876-8FA7-4F60-8E74-239DA3EFF4E2}" type="pres">
      <dgm:prSet presAssocID="{DAC22564-589E-4676-9237-C2A1873A0E66}" presName="L1TextContainer" presStyleLbl="revTx" presStyleIdx="13" presStyleCnt="18">
        <dgm:presLayoutVars>
          <dgm:chMax val="1"/>
          <dgm:chPref val="1"/>
          <dgm:bulletEnabled val="1"/>
        </dgm:presLayoutVars>
      </dgm:prSet>
      <dgm:spPr/>
    </dgm:pt>
    <dgm:pt modelId="{E598F6CC-05C6-47D8-9B14-4D398789104E}" type="pres">
      <dgm:prSet presAssocID="{DAC22564-589E-4676-9237-C2A1873A0E66}" presName="ConnectLine" presStyleLbl="sibTrans1D1" presStyleIdx="6" presStyleCnt="9"/>
      <dgm:spPr>
        <a:noFill/>
        <a:ln w="12700" cap="flat" cmpd="sng" algn="ctr">
          <a:solidFill>
            <a:schemeClr val="accent2">
              <a:hueOff val="-1091522"/>
              <a:satOff val="-62946"/>
              <a:lumOff val="6471"/>
              <a:alphaOff val="0"/>
            </a:schemeClr>
          </a:solidFill>
          <a:prstDash val="dash"/>
          <a:miter lim="800000"/>
        </a:ln>
        <a:effectLst/>
      </dgm:spPr>
    </dgm:pt>
    <dgm:pt modelId="{5D31BF41-CF4F-4636-A8F8-A2F4BBC74485}" type="pres">
      <dgm:prSet presAssocID="{DAC22564-589E-4676-9237-C2A1873A0E66}" presName="EmptyPlaceHolder" presStyleCnt="0"/>
      <dgm:spPr/>
    </dgm:pt>
    <dgm:pt modelId="{5DE550EA-937E-4899-B317-A07C46BC906E}" type="pres">
      <dgm:prSet presAssocID="{4703205C-27C1-4C78-9AAC-0AABDF2DCA03}" presName="spaceBetweenRectangles" presStyleCnt="0"/>
      <dgm:spPr/>
    </dgm:pt>
    <dgm:pt modelId="{44F961BE-CA87-4D8D-91A1-8EEF26414886}" type="pres">
      <dgm:prSet presAssocID="{C0CB7F2B-DF5E-4D77-BC91-3983DF77C019}" presName="composite" presStyleCnt="0"/>
      <dgm:spPr/>
    </dgm:pt>
    <dgm:pt modelId="{FCFC0352-CABD-4CBC-B232-3AF783316615}" type="pres">
      <dgm:prSet presAssocID="{C0CB7F2B-DF5E-4D77-BC91-3983DF77C019}" presName="ConnectorPoint" presStyleLbl="lnNode1" presStyleIdx="7" presStyleCnt="9"/>
      <dgm:spPr>
        <a:solidFill>
          <a:schemeClr val="accent2">
            <a:hueOff val="-1273443"/>
            <a:satOff val="-73437"/>
            <a:lumOff val="7549"/>
            <a:alphaOff val="0"/>
          </a:schemeClr>
        </a:solidFill>
        <a:ln w="6350" cap="flat" cmpd="sng" algn="ctr">
          <a:solidFill>
            <a:schemeClr val="lt1">
              <a:hueOff val="0"/>
              <a:satOff val="0"/>
              <a:lumOff val="0"/>
              <a:alphaOff val="0"/>
            </a:schemeClr>
          </a:solidFill>
          <a:prstDash val="solid"/>
          <a:miter lim="800000"/>
        </a:ln>
        <a:effectLst/>
      </dgm:spPr>
    </dgm:pt>
    <dgm:pt modelId="{6354730C-342E-4D36-B59C-E13984E7D612}" type="pres">
      <dgm:prSet presAssocID="{C0CB7F2B-DF5E-4D77-BC91-3983DF77C019}" presName="DropPinPlaceHolder" presStyleCnt="0"/>
      <dgm:spPr/>
    </dgm:pt>
    <dgm:pt modelId="{4B2B6976-0073-42E5-B7A9-E42854F97E88}" type="pres">
      <dgm:prSet presAssocID="{C0CB7F2B-DF5E-4D77-BC91-3983DF77C019}" presName="DropPin" presStyleLbl="alignNode1" presStyleIdx="7" presStyleCnt="9"/>
      <dgm:spPr/>
    </dgm:pt>
    <dgm:pt modelId="{39F0CCEB-806A-4817-BC3E-A974C6B78978}" type="pres">
      <dgm:prSet presAssocID="{C0CB7F2B-DF5E-4D77-BC91-3983DF77C019}" presName="Ellipse"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CBD4C5BE-40D3-42EE-AE4D-246548EE6A72}" type="pres">
      <dgm:prSet presAssocID="{C0CB7F2B-DF5E-4D77-BC91-3983DF77C019}" presName="L2TextContainer" presStyleLbl="revTx" presStyleIdx="14" presStyleCnt="18">
        <dgm:presLayoutVars>
          <dgm:bulletEnabled val="1"/>
        </dgm:presLayoutVars>
      </dgm:prSet>
      <dgm:spPr/>
    </dgm:pt>
    <dgm:pt modelId="{48B80A55-752B-46AD-B83A-EB8690EF785D}" type="pres">
      <dgm:prSet presAssocID="{C0CB7F2B-DF5E-4D77-BC91-3983DF77C019}" presName="L1TextContainer" presStyleLbl="revTx" presStyleIdx="15" presStyleCnt="18" custLinFactNeighborY="18182">
        <dgm:presLayoutVars>
          <dgm:chMax val="1"/>
          <dgm:chPref val="1"/>
          <dgm:bulletEnabled val="1"/>
        </dgm:presLayoutVars>
      </dgm:prSet>
      <dgm:spPr/>
    </dgm:pt>
    <dgm:pt modelId="{FDF58FA1-91E6-47B8-B7CC-067337B0542C}" type="pres">
      <dgm:prSet presAssocID="{C0CB7F2B-DF5E-4D77-BC91-3983DF77C019}" presName="ConnectLine" presStyleLbl="sibTrans1D1" presStyleIdx="7" presStyleCnt="9"/>
      <dgm:spPr>
        <a:noFill/>
        <a:ln w="12700" cap="flat" cmpd="sng" algn="ctr">
          <a:solidFill>
            <a:schemeClr val="accent2">
              <a:hueOff val="-1273443"/>
              <a:satOff val="-73437"/>
              <a:lumOff val="7549"/>
              <a:alphaOff val="0"/>
            </a:schemeClr>
          </a:solidFill>
          <a:prstDash val="dash"/>
          <a:miter lim="800000"/>
        </a:ln>
        <a:effectLst/>
      </dgm:spPr>
    </dgm:pt>
    <dgm:pt modelId="{AB2C90CE-50B9-4C8B-9EC7-42483D98CBA2}" type="pres">
      <dgm:prSet presAssocID="{C0CB7F2B-DF5E-4D77-BC91-3983DF77C019}" presName="EmptyPlaceHolder" presStyleCnt="0"/>
      <dgm:spPr/>
    </dgm:pt>
    <dgm:pt modelId="{6EF91DA6-3F97-4E71-BF0C-26E4E37F3BE9}" type="pres">
      <dgm:prSet presAssocID="{369A9759-DFB1-41D2-8586-72777311C6D9}" presName="spaceBetweenRectangles" presStyleCnt="0"/>
      <dgm:spPr/>
    </dgm:pt>
    <dgm:pt modelId="{87CE3DBA-9D99-44CB-A5D6-A0FFBF44FE23}" type="pres">
      <dgm:prSet presAssocID="{A0DCD3B7-7CEE-4610-88B4-3706BC5C069B}" presName="composite" presStyleCnt="0"/>
      <dgm:spPr/>
    </dgm:pt>
    <dgm:pt modelId="{B27BBD1D-A1EF-41DF-BF0D-A0AA5299D2A7}" type="pres">
      <dgm:prSet presAssocID="{A0DCD3B7-7CEE-4610-88B4-3706BC5C069B}" presName="ConnectorPoint" presStyleLbl="lnNode1" presStyleIdx="8" presStyleCnt="9"/>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EEB3862F-A540-4AA1-83FC-5EC305AF775A}" type="pres">
      <dgm:prSet presAssocID="{A0DCD3B7-7CEE-4610-88B4-3706BC5C069B}" presName="DropPinPlaceHolder" presStyleCnt="0"/>
      <dgm:spPr/>
    </dgm:pt>
    <dgm:pt modelId="{BA47E335-4EF6-4810-95F6-98F40BB2D73D}" type="pres">
      <dgm:prSet presAssocID="{A0DCD3B7-7CEE-4610-88B4-3706BC5C069B}" presName="DropPin" presStyleLbl="alignNode1" presStyleIdx="8" presStyleCnt="9"/>
      <dgm:spPr/>
    </dgm:pt>
    <dgm:pt modelId="{C14C0B9A-E2AD-46A1-B4BD-2830CE78E825}" type="pres">
      <dgm:prSet presAssocID="{A0DCD3B7-7CEE-4610-88B4-3706BC5C069B}" presName="Ellipse"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531B13C3-AFC2-4943-8534-8123521C282A}" type="pres">
      <dgm:prSet presAssocID="{A0DCD3B7-7CEE-4610-88B4-3706BC5C069B}" presName="L2TextContainer" presStyleLbl="revTx" presStyleIdx="16" presStyleCnt="18">
        <dgm:presLayoutVars>
          <dgm:bulletEnabled val="1"/>
        </dgm:presLayoutVars>
      </dgm:prSet>
      <dgm:spPr/>
    </dgm:pt>
    <dgm:pt modelId="{54982EC4-2096-4497-9BDE-643B4795C46F}" type="pres">
      <dgm:prSet presAssocID="{A0DCD3B7-7CEE-4610-88B4-3706BC5C069B}" presName="L1TextContainer" presStyleLbl="revTx" presStyleIdx="17" presStyleCnt="18">
        <dgm:presLayoutVars>
          <dgm:chMax val="1"/>
          <dgm:chPref val="1"/>
          <dgm:bulletEnabled val="1"/>
        </dgm:presLayoutVars>
      </dgm:prSet>
      <dgm:spPr/>
    </dgm:pt>
    <dgm:pt modelId="{DF99C22F-A590-44DC-9A8E-D0B96DD1FAE1}" type="pres">
      <dgm:prSet presAssocID="{A0DCD3B7-7CEE-4610-88B4-3706BC5C069B}" presName="ConnectLine" presStyleLbl="sibTrans1D1" presStyleIdx="8" presStyleCnt="9"/>
      <dgm:spPr>
        <a:noFill/>
        <a:ln w="12700" cap="flat" cmpd="sng" algn="ctr">
          <a:solidFill>
            <a:schemeClr val="accent2">
              <a:hueOff val="-1455363"/>
              <a:satOff val="-83928"/>
              <a:lumOff val="8628"/>
              <a:alphaOff val="0"/>
            </a:schemeClr>
          </a:solidFill>
          <a:prstDash val="dash"/>
          <a:miter lim="800000"/>
        </a:ln>
        <a:effectLst/>
      </dgm:spPr>
    </dgm:pt>
    <dgm:pt modelId="{5D7B4707-A787-431B-AAA8-751E1DDC5654}" type="pres">
      <dgm:prSet presAssocID="{A0DCD3B7-7CEE-4610-88B4-3706BC5C069B}" presName="EmptyPlaceHolder" presStyleCnt="0"/>
      <dgm:spPr/>
    </dgm:pt>
  </dgm:ptLst>
  <dgm:cxnLst>
    <dgm:cxn modelId="{205AE805-C278-4140-9CD3-46F94CB6586E}" type="presOf" srcId="{BA81FF26-90B3-4041-9B67-6C823E57A858}" destId="{03C6E879-5001-48DB-8BA7-EF905C678ACB}" srcOrd="0" destOrd="0" presId="urn:microsoft.com/office/officeart/2017/3/layout/DropPinTimeline"/>
    <dgm:cxn modelId="{A7FA4E0A-00E6-44D6-8FD5-90F951137553}" type="presOf" srcId="{A0DCD3B7-7CEE-4610-88B4-3706BC5C069B}" destId="{54982EC4-2096-4497-9BDE-643B4795C46F}" srcOrd="0" destOrd="0" presId="urn:microsoft.com/office/officeart/2017/3/layout/DropPinTimeline"/>
    <dgm:cxn modelId="{04EA5913-DF69-444C-98A9-C609762C5171}" type="presOf" srcId="{40335D6D-B600-4385-8904-F8C1A1AAFED2}" destId="{BB24101D-2379-42CF-8D3A-41B9192ED884}" srcOrd="0" destOrd="0" presId="urn:microsoft.com/office/officeart/2017/3/layout/DropPinTimeline"/>
    <dgm:cxn modelId="{F3104817-0DDF-47B3-B954-E044CA822408}" type="presOf" srcId="{5B88A6E2-35D1-408E-8A6F-7BC7E61E326B}" destId="{42C744DA-7198-41F8-AE43-98DA8BC8E70D}" srcOrd="0" destOrd="0" presId="urn:microsoft.com/office/officeart/2017/3/layout/DropPinTimeline"/>
    <dgm:cxn modelId="{4683551D-AE73-432C-99C6-DA6E292A240B}" srcId="{7BC38A9F-9C8A-4B1B-85B4-21E14A9B9635}" destId="{B7F3BBEB-5784-4FC7-A647-5146C1D47D14}" srcOrd="0" destOrd="0" parTransId="{6BD2155E-3EBD-4C05-934C-558AA14F6186}" sibTransId="{A80EA469-8D7D-4AC5-9BA0-F9EF804685F9}"/>
    <dgm:cxn modelId="{BAD4E121-CBCE-4CA5-B870-70779924E6D8}" srcId="{A5DB0368-CB79-487C-B1AC-8B195E3455B7}" destId="{DAC22564-589E-4676-9237-C2A1873A0E66}" srcOrd="6" destOrd="0" parTransId="{A558D039-538A-4811-A3B7-2EB743213A49}" sibTransId="{4703205C-27C1-4C78-9AAC-0AABDF2DCA03}"/>
    <dgm:cxn modelId="{AD2E8127-81BE-4EF5-8595-3E4608F0B587}" srcId="{A5DB0368-CB79-487C-B1AC-8B195E3455B7}" destId="{BA81FF26-90B3-4041-9B67-6C823E57A858}" srcOrd="4" destOrd="0" parTransId="{0C14835B-2BCB-4C17-8EBC-F7365009F99A}" sibTransId="{93E3D62D-7816-44C6-A696-AA4D6CE22655}"/>
    <dgm:cxn modelId="{EE501231-4500-4501-ABEE-46268BB059F8}" type="presOf" srcId="{DAC22564-589E-4676-9237-C2A1873A0E66}" destId="{803BD876-8FA7-4F60-8E74-239DA3EFF4E2}" srcOrd="0" destOrd="0" presId="urn:microsoft.com/office/officeart/2017/3/layout/DropPinTimeline"/>
    <dgm:cxn modelId="{0ACD6036-1360-4B5D-83B9-ABAB5F8F3628}" type="presOf" srcId="{7BC38A9F-9C8A-4B1B-85B4-21E14A9B9635}" destId="{4EEF0AC4-FB6F-4029-979E-C6763667C381}" srcOrd="0" destOrd="0" presId="urn:microsoft.com/office/officeart/2017/3/layout/DropPinTimeline"/>
    <dgm:cxn modelId="{2DDB8B3E-2065-47D1-A457-0EFC8521D6C1}" type="presOf" srcId="{93FBDD64-5247-4E96-8FB0-507E8FAE0ED0}" destId="{65F94551-F1D7-457A-BDF1-51D6C936D76D}" srcOrd="0" destOrd="0" presId="urn:microsoft.com/office/officeart/2017/3/layout/DropPinTimeline"/>
    <dgm:cxn modelId="{91A2135E-F0A7-489A-A941-BB6D533C5AFE}" srcId="{A5DB0368-CB79-487C-B1AC-8B195E3455B7}" destId="{6EE6C964-295E-4187-B99E-DA9961534621}" srcOrd="3" destOrd="0" parTransId="{61896E2E-B5B4-4049-9B4A-7013DC6E8A8B}" sibTransId="{AFEF9870-1A5A-407E-9928-FFCC708B2BC7}"/>
    <dgm:cxn modelId="{810ACD62-CD40-48FB-8029-C7950FADF008}" type="presOf" srcId="{06954956-E3F0-401A-84C2-CF3CAD8BC4EA}" destId="{1442AFBD-5151-4334-B9D3-0CE511EE0B5F}" srcOrd="0" destOrd="0" presId="urn:microsoft.com/office/officeart/2017/3/layout/DropPinTimeline"/>
    <dgm:cxn modelId="{843B3A47-942F-4C5E-9F48-2E98FE04CF29}" srcId="{BA81FF26-90B3-4041-9B67-6C823E57A858}" destId="{40335D6D-B600-4385-8904-F8C1A1AAFED2}" srcOrd="0" destOrd="0" parTransId="{01D93CCF-AB15-4E4E-A7A9-B29740406066}" sibTransId="{DEAAF555-D2E0-4F8E-BAEB-8946E5F3B676}"/>
    <dgm:cxn modelId="{4898654A-C701-45F4-8322-0CFC21A2EC1F}" type="presOf" srcId="{A5DB0368-CB79-487C-B1AC-8B195E3455B7}" destId="{90667EC3-0D3F-4EFA-9104-CA046FFCAFCC}" srcOrd="0" destOrd="0" presId="urn:microsoft.com/office/officeart/2017/3/layout/DropPinTimeline"/>
    <dgm:cxn modelId="{53C68B6A-6923-4F26-89DB-D7EE408AD06B}" srcId="{A0DCD3B7-7CEE-4610-88B4-3706BC5C069B}" destId="{C7F1D53C-0021-4322-AB33-10A4CF44D973}" srcOrd="0" destOrd="0" parTransId="{DB27171D-C76C-42D7-8780-EB3548CE8400}" sibTransId="{65EB38AB-2A86-4B97-8C7B-2B015E3C8305}"/>
    <dgm:cxn modelId="{B16C0F4C-1512-42AD-86EA-DCC26E40C280}" srcId="{A5DB0368-CB79-487C-B1AC-8B195E3455B7}" destId="{32B4C587-B168-45DC-9512-BA52C910A890}" srcOrd="5" destOrd="0" parTransId="{0F285972-B3F6-4583-A080-5C72FE9D2F23}" sibTransId="{AFE6ECE6-77C9-46A2-98C2-A061B3492976}"/>
    <dgm:cxn modelId="{8F36686C-0683-4672-B462-5AB52C883099}" srcId="{C0CB7F2B-DF5E-4D77-BC91-3983DF77C019}" destId="{0A08A66A-704D-4994-9704-4DB59B1DAB6C}" srcOrd="0" destOrd="0" parTransId="{023A8062-5DCD-4E11-A52E-29F6753FA816}" sibTransId="{32AB7F06-F289-4C18-AE3E-D69C327EE48B}"/>
    <dgm:cxn modelId="{90E2C66D-957B-4BA0-A1E8-A78658949D76}" type="presOf" srcId="{6EE6C964-295E-4187-B99E-DA9961534621}" destId="{EB9DFF17-2242-40AE-9809-9DAC295D07CD}" srcOrd="0" destOrd="0" presId="urn:microsoft.com/office/officeart/2017/3/layout/DropPinTimeline"/>
    <dgm:cxn modelId="{C1494F71-DECA-4A29-8DEF-FB908F51E5EB}" type="presOf" srcId="{813976B9-F17E-49B6-AA61-1B24FD4A8DCF}" destId="{B2DF5B13-4451-4478-A021-BFCB40D3AD56}" srcOrd="0" destOrd="0" presId="urn:microsoft.com/office/officeart/2017/3/layout/DropPinTimeline"/>
    <dgm:cxn modelId="{22B85D73-0716-4F92-AC5E-053FE7D4737C}" type="presOf" srcId="{78BB8F90-0513-40A0-A236-4B579F5475F0}" destId="{A262BF17-BE88-44DB-A55F-50851B5B7B5E}" srcOrd="0" destOrd="0" presId="urn:microsoft.com/office/officeart/2017/3/layout/DropPinTimeline"/>
    <dgm:cxn modelId="{9C80A858-DDC5-4A9B-8E0C-120D931BE6EF}" srcId="{78BB8F90-0513-40A0-A236-4B579F5475F0}" destId="{93FBDD64-5247-4E96-8FB0-507E8FAE0ED0}" srcOrd="0" destOrd="0" parTransId="{7A752AB1-910C-4A4F-8E9E-7F9CB4B4882B}" sibTransId="{09A00781-C220-404D-818B-2078A4260D37}"/>
    <dgm:cxn modelId="{C1C92F79-09BD-4AA1-B120-18CFA9FA0D86}" srcId="{A5DB0368-CB79-487C-B1AC-8B195E3455B7}" destId="{78BB8F90-0513-40A0-A236-4B579F5475F0}" srcOrd="0" destOrd="0" parTransId="{7D240DDB-6ED8-4E6F-9F4A-159716C5A401}" sibTransId="{3649D3BB-BF2B-48DB-96C8-BB933CD8C9A3}"/>
    <dgm:cxn modelId="{10FB327F-F265-4BA5-8A37-0BB4B0393866}" srcId="{DAC22564-589E-4676-9237-C2A1873A0E66}" destId="{06954956-E3F0-401A-84C2-CF3CAD8BC4EA}" srcOrd="0" destOrd="0" parTransId="{8E89E552-5E00-45EE-820B-3AED21BD12C3}" sibTransId="{2669DDD0-7C0B-421C-B36F-CA3859C7FD2F}"/>
    <dgm:cxn modelId="{19FBE080-BA57-48D8-BAC4-FADEAB35E383}" type="presOf" srcId="{C84C4BBB-275A-4500-ABE2-6012EEF3C020}" destId="{7045E3F6-F08B-41B2-9393-6350A787326C}" srcOrd="0" destOrd="0" presId="urn:microsoft.com/office/officeart/2017/3/layout/DropPinTimeline"/>
    <dgm:cxn modelId="{BA718AA2-67E9-4A96-A812-C25329E1CF5D}" srcId="{A5DB0368-CB79-487C-B1AC-8B195E3455B7}" destId="{7BC38A9F-9C8A-4B1B-85B4-21E14A9B9635}" srcOrd="1" destOrd="0" parTransId="{F0CA9F46-3205-446C-8202-E03D5AD66178}" sibTransId="{8F8BA553-69F8-4EE5-8A69-EBCEA9F33CAE}"/>
    <dgm:cxn modelId="{32067BA3-1D28-48A7-9E18-C2194713226D}" srcId="{A5DB0368-CB79-487C-B1AC-8B195E3455B7}" destId="{A9F51582-4BA5-4368-AD3C-30FF24905E8A}" srcOrd="2" destOrd="0" parTransId="{60F3CC71-B759-4A13-B0B3-7C419D988E37}" sibTransId="{184F1C5D-69C4-41AA-8DF9-1598C95189BA}"/>
    <dgm:cxn modelId="{D0A658BE-CA5B-49A5-980E-90E7EE122ED4}" srcId="{A5DB0368-CB79-487C-B1AC-8B195E3455B7}" destId="{A0DCD3B7-7CEE-4610-88B4-3706BC5C069B}" srcOrd="8" destOrd="0" parTransId="{981DC483-8531-4B46-BBC6-401AAA78EC4E}" sibTransId="{FDCF592A-AB06-4BEC-AB5C-F24BD3CB2374}"/>
    <dgm:cxn modelId="{382BA4CD-05AD-4BFF-BBFA-CDD8B24566F6}" type="presOf" srcId="{B7F3BBEB-5784-4FC7-A647-5146C1D47D14}" destId="{004F7E6A-1315-42EC-9379-8B5E20471373}" srcOrd="0" destOrd="0" presId="urn:microsoft.com/office/officeart/2017/3/layout/DropPinTimeline"/>
    <dgm:cxn modelId="{7CBA57D1-A36D-4869-95F0-1BE6F00997A6}" type="presOf" srcId="{C0CB7F2B-DF5E-4D77-BC91-3983DF77C019}" destId="{48B80A55-752B-46AD-B83A-EB8690EF785D}" srcOrd="0" destOrd="0" presId="urn:microsoft.com/office/officeart/2017/3/layout/DropPinTimeline"/>
    <dgm:cxn modelId="{07E79AD5-2A7E-4157-9595-B9376CF12B71}" srcId="{32B4C587-B168-45DC-9512-BA52C910A890}" destId="{C84C4BBB-275A-4500-ABE2-6012EEF3C020}" srcOrd="0" destOrd="0" parTransId="{C48D13CB-8600-4E23-948C-1E6D8D43637A}" sibTransId="{5C2367D5-D5B6-4A83-A7DF-8145F76F6C3B}"/>
    <dgm:cxn modelId="{632CF4D5-E4A0-4107-84D4-6E57209034CC}" srcId="{6EE6C964-295E-4187-B99E-DA9961534621}" destId="{5B88A6E2-35D1-408E-8A6F-7BC7E61E326B}" srcOrd="0" destOrd="0" parTransId="{F69D0673-4C1D-4575-9F2D-E8D359ED00C2}" sibTransId="{5C3405D6-2AA7-4A1D-9E37-5E859682334D}"/>
    <dgm:cxn modelId="{06E3CBDD-801B-4239-8FB9-E5C568315610}" type="presOf" srcId="{A9F51582-4BA5-4368-AD3C-30FF24905E8A}" destId="{F33E1FDB-F43D-4A87-A16A-27F6284C30A1}" srcOrd="0" destOrd="0" presId="urn:microsoft.com/office/officeart/2017/3/layout/DropPinTimeline"/>
    <dgm:cxn modelId="{A099C8E4-E6C5-4A18-871A-2C270AC0D012}" type="presOf" srcId="{C7F1D53C-0021-4322-AB33-10A4CF44D973}" destId="{531B13C3-AFC2-4943-8534-8123521C282A}" srcOrd="0" destOrd="0" presId="urn:microsoft.com/office/officeart/2017/3/layout/DropPinTimeline"/>
    <dgm:cxn modelId="{5CBF25E6-6960-4930-B67F-8EEA0ECB5F3F}" srcId="{A5DB0368-CB79-487C-B1AC-8B195E3455B7}" destId="{C0CB7F2B-DF5E-4D77-BC91-3983DF77C019}" srcOrd="7" destOrd="0" parTransId="{A2323E40-C8F3-45D9-97AE-6E1DCB480483}" sibTransId="{369A9759-DFB1-41D2-8586-72777311C6D9}"/>
    <dgm:cxn modelId="{44D61BF0-9623-4451-AF18-C7ABBCBDC76F}" type="presOf" srcId="{32B4C587-B168-45DC-9512-BA52C910A890}" destId="{50BEAC94-C252-44E4-8F8E-23C5E5F14FD4}" srcOrd="0" destOrd="0" presId="urn:microsoft.com/office/officeart/2017/3/layout/DropPinTimeline"/>
    <dgm:cxn modelId="{C53AA7F1-2CBE-4D05-9878-CFB516176D3B}" type="presOf" srcId="{0A08A66A-704D-4994-9704-4DB59B1DAB6C}" destId="{CBD4C5BE-40D3-42EE-AE4D-246548EE6A72}" srcOrd="0" destOrd="0" presId="urn:microsoft.com/office/officeart/2017/3/layout/DropPinTimeline"/>
    <dgm:cxn modelId="{807B9BFA-DBD9-46D3-A90F-C60522AC2B49}" srcId="{A9F51582-4BA5-4368-AD3C-30FF24905E8A}" destId="{813976B9-F17E-49B6-AA61-1B24FD4A8DCF}" srcOrd="0" destOrd="0" parTransId="{21CEAD71-1DC6-49B7-9F15-B55ABFFEEAA7}" sibTransId="{7D93D4C5-FE4F-494F-8B6D-DDFE0AA27F94}"/>
    <dgm:cxn modelId="{3981E28B-1570-409C-80E3-A14DE354A6DD}" type="presParOf" srcId="{90667EC3-0D3F-4EFA-9104-CA046FFCAFCC}" destId="{88F3F400-BA15-4C8B-9468-C22A036D035F}" srcOrd="0" destOrd="0" presId="urn:microsoft.com/office/officeart/2017/3/layout/DropPinTimeline"/>
    <dgm:cxn modelId="{30D816DA-F6F9-496D-A73A-F172CEE0D870}" type="presParOf" srcId="{90667EC3-0D3F-4EFA-9104-CA046FFCAFCC}" destId="{5BD45B30-A8A9-4641-8687-7CEC02C5DF2F}" srcOrd="1" destOrd="0" presId="urn:microsoft.com/office/officeart/2017/3/layout/DropPinTimeline"/>
    <dgm:cxn modelId="{5FDF51CC-7863-4972-8740-BEB116EAA96F}" type="presParOf" srcId="{5BD45B30-A8A9-4641-8687-7CEC02C5DF2F}" destId="{2AA01FBF-07CB-4EE5-BDEE-5259779F8A49}" srcOrd="0" destOrd="0" presId="urn:microsoft.com/office/officeart/2017/3/layout/DropPinTimeline"/>
    <dgm:cxn modelId="{E9D0E718-DADC-4F20-B06C-6F608A25EB21}" type="presParOf" srcId="{2AA01FBF-07CB-4EE5-BDEE-5259779F8A49}" destId="{FEDC12E6-3730-4E0C-9852-F2CA77FB8070}" srcOrd="0" destOrd="0" presId="urn:microsoft.com/office/officeart/2017/3/layout/DropPinTimeline"/>
    <dgm:cxn modelId="{023D3F94-04FC-47BB-9C2F-CC81BFE97EBC}" type="presParOf" srcId="{2AA01FBF-07CB-4EE5-BDEE-5259779F8A49}" destId="{8EFBD344-9229-41F1-B585-033CE3184807}" srcOrd="1" destOrd="0" presId="urn:microsoft.com/office/officeart/2017/3/layout/DropPinTimeline"/>
    <dgm:cxn modelId="{ABD72691-A640-448B-9539-F770D2AF7762}" type="presParOf" srcId="{8EFBD344-9229-41F1-B585-033CE3184807}" destId="{1EAE14AB-1DFB-4931-9662-DD507EF239CF}" srcOrd="0" destOrd="0" presId="urn:microsoft.com/office/officeart/2017/3/layout/DropPinTimeline"/>
    <dgm:cxn modelId="{50170D68-45DB-429A-88B8-2B2D2E09B351}" type="presParOf" srcId="{8EFBD344-9229-41F1-B585-033CE3184807}" destId="{D8958133-056F-47A0-B2C7-E4FF4F469194}" srcOrd="1" destOrd="0" presId="urn:microsoft.com/office/officeart/2017/3/layout/DropPinTimeline"/>
    <dgm:cxn modelId="{E98C2641-5637-4B14-A9FC-78709EF541DD}" type="presParOf" srcId="{2AA01FBF-07CB-4EE5-BDEE-5259779F8A49}" destId="{65F94551-F1D7-457A-BDF1-51D6C936D76D}" srcOrd="2" destOrd="0" presId="urn:microsoft.com/office/officeart/2017/3/layout/DropPinTimeline"/>
    <dgm:cxn modelId="{57DC7B29-5220-4FA2-B0EC-18A87A54D811}" type="presParOf" srcId="{2AA01FBF-07CB-4EE5-BDEE-5259779F8A49}" destId="{A262BF17-BE88-44DB-A55F-50851B5B7B5E}" srcOrd="3" destOrd="0" presId="urn:microsoft.com/office/officeart/2017/3/layout/DropPinTimeline"/>
    <dgm:cxn modelId="{3A217D78-B06A-4107-895B-DAF816E80268}" type="presParOf" srcId="{2AA01FBF-07CB-4EE5-BDEE-5259779F8A49}" destId="{416EADFA-7312-4781-ADC9-659D4FC078EC}" srcOrd="4" destOrd="0" presId="urn:microsoft.com/office/officeart/2017/3/layout/DropPinTimeline"/>
    <dgm:cxn modelId="{FEDC168D-50E8-4739-987C-12B06E173D8C}" type="presParOf" srcId="{2AA01FBF-07CB-4EE5-BDEE-5259779F8A49}" destId="{4978C83C-E96C-49C0-8BC5-E32B74BBB8F1}" srcOrd="5" destOrd="0" presId="urn:microsoft.com/office/officeart/2017/3/layout/DropPinTimeline"/>
    <dgm:cxn modelId="{348B5D4F-5AA0-41B7-9B22-1172DFBD88D6}" type="presParOf" srcId="{5BD45B30-A8A9-4641-8687-7CEC02C5DF2F}" destId="{3B892B38-6A43-4E11-A8A9-98C1D35D8FB5}" srcOrd="1" destOrd="0" presId="urn:microsoft.com/office/officeart/2017/3/layout/DropPinTimeline"/>
    <dgm:cxn modelId="{BE84BFFE-357C-4620-8022-796274DC9955}" type="presParOf" srcId="{5BD45B30-A8A9-4641-8687-7CEC02C5DF2F}" destId="{8A9A1CAA-D079-409B-B78E-79BB6C836B71}" srcOrd="2" destOrd="0" presId="urn:microsoft.com/office/officeart/2017/3/layout/DropPinTimeline"/>
    <dgm:cxn modelId="{3D56BD3F-B4A9-4D1D-A6C1-58972D625101}" type="presParOf" srcId="{8A9A1CAA-D079-409B-B78E-79BB6C836B71}" destId="{615F0842-E8BB-4F29-BCFB-271014C500A4}" srcOrd="0" destOrd="0" presId="urn:microsoft.com/office/officeart/2017/3/layout/DropPinTimeline"/>
    <dgm:cxn modelId="{365E07A0-224A-47EF-94F6-02F0CA9B94E9}" type="presParOf" srcId="{8A9A1CAA-D079-409B-B78E-79BB6C836B71}" destId="{F2282718-8F31-4150-8717-26D06B396B4D}" srcOrd="1" destOrd="0" presId="urn:microsoft.com/office/officeart/2017/3/layout/DropPinTimeline"/>
    <dgm:cxn modelId="{742CA3AE-E4E7-44BD-9DAB-57AE6A7621A3}" type="presParOf" srcId="{F2282718-8F31-4150-8717-26D06B396B4D}" destId="{1B324ABA-6E77-44E7-A06C-E7CFBFEF12EC}" srcOrd="0" destOrd="0" presId="urn:microsoft.com/office/officeart/2017/3/layout/DropPinTimeline"/>
    <dgm:cxn modelId="{C0333837-FB82-44FE-A5FD-872E1FF29D99}" type="presParOf" srcId="{F2282718-8F31-4150-8717-26D06B396B4D}" destId="{6B89121C-E05A-446B-BAAF-040B65D68404}" srcOrd="1" destOrd="0" presId="urn:microsoft.com/office/officeart/2017/3/layout/DropPinTimeline"/>
    <dgm:cxn modelId="{E275782D-4FA9-4D5B-BF46-DBFF1A435E8D}" type="presParOf" srcId="{8A9A1CAA-D079-409B-B78E-79BB6C836B71}" destId="{004F7E6A-1315-42EC-9379-8B5E20471373}" srcOrd="2" destOrd="0" presId="urn:microsoft.com/office/officeart/2017/3/layout/DropPinTimeline"/>
    <dgm:cxn modelId="{DDB292E8-4FE2-4B87-82CD-CF4403D438BC}" type="presParOf" srcId="{8A9A1CAA-D079-409B-B78E-79BB6C836B71}" destId="{4EEF0AC4-FB6F-4029-979E-C6763667C381}" srcOrd="3" destOrd="0" presId="urn:microsoft.com/office/officeart/2017/3/layout/DropPinTimeline"/>
    <dgm:cxn modelId="{8F97E56D-BC40-4054-9FCD-5D350517740D}" type="presParOf" srcId="{8A9A1CAA-D079-409B-B78E-79BB6C836B71}" destId="{BE30A514-DD22-4151-8E8A-7B61368F96CC}" srcOrd="4" destOrd="0" presId="urn:microsoft.com/office/officeart/2017/3/layout/DropPinTimeline"/>
    <dgm:cxn modelId="{472BB180-44E1-4340-AF23-7709E9874D22}" type="presParOf" srcId="{8A9A1CAA-D079-409B-B78E-79BB6C836B71}" destId="{A6926058-D915-4D18-A585-841A521EE3E3}" srcOrd="5" destOrd="0" presId="urn:microsoft.com/office/officeart/2017/3/layout/DropPinTimeline"/>
    <dgm:cxn modelId="{EB3EA814-5D99-454E-9D02-D237A5710496}" type="presParOf" srcId="{5BD45B30-A8A9-4641-8687-7CEC02C5DF2F}" destId="{E370AE40-F0B1-4746-9190-22486A1E9F43}" srcOrd="3" destOrd="0" presId="urn:microsoft.com/office/officeart/2017/3/layout/DropPinTimeline"/>
    <dgm:cxn modelId="{3B5117E7-6BED-4C73-A9E2-AEA290904DC6}" type="presParOf" srcId="{5BD45B30-A8A9-4641-8687-7CEC02C5DF2F}" destId="{10EA879F-AEF0-4E09-848F-37A6AE263D22}" srcOrd="4" destOrd="0" presId="urn:microsoft.com/office/officeart/2017/3/layout/DropPinTimeline"/>
    <dgm:cxn modelId="{F395984F-E227-4223-A66D-68E876C9E4D3}" type="presParOf" srcId="{10EA879F-AEF0-4E09-848F-37A6AE263D22}" destId="{E9BEC363-2B77-4369-8D8F-E8B0DCA40BD9}" srcOrd="0" destOrd="0" presId="urn:microsoft.com/office/officeart/2017/3/layout/DropPinTimeline"/>
    <dgm:cxn modelId="{99C7A9B3-CEB9-4EA5-ABBD-4E50059389D3}" type="presParOf" srcId="{10EA879F-AEF0-4E09-848F-37A6AE263D22}" destId="{B63E7AF6-595A-4C8E-AE5A-3015CCF795FB}" srcOrd="1" destOrd="0" presId="urn:microsoft.com/office/officeart/2017/3/layout/DropPinTimeline"/>
    <dgm:cxn modelId="{CCC18EA4-6DBB-4473-9D2A-CCEAC04FCC70}" type="presParOf" srcId="{B63E7AF6-595A-4C8E-AE5A-3015CCF795FB}" destId="{8841CBF8-3B92-4C09-B8AA-8634F02F8271}" srcOrd="0" destOrd="0" presId="urn:microsoft.com/office/officeart/2017/3/layout/DropPinTimeline"/>
    <dgm:cxn modelId="{0CFBF4D7-2C8B-4BE5-B528-7D1FFD8B87F2}" type="presParOf" srcId="{B63E7AF6-595A-4C8E-AE5A-3015CCF795FB}" destId="{0885312F-8B5D-4868-A662-71E0925E6EDA}" srcOrd="1" destOrd="0" presId="urn:microsoft.com/office/officeart/2017/3/layout/DropPinTimeline"/>
    <dgm:cxn modelId="{DE283B46-C39B-40F6-8572-6B88BE8AF720}" type="presParOf" srcId="{10EA879F-AEF0-4E09-848F-37A6AE263D22}" destId="{B2DF5B13-4451-4478-A021-BFCB40D3AD56}" srcOrd="2" destOrd="0" presId="urn:microsoft.com/office/officeart/2017/3/layout/DropPinTimeline"/>
    <dgm:cxn modelId="{F9E10725-FD07-46F7-B1BA-59532BD6A36A}" type="presParOf" srcId="{10EA879F-AEF0-4E09-848F-37A6AE263D22}" destId="{F33E1FDB-F43D-4A87-A16A-27F6284C30A1}" srcOrd="3" destOrd="0" presId="urn:microsoft.com/office/officeart/2017/3/layout/DropPinTimeline"/>
    <dgm:cxn modelId="{9709BF31-C14E-493C-B4BE-9D94AF3DDFEB}" type="presParOf" srcId="{10EA879F-AEF0-4E09-848F-37A6AE263D22}" destId="{D8A29B26-A552-4D34-807F-F9AE9697973D}" srcOrd="4" destOrd="0" presId="urn:microsoft.com/office/officeart/2017/3/layout/DropPinTimeline"/>
    <dgm:cxn modelId="{D0B6BF15-1F3F-4EBB-AC25-2D9314A809C4}" type="presParOf" srcId="{10EA879F-AEF0-4E09-848F-37A6AE263D22}" destId="{15B03C61-BDF9-4011-8007-9A27AB505A23}" srcOrd="5" destOrd="0" presId="urn:microsoft.com/office/officeart/2017/3/layout/DropPinTimeline"/>
    <dgm:cxn modelId="{468CBECC-8151-4BEB-B4A7-DF657DA70546}" type="presParOf" srcId="{5BD45B30-A8A9-4641-8687-7CEC02C5DF2F}" destId="{62DDF045-6FF9-4F29-A116-64D536212254}" srcOrd="5" destOrd="0" presId="urn:microsoft.com/office/officeart/2017/3/layout/DropPinTimeline"/>
    <dgm:cxn modelId="{B6B95E7D-5E55-42B3-8136-7BB9D67F1D4E}" type="presParOf" srcId="{5BD45B30-A8A9-4641-8687-7CEC02C5DF2F}" destId="{A4FFDD5E-5B19-45FA-96B1-FDDD74F1DC86}" srcOrd="6" destOrd="0" presId="urn:microsoft.com/office/officeart/2017/3/layout/DropPinTimeline"/>
    <dgm:cxn modelId="{EB643EE1-D206-4B09-84DF-29F4C686E5D1}" type="presParOf" srcId="{A4FFDD5E-5B19-45FA-96B1-FDDD74F1DC86}" destId="{D303EB92-7142-4059-B0C5-EC4E73EF1349}" srcOrd="0" destOrd="0" presId="urn:microsoft.com/office/officeart/2017/3/layout/DropPinTimeline"/>
    <dgm:cxn modelId="{FB37B7AC-54DA-4120-9D0D-7913072BCEEC}" type="presParOf" srcId="{A4FFDD5E-5B19-45FA-96B1-FDDD74F1DC86}" destId="{6AD268DC-3EB3-43A3-B616-95AE264061E2}" srcOrd="1" destOrd="0" presId="urn:microsoft.com/office/officeart/2017/3/layout/DropPinTimeline"/>
    <dgm:cxn modelId="{F88803CE-8512-4CA9-9E22-88CAAC64E1D7}" type="presParOf" srcId="{6AD268DC-3EB3-43A3-B616-95AE264061E2}" destId="{138F49CC-A3D8-4EED-A6B3-3EEB6C0BAF5A}" srcOrd="0" destOrd="0" presId="urn:microsoft.com/office/officeart/2017/3/layout/DropPinTimeline"/>
    <dgm:cxn modelId="{C9CA59B3-A159-4AE9-8530-F8C9418E66CE}" type="presParOf" srcId="{6AD268DC-3EB3-43A3-B616-95AE264061E2}" destId="{B21000DE-F072-42C9-ADC5-7455238ECBAD}" srcOrd="1" destOrd="0" presId="urn:microsoft.com/office/officeart/2017/3/layout/DropPinTimeline"/>
    <dgm:cxn modelId="{0D00D6FD-A3A2-4F87-98E7-E013172933D7}" type="presParOf" srcId="{A4FFDD5E-5B19-45FA-96B1-FDDD74F1DC86}" destId="{42C744DA-7198-41F8-AE43-98DA8BC8E70D}" srcOrd="2" destOrd="0" presId="urn:microsoft.com/office/officeart/2017/3/layout/DropPinTimeline"/>
    <dgm:cxn modelId="{3C512246-4100-4170-8894-A46182411FDE}" type="presParOf" srcId="{A4FFDD5E-5B19-45FA-96B1-FDDD74F1DC86}" destId="{EB9DFF17-2242-40AE-9809-9DAC295D07CD}" srcOrd="3" destOrd="0" presId="urn:microsoft.com/office/officeart/2017/3/layout/DropPinTimeline"/>
    <dgm:cxn modelId="{B0F09238-B314-40FC-BC48-3B1FFBF3BFE4}" type="presParOf" srcId="{A4FFDD5E-5B19-45FA-96B1-FDDD74F1DC86}" destId="{D7856D17-3578-4A37-A71C-6E4DF19D8834}" srcOrd="4" destOrd="0" presId="urn:microsoft.com/office/officeart/2017/3/layout/DropPinTimeline"/>
    <dgm:cxn modelId="{C42ED344-6C22-4F98-BD35-58EEEF98BC10}" type="presParOf" srcId="{A4FFDD5E-5B19-45FA-96B1-FDDD74F1DC86}" destId="{EF58CE89-3CDF-49F4-963A-3BB1E55B5BB1}" srcOrd="5" destOrd="0" presId="urn:microsoft.com/office/officeart/2017/3/layout/DropPinTimeline"/>
    <dgm:cxn modelId="{839BEBDA-D2ED-4B6E-A635-B97FC4289FF7}" type="presParOf" srcId="{5BD45B30-A8A9-4641-8687-7CEC02C5DF2F}" destId="{82675ABF-2741-4CA9-9293-26ED857F672B}" srcOrd="7" destOrd="0" presId="urn:microsoft.com/office/officeart/2017/3/layout/DropPinTimeline"/>
    <dgm:cxn modelId="{5121AFC8-67EE-4A87-8D80-FCD1EB36A543}" type="presParOf" srcId="{5BD45B30-A8A9-4641-8687-7CEC02C5DF2F}" destId="{C37CAC4F-280E-49BF-B4EA-31EFC91EC15F}" srcOrd="8" destOrd="0" presId="urn:microsoft.com/office/officeart/2017/3/layout/DropPinTimeline"/>
    <dgm:cxn modelId="{B6850FBB-87FC-40E0-82D1-3D80844BE2AE}" type="presParOf" srcId="{C37CAC4F-280E-49BF-B4EA-31EFC91EC15F}" destId="{DD99D8F2-9EFE-4082-BAF7-B6FD2CB9A8D4}" srcOrd="0" destOrd="0" presId="urn:microsoft.com/office/officeart/2017/3/layout/DropPinTimeline"/>
    <dgm:cxn modelId="{DCEEFA81-4B26-482F-91F3-3F11934451B2}" type="presParOf" srcId="{C37CAC4F-280E-49BF-B4EA-31EFC91EC15F}" destId="{1DAE1F31-40DB-493C-8A47-E08F0C20CA53}" srcOrd="1" destOrd="0" presId="urn:microsoft.com/office/officeart/2017/3/layout/DropPinTimeline"/>
    <dgm:cxn modelId="{DFE1D3FA-27DC-41D3-B5F4-EE773A913FD9}" type="presParOf" srcId="{1DAE1F31-40DB-493C-8A47-E08F0C20CA53}" destId="{CE37E4F8-DB5F-4E13-93B6-7024558A475F}" srcOrd="0" destOrd="0" presId="urn:microsoft.com/office/officeart/2017/3/layout/DropPinTimeline"/>
    <dgm:cxn modelId="{495A6B81-30F3-4539-9481-D81AD93D1C96}" type="presParOf" srcId="{1DAE1F31-40DB-493C-8A47-E08F0C20CA53}" destId="{0E763452-46D8-4855-966B-D4BEE6DE5DB0}" srcOrd="1" destOrd="0" presId="urn:microsoft.com/office/officeart/2017/3/layout/DropPinTimeline"/>
    <dgm:cxn modelId="{886A8CA6-9E77-4631-9FF6-D690BAB03FCE}" type="presParOf" srcId="{C37CAC4F-280E-49BF-B4EA-31EFC91EC15F}" destId="{BB24101D-2379-42CF-8D3A-41B9192ED884}" srcOrd="2" destOrd="0" presId="urn:microsoft.com/office/officeart/2017/3/layout/DropPinTimeline"/>
    <dgm:cxn modelId="{86FB414A-2821-4323-A30E-101CDBE46204}" type="presParOf" srcId="{C37CAC4F-280E-49BF-B4EA-31EFC91EC15F}" destId="{03C6E879-5001-48DB-8BA7-EF905C678ACB}" srcOrd="3" destOrd="0" presId="urn:microsoft.com/office/officeart/2017/3/layout/DropPinTimeline"/>
    <dgm:cxn modelId="{D88D5AFF-EFC5-4800-91E4-EB726117E0FF}" type="presParOf" srcId="{C37CAC4F-280E-49BF-B4EA-31EFC91EC15F}" destId="{949B2609-E71B-41B1-AE09-9FB62CCC4253}" srcOrd="4" destOrd="0" presId="urn:microsoft.com/office/officeart/2017/3/layout/DropPinTimeline"/>
    <dgm:cxn modelId="{EB437AF0-B6E2-4055-83D2-C394508C36AA}" type="presParOf" srcId="{C37CAC4F-280E-49BF-B4EA-31EFC91EC15F}" destId="{5B8FF022-7D5D-4208-A9B5-0C7E52E8F48B}" srcOrd="5" destOrd="0" presId="urn:microsoft.com/office/officeart/2017/3/layout/DropPinTimeline"/>
    <dgm:cxn modelId="{B8C7AD34-5B9D-42E9-9EC1-EBB855CD2360}" type="presParOf" srcId="{5BD45B30-A8A9-4641-8687-7CEC02C5DF2F}" destId="{D7C27380-93EB-40BA-BC5D-17400421CCD2}" srcOrd="9" destOrd="0" presId="urn:microsoft.com/office/officeart/2017/3/layout/DropPinTimeline"/>
    <dgm:cxn modelId="{739048B0-E6F0-4544-AE69-FDAB06AD2619}" type="presParOf" srcId="{5BD45B30-A8A9-4641-8687-7CEC02C5DF2F}" destId="{2F2377F0-5F8D-4F36-B7BE-94EA1BEB0207}" srcOrd="10" destOrd="0" presId="urn:microsoft.com/office/officeart/2017/3/layout/DropPinTimeline"/>
    <dgm:cxn modelId="{584E03B8-F1DF-4968-B74F-98072AF3A439}" type="presParOf" srcId="{2F2377F0-5F8D-4F36-B7BE-94EA1BEB0207}" destId="{7B7A5CE9-8DA0-4147-A7EF-1DD3D2417EF9}" srcOrd="0" destOrd="0" presId="urn:microsoft.com/office/officeart/2017/3/layout/DropPinTimeline"/>
    <dgm:cxn modelId="{AE643326-5A41-48D5-B443-6BAB78E61FD9}" type="presParOf" srcId="{2F2377F0-5F8D-4F36-B7BE-94EA1BEB0207}" destId="{39EA890B-F882-404D-91F8-0A7FCD69861D}" srcOrd="1" destOrd="0" presId="urn:microsoft.com/office/officeart/2017/3/layout/DropPinTimeline"/>
    <dgm:cxn modelId="{2BDD2284-AE17-4F61-8BF2-AE8E7CD77A14}" type="presParOf" srcId="{39EA890B-F882-404D-91F8-0A7FCD69861D}" destId="{E33FD55C-1FE0-4BF3-8351-BA152A0EDA83}" srcOrd="0" destOrd="0" presId="urn:microsoft.com/office/officeart/2017/3/layout/DropPinTimeline"/>
    <dgm:cxn modelId="{8D6E0BC6-17C8-4037-8657-AFE4C04026FF}" type="presParOf" srcId="{39EA890B-F882-404D-91F8-0A7FCD69861D}" destId="{C1346C41-9B6D-4F73-9EA6-B073C47B0A70}" srcOrd="1" destOrd="0" presId="urn:microsoft.com/office/officeart/2017/3/layout/DropPinTimeline"/>
    <dgm:cxn modelId="{74111440-5F67-49FD-B5EE-0DAFC1562D35}" type="presParOf" srcId="{2F2377F0-5F8D-4F36-B7BE-94EA1BEB0207}" destId="{7045E3F6-F08B-41B2-9393-6350A787326C}" srcOrd="2" destOrd="0" presId="urn:microsoft.com/office/officeart/2017/3/layout/DropPinTimeline"/>
    <dgm:cxn modelId="{F1B22E3E-3A99-4D9A-A25A-A03DA7AA72E2}" type="presParOf" srcId="{2F2377F0-5F8D-4F36-B7BE-94EA1BEB0207}" destId="{50BEAC94-C252-44E4-8F8E-23C5E5F14FD4}" srcOrd="3" destOrd="0" presId="urn:microsoft.com/office/officeart/2017/3/layout/DropPinTimeline"/>
    <dgm:cxn modelId="{73836B13-2BD1-4CE3-BE76-5DDAF19D23DB}" type="presParOf" srcId="{2F2377F0-5F8D-4F36-B7BE-94EA1BEB0207}" destId="{974E7787-8586-4A9F-A26F-1F3210F25656}" srcOrd="4" destOrd="0" presId="urn:microsoft.com/office/officeart/2017/3/layout/DropPinTimeline"/>
    <dgm:cxn modelId="{1ADBE487-0BEB-4E80-9E36-20121666FDC3}" type="presParOf" srcId="{2F2377F0-5F8D-4F36-B7BE-94EA1BEB0207}" destId="{4437C95B-F6FE-4219-BD22-57CDE1824602}" srcOrd="5" destOrd="0" presId="urn:microsoft.com/office/officeart/2017/3/layout/DropPinTimeline"/>
    <dgm:cxn modelId="{35B8E6BA-FE2E-4030-9F52-8E6AD04519D2}" type="presParOf" srcId="{5BD45B30-A8A9-4641-8687-7CEC02C5DF2F}" destId="{5B2B0CDF-8067-43C5-AEFA-83936521499A}" srcOrd="11" destOrd="0" presId="urn:microsoft.com/office/officeart/2017/3/layout/DropPinTimeline"/>
    <dgm:cxn modelId="{C6B2B9CA-F582-4C7F-BD65-B73A56B9B31E}" type="presParOf" srcId="{5BD45B30-A8A9-4641-8687-7CEC02C5DF2F}" destId="{E6FEC789-AF18-458D-8053-F8A7C949EB21}" srcOrd="12" destOrd="0" presId="urn:microsoft.com/office/officeart/2017/3/layout/DropPinTimeline"/>
    <dgm:cxn modelId="{66695DF6-8FF4-46B5-824C-9F26627C2BAB}" type="presParOf" srcId="{E6FEC789-AF18-458D-8053-F8A7C949EB21}" destId="{E4589AD0-B3A1-460E-AD34-AAC59AE8D124}" srcOrd="0" destOrd="0" presId="urn:microsoft.com/office/officeart/2017/3/layout/DropPinTimeline"/>
    <dgm:cxn modelId="{DD9084FD-2925-439F-9CF3-C12E8FBAEBFF}" type="presParOf" srcId="{E6FEC789-AF18-458D-8053-F8A7C949EB21}" destId="{88AE80DB-45F1-4009-A684-408981BFE347}" srcOrd="1" destOrd="0" presId="urn:microsoft.com/office/officeart/2017/3/layout/DropPinTimeline"/>
    <dgm:cxn modelId="{F7304EAD-F94F-404F-A351-8AE02FA8840F}" type="presParOf" srcId="{88AE80DB-45F1-4009-A684-408981BFE347}" destId="{01D1955B-6518-49D1-8C53-9F0882274F1B}" srcOrd="0" destOrd="0" presId="urn:microsoft.com/office/officeart/2017/3/layout/DropPinTimeline"/>
    <dgm:cxn modelId="{166FB1AB-D0D5-4723-9B4E-F5FC2076F6CB}" type="presParOf" srcId="{88AE80DB-45F1-4009-A684-408981BFE347}" destId="{108864DA-080B-48C1-A111-F9653D7FE29F}" srcOrd="1" destOrd="0" presId="urn:microsoft.com/office/officeart/2017/3/layout/DropPinTimeline"/>
    <dgm:cxn modelId="{98FA3386-0E32-4ED0-B1A5-CC7390527E35}" type="presParOf" srcId="{E6FEC789-AF18-458D-8053-F8A7C949EB21}" destId="{1442AFBD-5151-4334-B9D3-0CE511EE0B5F}" srcOrd="2" destOrd="0" presId="urn:microsoft.com/office/officeart/2017/3/layout/DropPinTimeline"/>
    <dgm:cxn modelId="{A36B8DEB-687B-4F8C-A959-44FD774AF7EC}" type="presParOf" srcId="{E6FEC789-AF18-458D-8053-F8A7C949EB21}" destId="{803BD876-8FA7-4F60-8E74-239DA3EFF4E2}" srcOrd="3" destOrd="0" presId="urn:microsoft.com/office/officeart/2017/3/layout/DropPinTimeline"/>
    <dgm:cxn modelId="{A5544323-1D25-4F28-BD70-28582CA4456E}" type="presParOf" srcId="{E6FEC789-AF18-458D-8053-F8A7C949EB21}" destId="{E598F6CC-05C6-47D8-9B14-4D398789104E}" srcOrd="4" destOrd="0" presId="urn:microsoft.com/office/officeart/2017/3/layout/DropPinTimeline"/>
    <dgm:cxn modelId="{E1D03B59-56F0-441E-BB29-3ACB2A2D7E50}" type="presParOf" srcId="{E6FEC789-AF18-458D-8053-F8A7C949EB21}" destId="{5D31BF41-CF4F-4636-A8F8-A2F4BBC74485}" srcOrd="5" destOrd="0" presId="urn:microsoft.com/office/officeart/2017/3/layout/DropPinTimeline"/>
    <dgm:cxn modelId="{CC0A548A-24C4-4D61-B602-109056E722B8}" type="presParOf" srcId="{5BD45B30-A8A9-4641-8687-7CEC02C5DF2F}" destId="{5DE550EA-937E-4899-B317-A07C46BC906E}" srcOrd="13" destOrd="0" presId="urn:microsoft.com/office/officeart/2017/3/layout/DropPinTimeline"/>
    <dgm:cxn modelId="{6A846616-60CF-4CEA-9256-2A8D9FFEAB4A}" type="presParOf" srcId="{5BD45B30-A8A9-4641-8687-7CEC02C5DF2F}" destId="{44F961BE-CA87-4D8D-91A1-8EEF26414886}" srcOrd="14" destOrd="0" presId="urn:microsoft.com/office/officeart/2017/3/layout/DropPinTimeline"/>
    <dgm:cxn modelId="{DDFCFF55-F9EC-420F-BD58-096A2D81F66F}" type="presParOf" srcId="{44F961BE-CA87-4D8D-91A1-8EEF26414886}" destId="{FCFC0352-CABD-4CBC-B232-3AF783316615}" srcOrd="0" destOrd="0" presId="urn:microsoft.com/office/officeart/2017/3/layout/DropPinTimeline"/>
    <dgm:cxn modelId="{540BA57E-8F2B-4F05-AC1C-3EA9ECB1DF05}" type="presParOf" srcId="{44F961BE-CA87-4D8D-91A1-8EEF26414886}" destId="{6354730C-342E-4D36-B59C-E13984E7D612}" srcOrd="1" destOrd="0" presId="urn:microsoft.com/office/officeart/2017/3/layout/DropPinTimeline"/>
    <dgm:cxn modelId="{30D23C0E-03E7-4CF0-A59A-1F91C16EDC0A}" type="presParOf" srcId="{6354730C-342E-4D36-B59C-E13984E7D612}" destId="{4B2B6976-0073-42E5-B7A9-E42854F97E88}" srcOrd="0" destOrd="0" presId="urn:microsoft.com/office/officeart/2017/3/layout/DropPinTimeline"/>
    <dgm:cxn modelId="{B71F9B6C-F92E-44A2-8336-10A35D936E46}" type="presParOf" srcId="{6354730C-342E-4D36-B59C-E13984E7D612}" destId="{39F0CCEB-806A-4817-BC3E-A974C6B78978}" srcOrd="1" destOrd="0" presId="urn:microsoft.com/office/officeart/2017/3/layout/DropPinTimeline"/>
    <dgm:cxn modelId="{8FA122C8-BA76-42C6-815C-845DD90C5933}" type="presParOf" srcId="{44F961BE-CA87-4D8D-91A1-8EEF26414886}" destId="{CBD4C5BE-40D3-42EE-AE4D-246548EE6A72}" srcOrd="2" destOrd="0" presId="urn:microsoft.com/office/officeart/2017/3/layout/DropPinTimeline"/>
    <dgm:cxn modelId="{E8B57FC6-62EB-42A5-9425-A86D9531068E}" type="presParOf" srcId="{44F961BE-CA87-4D8D-91A1-8EEF26414886}" destId="{48B80A55-752B-46AD-B83A-EB8690EF785D}" srcOrd="3" destOrd="0" presId="urn:microsoft.com/office/officeart/2017/3/layout/DropPinTimeline"/>
    <dgm:cxn modelId="{D1BBF97B-B717-4511-8EE6-59564F7C6506}" type="presParOf" srcId="{44F961BE-CA87-4D8D-91A1-8EEF26414886}" destId="{FDF58FA1-91E6-47B8-B7CC-067337B0542C}" srcOrd="4" destOrd="0" presId="urn:microsoft.com/office/officeart/2017/3/layout/DropPinTimeline"/>
    <dgm:cxn modelId="{A6B5B6D0-88DE-46CA-A5F0-7C893851FECD}" type="presParOf" srcId="{44F961BE-CA87-4D8D-91A1-8EEF26414886}" destId="{AB2C90CE-50B9-4C8B-9EC7-42483D98CBA2}" srcOrd="5" destOrd="0" presId="urn:microsoft.com/office/officeart/2017/3/layout/DropPinTimeline"/>
    <dgm:cxn modelId="{2A5E8CB3-6E4A-439D-91F5-F7B20B7E6CA9}" type="presParOf" srcId="{5BD45B30-A8A9-4641-8687-7CEC02C5DF2F}" destId="{6EF91DA6-3F97-4E71-BF0C-26E4E37F3BE9}" srcOrd="15" destOrd="0" presId="urn:microsoft.com/office/officeart/2017/3/layout/DropPinTimeline"/>
    <dgm:cxn modelId="{3EB86A4E-0FDE-43FD-AF57-159CA550D1C3}" type="presParOf" srcId="{5BD45B30-A8A9-4641-8687-7CEC02C5DF2F}" destId="{87CE3DBA-9D99-44CB-A5D6-A0FFBF44FE23}" srcOrd="16" destOrd="0" presId="urn:microsoft.com/office/officeart/2017/3/layout/DropPinTimeline"/>
    <dgm:cxn modelId="{C54FD7D1-7EA7-4A92-886C-F1301FB92F3E}" type="presParOf" srcId="{87CE3DBA-9D99-44CB-A5D6-A0FFBF44FE23}" destId="{B27BBD1D-A1EF-41DF-BF0D-A0AA5299D2A7}" srcOrd="0" destOrd="0" presId="urn:microsoft.com/office/officeart/2017/3/layout/DropPinTimeline"/>
    <dgm:cxn modelId="{43C9237C-F6FA-47C0-B467-E291AE00344E}" type="presParOf" srcId="{87CE3DBA-9D99-44CB-A5D6-A0FFBF44FE23}" destId="{EEB3862F-A540-4AA1-83FC-5EC305AF775A}" srcOrd="1" destOrd="0" presId="urn:microsoft.com/office/officeart/2017/3/layout/DropPinTimeline"/>
    <dgm:cxn modelId="{7E296B62-8CE2-42DF-A5FC-239EF4437EC3}" type="presParOf" srcId="{EEB3862F-A540-4AA1-83FC-5EC305AF775A}" destId="{BA47E335-4EF6-4810-95F6-98F40BB2D73D}" srcOrd="0" destOrd="0" presId="urn:microsoft.com/office/officeart/2017/3/layout/DropPinTimeline"/>
    <dgm:cxn modelId="{BA5FAF1F-FAB3-4753-8F56-EAC7D1A72E0E}" type="presParOf" srcId="{EEB3862F-A540-4AA1-83FC-5EC305AF775A}" destId="{C14C0B9A-E2AD-46A1-B4BD-2830CE78E825}" srcOrd="1" destOrd="0" presId="urn:microsoft.com/office/officeart/2017/3/layout/DropPinTimeline"/>
    <dgm:cxn modelId="{CD8DAE80-743A-489B-BC65-85B89E5F82A3}" type="presParOf" srcId="{87CE3DBA-9D99-44CB-A5D6-A0FFBF44FE23}" destId="{531B13C3-AFC2-4943-8534-8123521C282A}" srcOrd="2" destOrd="0" presId="urn:microsoft.com/office/officeart/2017/3/layout/DropPinTimeline"/>
    <dgm:cxn modelId="{2CC10C25-968B-45CB-862F-11D9FE407D9E}" type="presParOf" srcId="{87CE3DBA-9D99-44CB-A5D6-A0FFBF44FE23}" destId="{54982EC4-2096-4497-9BDE-643B4795C46F}" srcOrd="3" destOrd="0" presId="urn:microsoft.com/office/officeart/2017/3/layout/DropPinTimeline"/>
    <dgm:cxn modelId="{D7166645-2E5D-4B92-ADE6-399BE8640589}" type="presParOf" srcId="{87CE3DBA-9D99-44CB-A5D6-A0FFBF44FE23}" destId="{DF99C22F-A590-44DC-9A8E-D0B96DD1FAE1}" srcOrd="4" destOrd="0" presId="urn:microsoft.com/office/officeart/2017/3/layout/DropPinTimeline"/>
    <dgm:cxn modelId="{7E665246-49A8-416F-A92A-23973588983F}" type="presParOf" srcId="{87CE3DBA-9D99-44CB-A5D6-A0FFBF44FE23}" destId="{5D7B4707-A787-431B-AAA8-751E1DDC565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3F400-BA15-4C8B-9468-C22A036D035F}">
      <dsp:nvSpPr>
        <dsp:cNvPr id="0" name=""/>
        <dsp:cNvSpPr/>
      </dsp:nvSpPr>
      <dsp:spPr>
        <a:xfrm>
          <a:off x="0" y="3385343"/>
          <a:ext cx="1729105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EAE14AB-1DFB-4931-9662-DD507EF239CF}">
      <dsp:nvSpPr>
        <dsp:cNvPr id="0" name=""/>
        <dsp:cNvSpPr/>
      </dsp:nvSpPr>
      <dsp:spPr>
        <a:xfrm rot="8100000">
          <a:off x="108366" y="800732"/>
          <a:ext cx="487710" cy="487710"/>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958133-056F-47A0-B2C7-E4FF4F469194}">
      <dsp:nvSpPr>
        <dsp:cNvPr id="0" name=""/>
        <dsp:cNvSpPr/>
      </dsp:nvSpPr>
      <dsp:spPr>
        <a:xfrm>
          <a:off x="162546" y="854912"/>
          <a:ext cx="379349" cy="3793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5F94551-F1D7-457A-BDF1-51D6C936D76D}">
      <dsp:nvSpPr>
        <dsp:cNvPr id="0" name=""/>
        <dsp:cNvSpPr/>
      </dsp:nvSpPr>
      <dsp:spPr>
        <a:xfrm>
          <a:off x="697084" y="1401946"/>
          <a:ext cx="2775853" cy="203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1" kern="1200"/>
            <a:t>Short Lived </a:t>
          </a:r>
          <a:r>
            <a:rPr lang="en-US" sz="1300" kern="1200"/>
            <a:t>- Prime Rate </a:t>
          </a:r>
          <a:r>
            <a:rPr lang="en-US" sz="1300" b="1" kern="1200"/>
            <a:t>7%</a:t>
          </a:r>
        </a:p>
      </dsp:txBody>
      <dsp:txXfrm>
        <a:off x="697084" y="1401946"/>
        <a:ext cx="2775853" cy="2034196"/>
      </dsp:txXfrm>
    </dsp:sp>
    <dsp:sp modelId="{A262BF17-BE88-44DB-A55F-50851B5B7B5E}">
      <dsp:nvSpPr>
        <dsp:cNvPr id="0" name=""/>
        <dsp:cNvSpPr/>
      </dsp:nvSpPr>
      <dsp:spPr>
        <a:xfrm>
          <a:off x="697084" y="687228"/>
          <a:ext cx="2775853" cy="71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1970</a:t>
          </a:r>
        </a:p>
      </dsp:txBody>
      <dsp:txXfrm>
        <a:off x="697084" y="687228"/>
        <a:ext cx="2775853" cy="714717"/>
      </dsp:txXfrm>
    </dsp:sp>
    <dsp:sp modelId="{416EADFA-7312-4781-ADC9-659D4FC078EC}">
      <dsp:nvSpPr>
        <dsp:cNvPr id="0" name=""/>
        <dsp:cNvSpPr/>
      </dsp:nvSpPr>
      <dsp:spPr>
        <a:xfrm>
          <a:off x="352221" y="1401946"/>
          <a:ext cx="0" cy="203419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EDC12E6-3730-4E0C-9852-F2CA77FB8070}">
      <dsp:nvSpPr>
        <dsp:cNvPr id="0" name=""/>
        <dsp:cNvSpPr/>
      </dsp:nvSpPr>
      <dsp:spPr>
        <a:xfrm>
          <a:off x="302641" y="3371818"/>
          <a:ext cx="124150" cy="128649"/>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324ABA-6E77-44E7-A06C-E7CFBFEF12EC}">
      <dsp:nvSpPr>
        <dsp:cNvPr id="0" name=""/>
        <dsp:cNvSpPr/>
      </dsp:nvSpPr>
      <dsp:spPr>
        <a:xfrm rot="18900000">
          <a:off x="1834710" y="5583844"/>
          <a:ext cx="487710" cy="487710"/>
        </a:xfrm>
        <a:prstGeom prst="teardrop">
          <a:avLst>
            <a:gd name="adj" fmla="val 115000"/>
          </a:avLst>
        </a:prstGeom>
        <a:solidFill>
          <a:schemeClr val="accent2">
            <a:hueOff val="-1161305"/>
            <a:satOff val="-463"/>
            <a:lumOff val="5343"/>
            <a:alphaOff val="0"/>
          </a:schemeClr>
        </a:solidFill>
        <a:ln w="12700" cap="flat" cmpd="sng" algn="ctr">
          <a:solidFill>
            <a:schemeClr val="accent2">
              <a:hueOff val="-1161305"/>
              <a:satOff val="-463"/>
              <a:lumOff val="53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89121C-E05A-446B-BAAF-040B65D68404}">
      <dsp:nvSpPr>
        <dsp:cNvPr id="0" name=""/>
        <dsp:cNvSpPr/>
      </dsp:nvSpPr>
      <dsp:spPr>
        <a:xfrm>
          <a:off x="1888890" y="5638024"/>
          <a:ext cx="379349" cy="3793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04F7E6A-1315-42EC-9379-8B5E20471373}">
      <dsp:nvSpPr>
        <dsp:cNvPr id="0" name=""/>
        <dsp:cNvSpPr/>
      </dsp:nvSpPr>
      <dsp:spPr>
        <a:xfrm>
          <a:off x="2423429" y="3436143"/>
          <a:ext cx="2775853" cy="203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1" kern="1200"/>
            <a:t>Arab Oil Embargo- </a:t>
          </a:r>
          <a:r>
            <a:rPr lang="en-US" sz="1300" kern="1200"/>
            <a:t>Prime Rate </a:t>
          </a:r>
          <a:r>
            <a:rPr lang="en-US" sz="1300" b="1" kern="1200"/>
            <a:t>5.5% </a:t>
          </a:r>
          <a:r>
            <a:rPr lang="en-US" sz="1300" kern="1200"/>
            <a:t>going to </a:t>
          </a:r>
          <a:r>
            <a:rPr lang="en-US" sz="1300" b="1" kern="1200"/>
            <a:t>6.25%</a:t>
          </a:r>
        </a:p>
      </dsp:txBody>
      <dsp:txXfrm>
        <a:off x="2423429" y="3436143"/>
        <a:ext cx="2775853" cy="2034196"/>
      </dsp:txXfrm>
    </dsp:sp>
    <dsp:sp modelId="{4EEF0AC4-FB6F-4029-979E-C6763667C381}">
      <dsp:nvSpPr>
        <dsp:cNvPr id="0" name=""/>
        <dsp:cNvSpPr/>
      </dsp:nvSpPr>
      <dsp:spPr>
        <a:xfrm>
          <a:off x="2423429" y="5470340"/>
          <a:ext cx="2775853" cy="71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1973–1975</a:t>
          </a:r>
        </a:p>
      </dsp:txBody>
      <dsp:txXfrm>
        <a:off x="2423429" y="5470340"/>
        <a:ext cx="2775853" cy="714717"/>
      </dsp:txXfrm>
    </dsp:sp>
    <dsp:sp modelId="{BE30A514-DD22-4151-8E8A-7B61368F96CC}">
      <dsp:nvSpPr>
        <dsp:cNvPr id="0" name=""/>
        <dsp:cNvSpPr/>
      </dsp:nvSpPr>
      <dsp:spPr>
        <a:xfrm>
          <a:off x="2078565" y="3436143"/>
          <a:ext cx="0" cy="2034196"/>
        </a:xfrm>
        <a:prstGeom prst="line">
          <a:avLst/>
        </a:prstGeom>
        <a:noFill/>
        <a:ln w="12700" cap="flat" cmpd="sng" algn="ctr">
          <a:solidFill>
            <a:schemeClr val="accent2">
              <a:hueOff val="-181920"/>
              <a:satOff val="-10491"/>
              <a:lumOff val="1078"/>
              <a:alphaOff val="0"/>
            </a:schemeClr>
          </a:solidFill>
          <a:prstDash val="dash"/>
          <a:miter lim="800000"/>
        </a:ln>
        <a:effectLst/>
      </dsp:spPr>
      <dsp:style>
        <a:lnRef idx="1">
          <a:scrgbClr r="0" g="0" b="0"/>
        </a:lnRef>
        <a:fillRef idx="0">
          <a:scrgbClr r="0" g="0" b="0"/>
        </a:fillRef>
        <a:effectRef idx="0">
          <a:scrgbClr r="0" g="0" b="0"/>
        </a:effectRef>
        <a:fontRef idx="minor"/>
      </dsp:style>
    </dsp:sp>
    <dsp:sp modelId="{615F0842-E8BB-4F29-BCFB-271014C500A4}">
      <dsp:nvSpPr>
        <dsp:cNvPr id="0" name=""/>
        <dsp:cNvSpPr/>
      </dsp:nvSpPr>
      <dsp:spPr>
        <a:xfrm>
          <a:off x="2028985" y="3371818"/>
          <a:ext cx="124150" cy="128649"/>
        </a:xfrm>
        <a:prstGeom prst="ellipse">
          <a:avLst/>
        </a:prstGeom>
        <a:solidFill>
          <a:schemeClr val="accent2">
            <a:hueOff val="-181920"/>
            <a:satOff val="-10491"/>
            <a:lumOff val="107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41CBF8-3B92-4C09-B8AA-8634F02F8271}">
      <dsp:nvSpPr>
        <dsp:cNvPr id="0" name=""/>
        <dsp:cNvSpPr/>
      </dsp:nvSpPr>
      <dsp:spPr>
        <a:xfrm rot="8100000">
          <a:off x="3561054" y="800732"/>
          <a:ext cx="487710" cy="487710"/>
        </a:xfrm>
        <a:prstGeom prst="teardrop">
          <a:avLst>
            <a:gd name="adj" fmla="val 115000"/>
          </a:avLst>
        </a:prstGeom>
        <a:solidFill>
          <a:schemeClr val="accent2">
            <a:hueOff val="-2322610"/>
            <a:satOff val="-926"/>
            <a:lumOff val="10686"/>
            <a:alphaOff val="0"/>
          </a:schemeClr>
        </a:solidFill>
        <a:ln w="12700" cap="flat" cmpd="sng" algn="ctr">
          <a:solidFill>
            <a:schemeClr val="accent2">
              <a:hueOff val="-2322610"/>
              <a:satOff val="-926"/>
              <a:lumOff val="10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85312F-8B5D-4868-A662-71E0925E6EDA}">
      <dsp:nvSpPr>
        <dsp:cNvPr id="0" name=""/>
        <dsp:cNvSpPr/>
      </dsp:nvSpPr>
      <dsp:spPr>
        <a:xfrm>
          <a:off x="3615234" y="854912"/>
          <a:ext cx="379349" cy="3793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2DF5B13-4451-4478-A021-BFCB40D3AD56}">
      <dsp:nvSpPr>
        <dsp:cNvPr id="0" name=""/>
        <dsp:cNvSpPr/>
      </dsp:nvSpPr>
      <dsp:spPr>
        <a:xfrm>
          <a:off x="4149773" y="1401946"/>
          <a:ext cx="2775853" cy="203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1" kern="1200"/>
            <a:t>Runaway Inflation </a:t>
          </a:r>
          <a:r>
            <a:rPr lang="en-US" sz="1300" kern="1200"/>
            <a:t>– wage and price controls Prime Rate </a:t>
          </a:r>
          <a:r>
            <a:rPr lang="en-US" sz="1300" b="1" kern="1200"/>
            <a:t>21.5%</a:t>
          </a:r>
        </a:p>
      </dsp:txBody>
      <dsp:txXfrm>
        <a:off x="4149773" y="1401946"/>
        <a:ext cx="2775853" cy="2034196"/>
      </dsp:txXfrm>
    </dsp:sp>
    <dsp:sp modelId="{F33E1FDB-F43D-4A87-A16A-27F6284C30A1}">
      <dsp:nvSpPr>
        <dsp:cNvPr id="0" name=""/>
        <dsp:cNvSpPr/>
      </dsp:nvSpPr>
      <dsp:spPr>
        <a:xfrm>
          <a:off x="4149773" y="687228"/>
          <a:ext cx="2775853" cy="71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1980–1982</a:t>
          </a:r>
        </a:p>
      </dsp:txBody>
      <dsp:txXfrm>
        <a:off x="4149773" y="687228"/>
        <a:ext cx="2775853" cy="714717"/>
      </dsp:txXfrm>
    </dsp:sp>
    <dsp:sp modelId="{D8A29B26-A552-4D34-807F-F9AE9697973D}">
      <dsp:nvSpPr>
        <dsp:cNvPr id="0" name=""/>
        <dsp:cNvSpPr/>
      </dsp:nvSpPr>
      <dsp:spPr>
        <a:xfrm>
          <a:off x="3804909" y="1401946"/>
          <a:ext cx="0" cy="2034196"/>
        </a:xfrm>
        <a:prstGeom prst="line">
          <a:avLst/>
        </a:prstGeom>
        <a:noFill/>
        <a:ln w="12700" cap="flat" cmpd="sng" algn="ctr">
          <a:solidFill>
            <a:schemeClr val="accent2">
              <a:hueOff val="-363841"/>
              <a:satOff val="-20982"/>
              <a:lumOff val="2157"/>
              <a:alphaOff val="0"/>
            </a:schemeClr>
          </a:solidFill>
          <a:prstDash val="dash"/>
          <a:miter lim="800000"/>
        </a:ln>
        <a:effectLst/>
      </dsp:spPr>
      <dsp:style>
        <a:lnRef idx="1">
          <a:scrgbClr r="0" g="0" b="0"/>
        </a:lnRef>
        <a:fillRef idx="0">
          <a:scrgbClr r="0" g="0" b="0"/>
        </a:fillRef>
        <a:effectRef idx="0">
          <a:scrgbClr r="0" g="0" b="0"/>
        </a:effectRef>
        <a:fontRef idx="minor"/>
      </dsp:style>
    </dsp:sp>
    <dsp:sp modelId="{E9BEC363-2B77-4369-8D8F-E8B0DCA40BD9}">
      <dsp:nvSpPr>
        <dsp:cNvPr id="0" name=""/>
        <dsp:cNvSpPr/>
      </dsp:nvSpPr>
      <dsp:spPr>
        <a:xfrm>
          <a:off x="3755329" y="3371818"/>
          <a:ext cx="124150" cy="128649"/>
        </a:xfrm>
        <a:prstGeom prst="ellipse">
          <a:avLst/>
        </a:prstGeom>
        <a:solidFill>
          <a:schemeClr val="accent2">
            <a:hueOff val="-363841"/>
            <a:satOff val="-20982"/>
            <a:lumOff val="215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8F49CC-A3D8-4EED-A6B3-3EEB6C0BAF5A}">
      <dsp:nvSpPr>
        <dsp:cNvPr id="0" name=""/>
        <dsp:cNvSpPr/>
      </dsp:nvSpPr>
      <dsp:spPr>
        <a:xfrm rot="18900000">
          <a:off x="5287398" y="5583844"/>
          <a:ext cx="487710" cy="487710"/>
        </a:xfrm>
        <a:prstGeom prst="teardrop">
          <a:avLst>
            <a:gd name="adj" fmla="val 115000"/>
          </a:avLst>
        </a:prstGeom>
        <a:solidFill>
          <a:schemeClr val="accent2">
            <a:hueOff val="-3483915"/>
            <a:satOff val="-1389"/>
            <a:lumOff val="16030"/>
            <a:alphaOff val="0"/>
          </a:schemeClr>
        </a:solidFill>
        <a:ln w="12700" cap="flat" cmpd="sng" algn="ctr">
          <a:solidFill>
            <a:schemeClr val="accent2">
              <a:hueOff val="-3483915"/>
              <a:satOff val="-1389"/>
              <a:lumOff val="160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1000DE-F072-42C9-ADC5-7455238ECBAD}">
      <dsp:nvSpPr>
        <dsp:cNvPr id="0" name=""/>
        <dsp:cNvSpPr/>
      </dsp:nvSpPr>
      <dsp:spPr>
        <a:xfrm>
          <a:off x="5341579" y="5638024"/>
          <a:ext cx="379349" cy="3793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2C744DA-7198-41F8-AE43-98DA8BC8E70D}">
      <dsp:nvSpPr>
        <dsp:cNvPr id="0" name=""/>
        <dsp:cNvSpPr/>
      </dsp:nvSpPr>
      <dsp:spPr>
        <a:xfrm>
          <a:off x="5876117" y="3436143"/>
          <a:ext cx="2775853" cy="203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1" kern="1200"/>
            <a:t>Mini Recession-</a:t>
          </a:r>
          <a:r>
            <a:rPr lang="en-US" sz="1400" kern="1200"/>
            <a:t>  </a:t>
          </a:r>
          <a:r>
            <a:rPr lang="en-US" sz="1300" kern="1200"/>
            <a:t>Accounting rules changed on Depreciation – Prime rate </a:t>
          </a:r>
          <a:r>
            <a:rPr lang="en-US" sz="1300" b="1" kern="1200"/>
            <a:t>9.25%</a:t>
          </a:r>
        </a:p>
      </dsp:txBody>
      <dsp:txXfrm>
        <a:off x="5876117" y="3436143"/>
        <a:ext cx="2775853" cy="2034196"/>
      </dsp:txXfrm>
    </dsp:sp>
    <dsp:sp modelId="{EB9DFF17-2242-40AE-9809-9DAC295D07CD}">
      <dsp:nvSpPr>
        <dsp:cNvPr id="0" name=""/>
        <dsp:cNvSpPr/>
      </dsp:nvSpPr>
      <dsp:spPr>
        <a:xfrm>
          <a:off x="5876117" y="5470340"/>
          <a:ext cx="2775853" cy="71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1986</a:t>
          </a:r>
        </a:p>
      </dsp:txBody>
      <dsp:txXfrm>
        <a:off x="5876117" y="5470340"/>
        <a:ext cx="2775853" cy="714717"/>
      </dsp:txXfrm>
    </dsp:sp>
    <dsp:sp modelId="{D7856D17-3578-4A37-A71C-6E4DF19D8834}">
      <dsp:nvSpPr>
        <dsp:cNvPr id="0" name=""/>
        <dsp:cNvSpPr/>
      </dsp:nvSpPr>
      <dsp:spPr>
        <a:xfrm>
          <a:off x="5531253" y="3436143"/>
          <a:ext cx="0" cy="2034196"/>
        </a:xfrm>
        <a:prstGeom prst="line">
          <a:avLst/>
        </a:prstGeom>
        <a:noFill/>
        <a:ln w="12700" cap="flat" cmpd="sng" algn="ctr">
          <a:solidFill>
            <a:schemeClr val="accent2">
              <a:hueOff val="-545761"/>
              <a:satOff val="-31473"/>
              <a:lumOff val="3235"/>
              <a:alphaOff val="0"/>
            </a:schemeClr>
          </a:solidFill>
          <a:prstDash val="dash"/>
          <a:miter lim="800000"/>
        </a:ln>
        <a:effectLst/>
      </dsp:spPr>
      <dsp:style>
        <a:lnRef idx="1">
          <a:scrgbClr r="0" g="0" b="0"/>
        </a:lnRef>
        <a:fillRef idx="0">
          <a:scrgbClr r="0" g="0" b="0"/>
        </a:fillRef>
        <a:effectRef idx="0">
          <a:scrgbClr r="0" g="0" b="0"/>
        </a:effectRef>
        <a:fontRef idx="minor"/>
      </dsp:style>
    </dsp:sp>
    <dsp:sp modelId="{D303EB92-7142-4059-B0C5-EC4E73EF1349}">
      <dsp:nvSpPr>
        <dsp:cNvPr id="0" name=""/>
        <dsp:cNvSpPr/>
      </dsp:nvSpPr>
      <dsp:spPr>
        <a:xfrm>
          <a:off x="5481674" y="3371818"/>
          <a:ext cx="124150" cy="128649"/>
        </a:xfrm>
        <a:prstGeom prst="ellipse">
          <a:avLst/>
        </a:prstGeom>
        <a:solidFill>
          <a:schemeClr val="accent2">
            <a:hueOff val="-545761"/>
            <a:satOff val="-31473"/>
            <a:lumOff val="323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37E4F8-DB5F-4E13-93B6-7024558A475F}">
      <dsp:nvSpPr>
        <dsp:cNvPr id="0" name=""/>
        <dsp:cNvSpPr/>
      </dsp:nvSpPr>
      <dsp:spPr>
        <a:xfrm rot="8100000">
          <a:off x="7013742" y="800732"/>
          <a:ext cx="487710" cy="487710"/>
        </a:xfrm>
        <a:prstGeom prst="teardrop">
          <a:avLst>
            <a:gd name="adj" fmla="val 115000"/>
          </a:avLst>
        </a:prstGeom>
        <a:solidFill>
          <a:schemeClr val="accent2">
            <a:hueOff val="-4645220"/>
            <a:satOff val="-1851"/>
            <a:lumOff val="21373"/>
            <a:alphaOff val="0"/>
          </a:schemeClr>
        </a:solidFill>
        <a:ln w="12700" cap="flat" cmpd="sng" algn="ctr">
          <a:solidFill>
            <a:schemeClr val="accent2">
              <a:hueOff val="-4645220"/>
              <a:satOff val="-1851"/>
              <a:lumOff val="2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63452-46D8-4855-966B-D4BEE6DE5DB0}">
      <dsp:nvSpPr>
        <dsp:cNvPr id="0" name=""/>
        <dsp:cNvSpPr/>
      </dsp:nvSpPr>
      <dsp:spPr>
        <a:xfrm>
          <a:off x="7067923" y="854912"/>
          <a:ext cx="379349" cy="3793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B24101D-2379-42CF-8D3A-41B9192ED884}">
      <dsp:nvSpPr>
        <dsp:cNvPr id="0" name=""/>
        <dsp:cNvSpPr/>
      </dsp:nvSpPr>
      <dsp:spPr>
        <a:xfrm>
          <a:off x="7602461" y="1401946"/>
          <a:ext cx="2775853" cy="203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1" kern="1200"/>
            <a:t>Savings and Loan Crisis </a:t>
          </a:r>
          <a:r>
            <a:rPr lang="en-US" sz="1300" kern="1200"/>
            <a:t>Prime Rate 9 going to </a:t>
          </a:r>
          <a:r>
            <a:rPr lang="en-US" sz="1300" b="1" kern="1200"/>
            <a:t>10.5%</a:t>
          </a:r>
        </a:p>
      </dsp:txBody>
      <dsp:txXfrm>
        <a:off x="7602461" y="1401946"/>
        <a:ext cx="2775853" cy="2034196"/>
      </dsp:txXfrm>
    </dsp:sp>
    <dsp:sp modelId="{03C6E879-5001-48DB-8BA7-EF905C678ACB}">
      <dsp:nvSpPr>
        <dsp:cNvPr id="0" name=""/>
        <dsp:cNvSpPr/>
      </dsp:nvSpPr>
      <dsp:spPr>
        <a:xfrm>
          <a:off x="7602461" y="687228"/>
          <a:ext cx="2775853" cy="71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1990–1991</a:t>
          </a:r>
        </a:p>
      </dsp:txBody>
      <dsp:txXfrm>
        <a:off x="7602461" y="687228"/>
        <a:ext cx="2775853" cy="714717"/>
      </dsp:txXfrm>
    </dsp:sp>
    <dsp:sp modelId="{949B2609-E71B-41B1-AE09-9FB62CCC4253}">
      <dsp:nvSpPr>
        <dsp:cNvPr id="0" name=""/>
        <dsp:cNvSpPr/>
      </dsp:nvSpPr>
      <dsp:spPr>
        <a:xfrm>
          <a:off x="7257598" y="1401946"/>
          <a:ext cx="0" cy="2034196"/>
        </a:xfrm>
        <a:prstGeom prst="line">
          <a:avLst/>
        </a:prstGeom>
        <a:noFill/>
        <a:ln w="12700" cap="flat" cmpd="sng" algn="ctr">
          <a:solidFill>
            <a:schemeClr val="accent2">
              <a:hueOff val="-727682"/>
              <a:satOff val="-41964"/>
              <a:lumOff val="4314"/>
              <a:alphaOff val="0"/>
            </a:schemeClr>
          </a:solidFill>
          <a:prstDash val="dash"/>
          <a:miter lim="800000"/>
        </a:ln>
        <a:effectLst/>
      </dsp:spPr>
      <dsp:style>
        <a:lnRef idx="1">
          <a:scrgbClr r="0" g="0" b="0"/>
        </a:lnRef>
        <a:fillRef idx="0">
          <a:scrgbClr r="0" g="0" b="0"/>
        </a:fillRef>
        <a:effectRef idx="0">
          <a:scrgbClr r="0" g="0" b="0"/>
        </a:effectRef>
        <a:fontRef idx="minor"/>
      </dsp:style>
    </dsp:sp>
    <dsp:sp modelId="{DD99D8F2-9EFE-4082-BAF7-B6FD2CB9A8D4}">
      <dsp:nvSpPr>
        <dsp:cNvPr id="0" name=""/>
        <dsp:cNvSpPr/>
      </dsp:nvSpPr>
      <dsp:spPr>
        <a:xfrm>
          <a:off x="7208018" y="3371818"/>
          <a:ext cx="124150" cy="128649"/>
        </a:xfrm>
        <a:prstGeom prst="ellipse">
          <a:avLst/>
        </a:prstGeom>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3FD55C-1FE0-4BF3-8351-BA152A0EDA83}">
      <dsp:nvSpPr>
        <dsp:cNvPr id="0" name=""/>
        <dsp:cNvSpPr/>
      </dsp:nvSpPr>
      <dsp:spPr>
        <a:xfrm rot="18900000">
          <a:off x="8740086" y="5583844"/>
          <a:ext cx="487710" cy="487710"/>
        </a:xfrm>
        <a:prstGeom prst="teardrop">
          <a:avLst>
            <a:gd name="adj" fmla="val 115000"/>
          </a:avLst>
        </a:prstGeom>
        <a:solidFill>
          <a:schemeClr val="accent2">
            <a:hueOff val="-5806526"/>
            <a:satOff val="-2314"/>
            <a:lumOff val="26716"/>
            <a:alphaOff val="0"/>
          </a:schemeClr>
        </a:solidFill>
        <a:ln w="12700" cap="flat" cmpd="sng" algn="ctr">
          <a:solidFill>
            <a:schemeClr val="accent2">
              <a:hueOff val="-5806526"/>
              <a:satOff val="-2314"/>
              <a:lumOff val="267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46C41-9B6D-4F73-9EA6-B073C47B0A70}">
      <dsp:nvSpPr>
        <dsp:cNvPr id="0" name=""/>
        <dsp:cNvSpPr/>
      </dsp:nvSpPr>
      <dsp:spPr>
        <a:xfrm>
          <a:off x="8794267" y="5638024"/>
          <a:ext cx="379349" cy="3793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045E3F6-F08B-41B2-9393-6350A787326C}">
      <dsp:nvSpPr>
        <dsp:cNvPr id="0" name=""/>
        <dsp:cNvSpPr/>
      </dsp:nvSpPr>
      <dsp:spPr>
        <a:xfrm>
          <a:off x="9328805" y="3436143"/>
          <a:ext cx="2775853" cy="203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1" kern="1200"/>
            <a:t>Dot Bomb – Y2K, 9/11-</a:t>
          </a:r>
          <a:r>
            <a:rPr lang="en-US" sz="1300" kern="1200"/>
            <a:t>  Prime Rate went from </a:t>
          </a:r>
          <a:r>
            <a:rPr lang="en-US" sz="1300" b="1" kern="1200"/>
            <a:t>7.5%</a:t>
          </a:r>
          <a:r>
            <a:rPr lang="en-US" sz="1300" kern="1200"/>
            <a:t> to </a:t>
          </a:r>
          <a:r>
            <a:rPr lang="en-US" sz="1300" b="1" kern="1200"/>
            <a:t>9% </a:t>
          </a:r>
          <a:r>
            <a:rPr lang="en-US" sz="1300" kern="1200"/>
            <a:t>in 7 months</a:t>
          </a:r>
        </a:p>
      </dsp:txBody>
      <dsp:txXfrm>
        <a:off x="9328805" y="3436143"/>
        <a:ext cx="2775853" cy="2034196"/>
      </dsp:txXfrm>
    </dsp:sp>
    <dsp:sp modelId="{50BEAC94-C252-44E4-8F8E-23C5E5F14FD4}">
      <dsp:nvSpPr>
        <dsp:cNvPr id="0" name=""/>
        <dsp:cNvSpPr/>
      </dsp:nvSpPr>
      <dsp:spPr>
        <a:xfrm>
          <a:off x="9328805" y="5470340"/>
          <a:ext cx="2775853" cy="71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2001</a:t>
          </a:r>
        </a:p>
      </dsp:txBody>
      <dsp:txXfrm>
        <a:off x="9328805" y="5470340"/>
        <a:ext cx="2775853" cy="714717"/>
      </dsp:txXfrm>
    </dsp:sp>
    <dsp:sp modelId="{974E7787-8586-4A9F-A26F-1F3210F25656}">
      <dsp:nvSpPr>
        <dsp:cNvPr id="0" name=""/>
        <dsp:cNvSpPr/>
      </dsp:nvSpPr>
      <dsp:spPr>
        <a:xfrm>
          <a:off x="8983942" y="3436143"/>
          <a:ext cx="0" cy="2034196"/>
        </a:xfrm>
        <a:prstGeom prst="line">
          <a:avLst/>
        </a:prstGeom>
        <a:noFill/>
        <a:ln w="12700" cap="flat" cmpd="sng" algn="ctr">
          <a:solidFill>
            <a:schemeClr val="accent2">
              <a:hueOff val="-909602"/>
              <a:satOff val="-52455"/>
              <a:lumOff val="5392"/>
              <a:alphaOff val="0"/>
            </a:schemeClr>
          </a:solidFill>
          <a:prstDash val="dash"/>
          <a:miter lim="800000"/>
        </a:ln>
        <a:effectLst/>
      </dsp:spPr>
      <dsp:style>
        <a:lnRef idx="1">
          <a:scrgbClr r="0" g="0" b="0"/>
        </a:lnRef>
        <a:fillRef idx="0">
          <a:scrgbClr r="0" g="0" b="0"/>
        </a:fillRef>
        <a:effectRef idx="0">
          <a:scrgbClr r="0" g="0" b="0"/>
        </a:effectRef>
        <a:fontRef idx="minor"/>
      </dsp:style>
    </dsp:sp>
    <dsp:sp modelId="{7B7A5CE9-8DA0-4147-A7EF-1DD3D2417EF9}">
      <dsp:nvSpPr>
        <dsp:cNvPr id="0" name=""/>
        <dsp:cNvSpPr/>
      </dsp:nvSpPr>
      <dsp:spPr>
        <a:xfrm>
          <a:off x="8934362" y="3371818"/>
          <a:ext cx="124150" cy="128649"/>
        </a:xfrm>
        <a:prstGeom prst="ellipse">
          <a:avLst/>
        </a:prstGeom>
        <a:solidFill>
          <a:schemeClr val="accent2">
            <a:hueOff val="-909602"/>
            <a:satOff val="-52455"/>
            <a:lumOff val="539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D1955B-6518-49D1-8C53-9F0882274F1B}">
      <dsp:nvSpPr>
        <dsp:cNvPr id="0" name=""/>
        <dsp:cNvSpPr/>
      </dsp:nvSpPr>
      <dsp:spPr>
        <a:xfrm rot="8100000">
          <a:off x="10466431" y="800732"/>
          <a:ext cx="487710" cy="487710"/>
        </a:xfrm>
        <a:prstGeom prst="teardrop">
          <a:avLst>
            <a:gd name="adj" fmla="val 115000"/>
          </a:avLst>
        </a:prstGeom>
        <a:solidFill>
          <a:schemeClr val="accent2">
            <a:hueOff val="-6967831"/>
            <a:satOff val="-2777"/>
            <a:lumOff val="32059"/>
            <a:alphaOff val="0"/>
          </a:schemeClr>
        </a:solidFill>
        <a:ln w="12700" cap="flat" cmpd="sng" algn="ctr">
          <a:solidFill>
            <a:schemeClr val="accent2">
              <a:hueOff val="-6967831"/>
              <a:satOff val="-2777"/>
              <a:lumOff val="32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8864DA-080B-48C1-A111-F9653D7FE29F}">
      <dsp:nvSpPr>
        <dsp:cNvPr id="0" name=""/>
        <dsp:cNvSpPr/>
      </dsp:nvSpPr>
      <dsp:spPr>
        <a:xfrm>
          <a:off x="10520611" y="854912"/>
          <a:ext cx="379349" cy="3793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42AFBD-5151-4334-B9D3-0CE511EE0B5F}">
      <dsp:nvSpPr>
        <dsp:cNvPr id="0" name=""/>
        <dsp:cNvSpPr/>
      </dsp:nvSpPr>
      <dsp:spPr>
        <a:xfrm>
          <a:off x="11055149" y="1401946"/>
          <a:ext cx="2775853" cy="203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1" kern="1200"/>
            <a:t>Great Recession- Sub Prime Mortgage Crisis -</a:t>
          </a:r>
          <a:r>
            <a:rPr lang="en-US" sz="1300" kern="1200"/>
            <a:t> Prime rate started at </a:t>
          </a:r>
          <a:r>
            <a:rPr lang="en-US" sz="1300" b="1" kern="1200"/>
            <a:t>7.5% </a:t>
          </a:r>
          <a:r>
            <a:rPr lang="en-US" sz="1300" kern="1200"/>
            <a:t>going down to </a:t>
          </a:r>
          <a:r>
            <a:rPr lang="en-US" sz="1300" b="1" kern="1200"/>
            <a:t>5.25% </a:t>
          </a:r>
          <a:r>
            <a:rPr lang="en-US" sz="1300" kern="1200"/>
            <a:t>in 15 months</a:t>
          </a:r>
        </a:p>
      </dsp:txBody>
      <dsp:txXfrm>
        <a:off x="11055149" y="1401946"/>
        <a:ext cx="2775853" cy="2034196"/>
      </dsp:txXfrm>
    </dsp:sp>
    <dsp:sp modelId="{803BD876-8FA7-4F60-8E74-239DA3EFF4E2}">
      <dsp:nvSpPr>
        <dsp:cNvPr id="0" name=""/>
        <dsp:cNvSpPr/>
      </dsp:nvSpPr>
      <dsp:spPr>
        <a:xfrm>
          <a:off x="11055149" y="687228"/>
          <a:ext cx="2775853" cy="71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2008-09</a:t>
          </a:r>
        </a:p>
      </dsp:txBody>
      <dsp:txXfrm>
        <a:off x="11055149" y="687228"/>
        <a:ext cx="2775853" cy="714717"/>
      </dsp:txXfrm>
    </dsp:sp>
    <dsp:sp modelId="{E598F6CC-05C6-47D8-9B14-4D398789104E}">
      <dsp:nvSpPr>
        <dsp:cNvPr id="0" name=""/>
        <dsp:cNvSpPr/>
      </dsp:nvSpPr>
      <dsp:spPr>
        <a:xfrm>
          <a:off x="10710286" y="1401946"/>
          <a:ext cx="0" cy="2034196"/>
        </a:xfrm>
        <a:prstGeom prst="line">
          <a:avLst/>
        </a:prstGeom>
        <a:noFill/>
        <a:ln w="12700" cap="flat" cmpd="sng" algn="ctr">
          <a:solidFill>
            <a:schemeClr val="accent2">
              <a:hueOff val="-1091522"/>
              <a:satOff val="-62946"/>
              <a:lumOff val="6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E4589AD0-B3A1-460E-AD34-AAC59AE8D124}">
      <dsp:nvSpPr>
        <dsp:cNvPr id="0" name=""/>
        <dsp:cNvSpPr/>
      </dsp:nvSpPr>
      <dsp:spPr>
        <a:xfrm>
          <a:off x="10660706" y="3371818"/>
          <a:ext cx="124150" cy="128649"/>
        </a:xfrm>
        <a:prstGeom prst="ellipse">
          <a:avLst/>
        </a:prstGeom>
        <a:solidFill>
          <a:schemeClr val="accent2">
            <a:hueOff val="-1091522"/>
            <a:satOff val="-62946"/>
            <a:lumOff val="647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2B6976-0073-42E5-B7A9-E42854F97E88}">
      <dsp:nvSpPr>
        <dsp:cNvPr id="0" name=""/>
        <dsp:cNvSpPr/>
      </dsp:nvSpPr>
      <dsp:spPr>
        <a:xfrm rot="18900000">
          <a:off x="12192775" y="5583844"/>
          <a:ext cx="487710" cy="487710"/>
        </a:xfrm>
        <a:prstGeom prst="teardrop">
          <a:avLst>
            <a:gd name="adj" fmla="val 115000"/>
          </a:avLst>
        </a:prstGeom>
        <a:solidFill>
          <a:schemeClr val="accent2">
            <a:hueOff val="-8129136"/>
            <a:satOff val="-3240"/>
            <a:lumOff val="37403"/>
            <a:alphaOff val="0"/>
          </a:schemeClr>
        </a:solidFill>
        <a:ln w="12700" cap="flat" cmpd="sng" algn="ctr">
          <a:solidFill>
            <a:schemeClr val="accent2">
              <a:hueOff val="-8129136"/>
              <a:satOff val="-3240"/>
              <a:lumOff val="374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0CCEB-806A-4817-BC3E-A974C6B78978}">
      <dsp:nvSpPr>
        <dsp:cNvPr id="0" name=""/>
        <dsp:cNvSpPr/>
      </dsp:nvSpPr>
      <dsp:spPr>
        <a:xfrm>
          <a:off x="12246955" y="5638024"/>
          <a:ext cx="379349" cy="3793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BD4C5BE-40D3-42EE-AE4D-246548EE6A72}">
      <dsp:nvSpPr>
        <dsp:cNvPr id="0" name=""/>
        <dsp:cNvSpPr/>
      </dsp:nvSpPr>
      <dsp:spPr>
        <a:xfrm>
          <a:off x="12781493" y="3566093"/>
          <a:ext cx="2775853" cy="203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1" kern="1200"/>
            <a:t>Covid Fueled, Economy Collapsed</a:t>
          </a:r>
          <a:r>
            <a:rPr lang="en-US" sz="1400" b="0" kern="1200"/>
            <a:t>-</a:t>
          </a:r>
          <a:r>
            <a:rPr lang="en-US" sz="1400" kern="1200"/>
            <a:t> </a:t>
          </a:r>
          <a:r>
            <a:rPr lang="en-US" sz="1300" kern="1200"/>
            <a:t>Fed lowered rates to 0%, Government issues billions in aid.</a:t>
          </a:r>
        </a:p>
        <a:p>
          <a:pPr marL="0" lvl="0" indent="0" algn="l" defTabSz="622300">
            <a:lnSpc>
              <a:spcPct val="90000"/>
            </a:lnSpc>
            <a:spcBef>
              <a:spcPct val="0"/>
            </a:spcBef>
            <a:spcAft>
              <a:spcPct val="35000"/>
            </a:spcAft>
            <a:buNone/>
          </a:pPr>
          <a:r>
            <a:rPr lang="en-US" sz="1300" kern="1200"/>
            <a:t> Sept 2019 Prime = </a:t>
          </a:r>
          <a:r>
            <a:rPr lang="en-US" sz="1300" b="1" kern="1200"/>
            <a:t>5%</a:t>
          </a:r>
          <a:r>
            <a:rPr lang="en-US" sz="1300" b="0" kern="1200"/>
            <a:t>, </a:t>
          </a:r>
          <a:r>
            <a:rPr lang="en-US" sz="1300" kern="1200"/>
            <a:t>March 2020 = </a:t>
          </a:r>
          <a:r>
            <a:rPr lang="en-US" sz="1300" b="1" kern="1200"/>
            <a:t>3.25%</a:t>
          </a:r>
        </a:p>
      </dsp:txBody>
      <dsp:txXfrm>
        <a:off x="12781493" y="3566093"/>
        <a:ext cx="2775853" cy="2034196"/>
      </dsp:txXfrm>
    </dsp:sp>
    <dsp:sp modelId="{48B80A55-752B-46AD-B83A-EB8690EF785D}">
      <dsp:nvSpPr>
        <dsp:cNvPr id="0" name=""/>
        <dsp:cNvSpPr/>
      </dsp:nvSpPr>
      <dsp:spPr>
        <a:xfrm>
          <a:off x="12781493" y="5600290"/>
          <a:ext cx="2775853" cy="71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2020</a:t>
          </a:r>
        </a:p>
      </dsp:txBody>
      <dsp:txXfrm>
        <a:off x="12781493" y="5600290"/>
        <a:ext cx="2775853" cy="714717"/>
      </dsp:txXfrm>
    </dsp:sp>
    <dsp:sp modelId="{FDF58FA1-91E6-47B8-B7CC-067337B0542C}">
      <dsp:nvSpPr>
        <dsp:cNvPr id="0" name=""/>
        <dsp:cNvSpPr/>
      </dsp:nvSpPr>
      <dsp:spPr>
        <a:xfrm>
          <a:off x="12436630" y="3436143"/>
          <a:ext cx="0" cy="2034196"/>
        </a:xfrm>
        <a:prstGeom prst="line">
          <a:avLst/>
        </a:prstGeom>
        <a:noFill/>
        <a:ln w="12700" cap="flat" cmpd="sng" algn="ctr">
          <a:solidFill>
            <a:schemeClr val="accent2">
              <a:hueOff val="-1273443"/>
              <a:satOff val="-73437"/>
              <a:lumOff val="7549"/>
              <a:alphaOff val="0"/>
            </a:schemeClr>
          </a:solidFill>
          <a:prstDash val="dash"/>
          <a:miter lim="800000"/>
        </a:ln>
        <a:effectLst/>
      </dsp:spPr>
      <dsp:style>
        <a:lnRef idx="1">
          <a:scrgbClr r="0" g="0" b="0"/>
        </a:lnRef>
        <a:fillRef idx="0">
          <a:scrgbClr r="0" g="0" b="0"/>
        </a:fillRef>
        <a:effectRef idx="0">
          <a:scrgbClr r="0" g="0" b="0"/>
        </a:effectRef>
        <a:fontRef idx="minor"/>
      </dsp:style>
    </dsp:sp>
    <dsp:sp modelId="{FCFC0352-CABD-4CBC-B232-3AF783316615}">
      <dsp:nvSpPr>
        <dsp:cNvPr id="0" name=""/>
        <dsp:cNvSpPr/>
      </dsp:nvSpPr>
      <dsp:spPr>
        <a:xfrm>
          <a:off x="12387050" y="3371818"/>
          <a:ext cx="124150" cy="128649"/>
        </a:xfrm>
        <a:prstGeom prst="ellipse">
          <a:avLst/>
        </a:prstGeom>
        <a:solidFill>
          <a:schemeClr val="accent2">
            <a:hueOff val="-1273443"/>
            <a:satOff val="-73437"/>
            <a:lumOff val="754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7E335-4EF6-4810-95F6-98F40BB2D73D}">
      <dsp:nvSpPr>
        <dsp:cNvPr id="0" name=""/>
        <dsp:cNvSpPr/>
      </dsp:nvSpPr>
      <dsp:spPr>
        <a:xfrm rot="8100000">
          <a:off x="13919119" y="800732"/>
          <a:ext cx="487710" cy="487710"/>
        </a:xfrm>
        <a:prstGeom prst="teardrop">
          <a:avLst>
            <a:gd name="adj" fmla="val 115000"/>
          </a:avLst>
        </a:prstGeom>
        <a:solidFill>
          <a:schemeClr val="accent2">
            <a:hueOff val="-9290441"/>
            <a:satOff val="-3703"/>
            <a:lumOff val="42746"/>
            <a:alphaOff val="0"/>
          </a:schemeClr>
        </a:solidFill>
        <a:ln w="12700" cap="flat" cmpd="sng" algn="ctr">
          <a:solidFill>
            <a:schemeClr val="accent2">
              <a:hueOff val="-9290441"/>
              <a:satOff val="-3703"/>
              <a:lumOff val="427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4C0B9A-E2AD-46A1-B4BD-2830CE78E825}">
      <dsp:nvSpPr>
        <dsp:cNvPr id="0" name=""/>
        <dsp:cNvSpPr/>
      </dsp:nvSpPr>
      <dsp:spPr>
        <a:xfrm>
          <a:off x="13973299" y="854912"/>
          <a:ext cx="379349" cy="3793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31B13C3-AFC2-4943-8534-8123521C282A}">
      <dsp:nvSpPr>
        <dsp:cNvPr id="0" name=""/>
        <dsp:cNvSpPr/>
      </dsp:nvSpPr>
      <dsp:spPr>
        <a:xfrm>
          <a:off x="14507838" y="1401946"/>
          <a:ext cx="2775853" cy="203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1" kern="1200"/>
            <a:t>Maybe Recession </a:t>
          </a:r>
          <a:r>
            <a:rPr lang="en-US" sz="1300" kern="1200"/>
            <a:t>- Prime at 8.5</a:t>
          </a:r>
          <a:r>
            <a:rPr lang="en-US" sz="1300" b="1" kern="1200"/>
            <a:t>%</a:t>
          </a:r>
        </a:p>
      </dsp:txBody>
      <dsp:txXfrm>
        <a:off x="14507838" y="1401946"/>
        <a:ext cx="2775853" cy="2034196"/>
      </dsp:txXfrm>
    </dsp:sp>
    <dsp:sp modelId="{54982EC4-2096-4497-9BDE-643B4795C46F}">
      <dsp:nvSpPr>
        <dsp:cNvPr id="0" name=""/>
        <dsp:cNvSpPr/>
      </dsp:nvSpPr>
      <dsp:spPr>
        <a:xfrm>
          <a:off x="14507838" y="687228"/>
          <a:ext cx="2775853" cy="71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2024</a:t>
          </a:r>
        </a:p>
      </dsp:txBody>
      <dsp:txXfrm>
        <a:off x="14507838" y="687228"/>
        <a:ext cx="2775853" cy="714717"/>
      </dsp:txXfrm>
    </dsp:sp>
    <dsp:sp modelId="{DF99C22F-A590-44DC-9A8E-D0B96DD1FAE1}">
      <dsp:nvSpPr>
        <dsp:cNvPr id="0" name=""/>
        <dsp:cNvSpPr/>
      </dsp:nvSpPr>
      <dsp:spPr>
        <a:xfrm>
          <a:off x="14162974" y="1401946"/>
          <a:ext cx="0" cy="2034196"/>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B27BBD1D-A1EF-41DF-BF0D-A0AA5299D2A7}">
      <dsp:nvSpPr>
        <dsp:cNvPr id="0" name=""/>
        <dsp:cNvSpPr/>
      </dsp:nvSpPr>
      <dsp:spPr>
        <a:xfrm>
          <a:off x="14113394" y="3371818"/>
          <a:ext cx="124150" cy="128649"/>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C6686D-5CEB-BD34-EE33-58325FA291B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3C7347BB-B444-CCEC-13D8-D6852320685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4CBA4D8-4431-439F-8429-886A505E68A3}" type="datetimeFigureOut">
              <a:rPr lang="en-US" smtClean="0"/>
              <a:t>10/16/2024</a:t>
            </a:fld>
            <a:endParaRPr lang="en-US"/>
          </a:p>
        </p:txBody>
      </p:sp>
      <p:sp>
        <p:nvSpPr>
          <p:cNvPr id="4" name="Footer Placeholder 3">
            <a:extLst>
              <a:ext uri="{FF2B5EF4-FFF2-40B4-BE49-F238E27FC236}">
                <a16:creationId xmlns:a16="http://schemas.microsoft.com/office/drawing/2014/main" id="{272E0809-DD29-B81A-AA38-AD571AE6AFC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A8E6C9-209B-5D23-5993-9783C935795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D8F0B74-8BC9-400A-A6DA-898D1425E384}" type="slidenum">
              <a:rPr lang="en-US" smtClean="0"/>
              <a:t>‹#›</a:t>
            </a:fld>
            <a:endParaRPr lang="en-US"/>
          </a:p>
        </p:txBody>
      </p:sp>
    </p:spTree>
    <p:extLst>
      <p:ext uri="{BB962C8B-B14F-4D97-AF65-F5344CB8AC3E}">
        <p14:creationId xmlns:p14="http://schemas.microsoft.com/office/powerpoint/2010/main" val="2119441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uk-U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B027185-10FB-4A57-B3F0-45136A811A24}" type="datetimeFigureOut">
              <a:rPr lang="uk-UA" smtClean="0"/>
              <a:t>16.10.2024</a:t>
            </a:fld>
            <a:endParaRPr lang="uk-U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uk-U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uk-U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320071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not shown here DEN was rated as one of the more overbuilt markets reflecting in very low Google Search demand (purple) then COVID hit, everyone was moving to CO.  </a:t>
            </a:r>
          </a:p>
          <a:p>
            <a:endParaRPr lang="en-US" dirty="0"/>
          </a:p>
          <a:p>
            <a:r>
              <a:rPr lang="en-US" dirty="0"/>
              <a:t>2021 (green) was FANTASTIC for Colorado, then </a:t>
            </a:r>
          </a:p>
          <a:p>
            <a:endParaRPr lang="en-US" dirty="0"/>
          </a:p>
          <a:p>
            <a:r>
              <a:rPr lang="en-US" dirty="0"/>
              <a:t>2022 (blue)cropped considerably, and now 2024, we are below the bottom year of 2020.    </a:t>
            </a:r>
            <a:r>
              <a:rPr lang="en-US" b="1" dirty="0"/>
              <a:t>WE LOOK FOR CORRELATIONS IN ORDER TO TRACK DEMAND OR DETERMINE WHAT FUTURE DEMAND MIGHT LOOK LIKE</a:t>
            </a:r>
          </a:p>
        </p:txBody>
      </p:sp>
      <p:sp>
        <p:nvSpPr>
          <p:cNvPr id="4" name="Slide Number Placeholder 3"/>
          <p:cNvSpPr>
            <a:spLocks noGrp="1"/>
          </p:cNvSpPr>
          <p:nvPr>
            <p:ph type="sldNum" sz="quarter" idx="5"/>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607625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business has 3 distinct demand drivers, Lifestyle (NYC), Transitional (new home buyers, moving up or down in life), Commercial…Growth after COVID has been from Commercial as we created many new small businesses and the </a:t>
            </a:r>
            <a:r>
              <a:rPr lang="en-US" dirty="0" err="1"/>
              <a:t>firwt</a:t>
            </a:r>
            <a:r>
              <a:rPr lang="en-US" dirty="0"/>
              <a:t> move out of their garage is into a storage unit.</a:t>
            </a:r>
          </a:p>
        </p:txBody>
      </p:sp>
      <p:sp>
        <p:nvSpPr>
          <p:cNvPr id="4" name="Slide Number Placeholder 3"/>
          <p:cNvSpPr>
            <a:spLocks noGrp="1"/>
          </p:cNvSpPr>
          <p:nvPr>
            <p:ph type="sldNum" sz="quarter" idx="5"/>
          </p:nvPr>
        </p:nvSpPr>
        <p:spPr/>
        <p:txBody>
          <a:bodyPr/>
          <a:lstStyle/>
          <a:p>
            <a:fld id="{A08409E6-9357-44A3-8791-00ED112EB383}" type="slidenum">
              <a:rPr lang="en-US" smtClean="0"/>
              <a:t>11</a:t>
            </a:fld>
            <a:endParaRPr lang="en-US"/>
          </a:p>
        </p:txBody>
      </p:sp>
    </p:spTree>
    <p:extLst>
      <p:ext uri="{BB962C8B-B14F-4D97-AF65-F5344CB8AC3E}">
        <p14:creationId xmlns:p14="http://schemas.microsoft.com/office/powerpoint/2010/main" val="3814306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internal move in data compared to google search demand for self storage, a direct casual relationship. With demand depressed, our move ins are depressed. </a:t>
            </a:r>
          </a:p>
        </p:txBody>
      </p:sp>
      <p:sp>
        <p:nvSpPr>
          <p:cNvPr id="4" name="Slide Number Placeholder 3"/>
          <p:cNvSpPr>
            <a:spLocks noGrp="1"/>
          </p:cNvSpPr>
          <p:nvPr>
            <p:ph type="sldNum" sz="quarter" idx="5"/>
          </p:nvPr>
        </p:nvSpPr>
        <p:spPr/>
        <p:txBody>
          <a:bodyPr/>
          <a:lstStyle/>
          <a:p>
            <a:fld id="{A08409E6-9357-44A3-8791-00ED112EB383}" type="slidenum">
              <a:rPr lang="en-US" smtClean="0"/>
              <a:t>12</a:t>
            </a:fld>
            <a:endParaRPr lang="en-US"/>
          </a:p>
        </p:txBody>
      </p:sp>
    </p:spTree>
    <p:extLst>
      <p:ext uri="{BB962C8B-B14F-4D97-AF65-F5344CB8AC3E}">
        <p14:creationId xmlns:p14="http://schemas.microsoft.com/office/powerpoint/2010/main" val="3795083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google search demand correlated with existing home sales, also highly correlated. Simply put, we are seeing depressed demand for our product because Americans are buying homes at the lowest level in 10 years, as I showed you all earlier.  THEN WE ENTERED Q3 2023 AND THE DROP YOUR RATE MOVE BY EXR.  </a:t>
            </a:r>
            <a:r>
              <a:rPr lang="en-US" b="1" dirty="0"/>
              <a:t>Why did they do this, because they saw these numbers and had to protect their occupancy.</a:t>
            </a:r>
          </a:p>
          <a:p>
            <a:endParaRPr lang="en-US" b="1" dirty="0"/>
          </a:p>
          <a:p>
            <a:endParaRPr lang="en-US" dirty="0"/>
          </a:p>
        </p:txBody>
      </p:sp>
      <p:sp>
        <p:nvSpPr>
          <p:cNvPr id="4" name="Slide Number Placeholder 3"/>
          <p:cNvSpPr>
            <a:spLocks noGrp="1"/>
          </p:cNvSpPr>
          <p:nvPr>
            <p:ph type="sldNum" sz="quarter" idx="5"/>
          </p:nvPr>
        </p:nvSpPr>
        <p:spPr/>
        <p:txBody>
          <a:bodyPr/>
          <a:lstStyle/>
          <a:p>
            <a:fld id="{A08409E6-9357-44A3-8791-00ED112EB383}" type="slidenum">
              <a:rPr lang="en-US" smtClean="0"/>
              <a:t>13</a:t>
            </a:fld>
            <a:endParaRPr lang="en-US"/>
          </a:p>
        </p:txBody>
      </p:sp>
    </p:spTree>
    <p:extLst>
      <p:ext uri="{BB962C8B-B14F-4D97-AF65-F5344CB8AC3E}">
        <p14:creationId xmlns:p14="http://schemas.microsoft.com/office/powerpoint/2010/main" val="221791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housing transaction volume is currently at the lowest volume seen in the last 10 years, everyone was literally locked inside their homes before the boom occurred and bought at crazy low interest rates. </a:t>
            </a:r>
            <a:r>
              <a:rPr lang="en-US" b="1" dirty="0"/>
              <a:t>SIMPLY PUT PEOPLE ARE STAYING PUT.</a:t>
            </a:r>
          </a:p>
          <a:p>
            <a:endParaRPr lang="en-US" dirty="0"/>
          </a:p>
          <a:p>
            <a:r>
              <a:rPr lang="en-US" dirty="0"/>
              <a:t>Multi family has had some of the highest renewal rates in history, none of the is good news for storage. People are not moving right now, and it is having a material affect on demand for storage. </a:t>
            </a:r>
            <a:r>
              <a:rPr lang="en-US" b="1" dirty="0"/>
              <a:t>WHAT IS THE REASON FOR THIS??</a:t>
            </a:r>
          </a:p>
        </p:txBody>
      </p:sp>
      <p:sp>
        <p:nvSpPr>
          <p:cNvPr id="4" name="Slide Number Placeholder 3"/>
          <p:cNvSpPr>
            <a:spLocks noGrp="1"/>
          </p:cNvSpPr>
          <p:nvPr>
            <p:ph type="sldNum" sz="quarter" idx="5"/>
          </p:nvPr>
        </p:nvSpPr>
        <p:spPr/>
        <p:txBody>
          <a:bodyPr/>
          <a:lstStyle/>
          <a:p>
            <a:fld id="{A08409E6-9357-44A3-8791-00ED112EB383}" type="slidenum">
              <a:rPr lang="en-US" smtClean="0"/>
              <a:t>14</a:t>
            </a:fld>
            <a:endParaRPr lang="en-US"/>
          </a:p>
        </p:txBody>
      </p:sp>
    </p:spTree>
    <p:extLst>
      <p:ext uri="{BB962C8B-B14F-4D97-AF65-F5344CB8AC3E}">
        <p14:creationId xmlns:p14="http://schemas.microsoft.com/office/powerpoint/2010/main" val="59916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reason is, They cant afford it. The Atlanta Federal Reserve  index the  </a:t>
            </a:r>
            <a:r>
              <a:rPr lang="en-US" b="1" dirty="0"/>
              <a:t>Home Ownership Affordability Monitor</a:t>
            </a:r>
            <a:r>
              <a:rPr lang="en-US" dirty="0"/>
              <a:t>, measuring </a:t>
            </a:r>
            <a:r>
              <a:rPr lang="en-US" b="1" dirty="0"/>
              <a:t>ability  households to absorb  annual costs of owning a median priced home</a:t>
            </a:r>
            <a:r>
              <a:rPr lang="en-US" dirty="0"/>
              <a:t>. This is a national view of the affordability of a median home owner from 2006 when they started tracking data to present.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2008-2009 during GFC interest rates when down from 7.% to 5.75% in 15 months.  Then we began seeding the economy trying to get it to grow, interest rates went down then affordability went up 2012-2013…more of same 2015-2018…also created a great development opportunity and we expanded…topic of conversation was too much supply 2019 then COVID.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median home to the median buyer is current less affordable today than it was prior to the financial crisis in 08-09. the lowest it is on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way, AFTER  each of the periods of time we </a:t>
            </a:r>
            <a:r>
              <a:rPr lang="en-US" b="1" dirty="0"/>
              <a:t>cross into a great home affordability period, our self storage operations boom.</a:t>
            </a:r>
          </a:p>
        </p:txBody>
      </p:sp>
      <p:sp>
        <p:nvSpPr>
          <p:cNvPr id="4" name="Slide Number Placeholder 3"/>
          <p:cNvSpPr>
            <a:spLocks noGrp="1"/>
          </p:cNvSpPr>
          <p:nvPr>
            <p:ph type="sldNum" sz="quarter" idx="5"/>
          </p:nvPr>
        </p:nvSpPr>
        <p:spPr/>
        <p:txBody>
          <a:bodyPr/>
          <a:lstStyle/>
          <a:p>
            <a:fld id="{A08409E6-9357-44A3-8791-00ED112EB383}" type="slidenum">
              <a:rPr lang="en-US" smtClean="0"/>
              <a:t>15</a:t>
            </a:fld>
            <a:endParaRPr lang="en-US"/>
          </a:p>
        </p:txBody>
      </p:sp>
    </p:spTree>
    <p:extLst>
      <p:ext uri="{BB962C8B-B14F-4D97-AF65-F5344CB8AC3E}">
        <p14:creationId xmlns:p14="http://schemas.microsoft.com/office/powerpoint/2010/main" val="3498308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The New York Fed conducted a study over the six quarters ended Q2 2024  - asked a key question: if you could keep your existing mortgage rate when buying a new home, would you be more likely to move?  The study effectively measured how much higher rates are discouraging moves and how sensitive different groups are to this effect.</a:t>
            </a:r>
          </a:p>
          <a:p>
            <a:endParaRPr lang="en-US" b="1" dirty="0"/>
          </a:p>
          <a:p>
            <a:r>
              <a:rPr lang="en-US" b="1" dirty="0"/>
              <a:t>Under current conditions, just 16% of homeowners expect to move in the next three years. But if they were allowed to keep their existing rate, that jumps to 23%.  </a:t>
            </a:r>
          </a:p>
          <a:p>
            <a:endParaRPr lang="en-US" dirty="0"/>
          </a:p>
          <a:p>
            <a:r>
              <a:rPr lang="en-US" b="1" dirty="0"/>
              <a:t>homeowners with mortgage rates below 3%, their baseline moving probability is around 17%, but if they can keep that rate, it jumps to nearly 28%.. </a:t>
            </a:r>
          </a:p>
          <a:p>
            <a:endParaRPr lang="en-US" b="1" dirty="0"/>
          </a:p>
          <a:p>
            <a:r>
              <a:rPr lang="en-US" b="1" dirty="0"/>
              <a:t>those with rates between 3% and 4% show a notable rise from 19% to 26%—about a 40% increase.</a:t>
            </a:r>
          </a:p>
          <a:p>
            <a:endParaRPr lang="en-US" dirty="0"/>
          </a:p>
          <a:p>
            <a:r>
              <a:rPr lang="en-US" b="1" dirty="0"/>
              <a:t>But notice the far-right group: homeowners with rates above 4%. Their baseline moving probability is already at 16%, and offering to keep their rate only nudges it to 21%. </a:t>
            </a:r>
          </a:p>
          <a:p>
            <a:endParaRPr lang="en-US" b="1" dirty="0"/>
          </a:p>
          <a:p>
            <a:r>
              <a:rPr lang="en-US" b="1" dirty="0"/>
              <a:t>Will we get back to 3-4% rates again…..logic and current market conditions tell us, NO. If HO rates stay at the current level, development loans and acquisition loan rates will remain high showing pricing for stores will likewise be lower as cap rates rise.</a:t>
            </a:r>
          </a:p>
          <a:p>
            <a:endParaRPr lang="en-US" dirty="0"/>
          </a:p>
          <a:p>
            <a:endParaRPr lang="en-US" dirty="0"/>
          </a:p>
        </p:txBody>
      </p:sp>
      <p:sp>
        <p:nvSpPr>
          <p:cNvPr id="4" name="Slide Number Placeholder 3"/>
          <p:cNvSpPr>
            <a:spLocks noGrp="1"/>
          </p:cNvSpPr>
          <p:nvPr>
            <p:ph type="sldNum" sz="quarter" idx="5"/>
          </p:nvPr>
        </p:nvSpPr>
        <p:spPr/>
        <p:txBody>
          <a:bodyPr/>
          <a:lstStyle/>
          <a:p>
            <a:fld id="{A08409E6-9357-44A3-8791-00ED112EB383}" type="slidenum">
              <a:rPr lang="en-US" smtClean="0"/>
              <a:t>16</a:t>
            </a:fld>
            <a:endParaRPr lang="en-US"/>
          </a:p>
        </p:txBody>
      </p:sp>
    </p:spTree>
    <p:extLst>
      <p:ext uri="{BB962C8B-B14F-4D97-AF65-F5344CB8AC3E}">
        <p14:creationId xmlns:p14="http://schemas.microsoft.com/office/powerpoint/2010/main" val="1242484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have operators attempted to do when demand went down from the largest user of our product, we instituted rev man schemes, one of which was dropping asking rates to the basement and giving huge rent increases…..every time I try to fight this and prove it wrong, I end up proving it works…WHY –OUR CUSTOMERS ARE VERY STICKY…HOW LONG WILL THIS LAST?</a:t>
            </a:r>
          </a:p>
          <a:p>
            <a:endParaRPr lang="en-US" dirty="0"/>
          </a:p>
          <a:p>
            <a:r>
              <a:rPr lang="en-US" dirty="0"/>
              <a:t> Purple are independents……this is one year of </a:t>
            </a:r>
            <a:r>
              <a:rPr lang="en-US" dirty="0" err="1"/>
              <a:t>webscraping</a:t>
            </a:r>
            <a:r>
              <a:rPr lang="en-US" dirty="0"/>
              <a:t> 10x10’s from over 17,000 facilities.</a:t>
            </a:r>
          </a:p>
        </p:txBody>
      </p:sp>
      <p:sp>
        <p:nvSpPr>
          <p:cNvPr id="4" name="Slide Number Placeholder 3"/>
          <p:cNvSpPr>
            <a:spLocks noGrp="1"/>
          </p:cNvSpPr>
          <p:nvPr>
            <p:ph type="sldNum" sz="quarter" idx="5"/>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3018073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GOOGLE search volume really what we should look for….We think so, and have adjusted our revenue management algo’s to reflect </a:t>
            </a:r>
            <a:r>
              <a:rPr lang="en-US" dirty="0" err="1"/>
              <a:t>this..This</a:t>
            </a:r>
            <a:r>
              <a:rPr lang="en-US" dirty="0"/>
              <a:t> is how we look at pricing and how it is emerging and constantly being refined Index of our starting rates on average across the US.  IF YOU AR ENOT WORKING Google, you need to b, here is why..</a:t>
            </a:r>
          </a:p>
        </p:txBody>
      </p:sp>
      <p:sp>
        <p:nvSpPr>
          <p:cNvPr id="4" name="Slide Number Placeholder 3"/>
          <p:cNvSpPr>
            <a:spLocks noGrp="1"/>
          </p:cNvSpPr>
          <p:nvPr>
            <p:ph type="sldNum" sz="quarter" idx="5"/>
          </p:nvPr>
        </p:nvSpPr>
        <p:spPr/>
        <p:txBody>
          <a:bodyPr/>
          <a:lstStyle/>
          <a:p>
            <a:fld id="{BD9C3A12-1E0F-412B-B376-8089A55D946C}" type="slidenum">
              <a:rPr lang="uk-UA" smtClean="0"/>
              <a:t>18</a:t>
            </a:fld>
            <a:endParaRPr lang="uk-UA"/>
          </a:p>
        </p:txBody>
      </p:sp>
    </p:spTree>
    <p:extLst>
      <p:ext uri="{BB962C8B-B14F-4D97-AF65-F5344CB8AC3E}">
        <p14:creationId xmlns:p14="http://schemas.microsoft.com/office/powerpoint/2010/main" val="765574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LOWERING RATES DOES NOT CREATE NEW DEMAND…IT ONLY SATISFIES EXISTING DEMAND</a:t>
            </a:r>
          </a:p>
          <a:p>
            <a:endParaRPr lang="en-US" dirty="0"/>
          </a:p>
          <a:p>
            <a:endParaRPr lang="en-US" dirty="0"/>
          </a:p>
          <a:p>
            <a:r>
              <a:rPr lang="en-US" dirty="0"/>
              <a:t>So we have all gone a </a:t>
            </a:r>
            <a:r>
              <a:rPr lang="en-US" dirty="0" err="1"/>
              <a:t>biT</a:t>
            </a:r>
            <a:r>
              <a:rPr lang="en-US" dirty="0"/>
              <a:t> crazy with cutting asking rents and raising rents after 3-6 </a:t>
            </a:r>
            <a:r>
              <a:rPr lang="en-US" dirty="0" err="1"/>
              <a:t>mnths</a:t>
            </a:r>
            <a:r>
              <a:rPr lang="en-US" dirty="0"/>
              <a:t>, so what do we do…we spend more money on advertising.</a:t>
            </a:r>
          </a:p>
          <a:p>
            <a:endParaRPr lang="en-US" dirty="0"/>
          </a:p>
          <a:p>
            <a:endParaRPr lang="en-US" dirty="0"/>
          </a:p>
          <a:p>
            <a:endParaRPr lang="en-US" dirty="0"/>
          </a:p>
          <a:p>
            <a:r>
              <a:rPr lang="en-US" dirty="0"/>
              <a:t>Today, our industry has finally managed to understand page one real estate for self storage search-----Ads are expensive-----Maps take endless work-----Organic is non-stop effort</a:t>
            </a:r>
          </a:p>
          <a:p>
            <a:endParaRPr lang="en-US" dirty="0"/>
          </a:p>
          <a:p>
            <a:r>
              <a:rPr lang="en-US" dirty="0"/>
              <a:t>Just when we think we have it all figured out….Google changed their algo’s, our Customers are changing and all of a sudden the new real estate play  is the size of your cell phone screen THEN we have voice search which is totally different real estate.</a:t>
            </a:r>
          </a:p>
        </p:txBody>
      </p:sp>
      <p:sp>
        <p:nvSpPr>
          <p:cNvPr id="4" name="Slide Number Placeholder 3"/>
          <p:cNvSpPr>
            <a:spLocks noGrp="1"/>
          </p:cNvSpPr>
          <p:nvPr>
            <p:ph type="sldNum" sz="quarter" idx="5"/>
          </p:nvPr>
        </p:nvSpPr>
        <p:spPr/>
        <p:txBody>
          <a:bodyPr/>
          <a:lstStyle/>
          <a:p>
            <a:fld id="{BD9C3A12-1E0F-412B-B376-8089A55D946C}" type="slidenum">
              <a:rPr lang="uk-UA" smtClean="0"/>
              <a:t>19</a:t>
            </a:fld>
            <a:endParaRPr lang="uk-UA"/>
          </a:p>
        </p:txBody>
      </p:sp>
    </p:spTree>
    <p:extLst>
      <p:ext uri="{BB962C8B-B14F-4D97-AF65-F5344CB8AC3E}">
        <p14:creationId xmlns:p14="http://schemas.microsoft.com/office/powerpoint/2010/main" val="102547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secret about self storage is OUT.  If they are talking about it in the grocery line, we have made it to a major food group.</a:t>
            </a:r>
          </a:p>
        </p:txBody>
      </p:sp>
      <p:sp>
        <p:nvSpPr>
          <p:cNvPr id="4" name="Slide Number Placeholder 3"/>
          <p:cNvSpPr>
            <a:spLocks noGrp="1"/>
          </p:cNvSpPr>
          <p:nvPr>
            <p:ph type="sldNum" sz="quarter" idx="5"/>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2508171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Nobody really knows what goes into the total Google algo that says who is at top of Organic listing, but we know some things that do make a difference.</a:t>
            </a:r>
          </a:p>
          <a:p>
            <a:endParaRPr lang="en-US" dirty="0"/>
          </a:p>
          <a:p>
            <a:r>
              <a:rPr lang="en-US" dirty="0"/>
              <a:t>Speed matters to customers and to Google.  Nobody does it very well in </a:t>
            </a:r>
            <a:r>
              <a:rPr lang="en-US" dirty="0" err="1"/>
              <a:t>self-storage</a:t>
            </a:r>
            <a:r>
              <a:rPr lang="en-US" dirty="0"/>
              <a:t>. We thought we had it down when we re-did our web page to load in less than 4 seconds, compared to other e-commerce type businesses, we are too slow by half!  </a:t>
            </a:r>
          </a:p>
          <a:p>
            <a:endParaRPr lang="en-US" dirty="0"/>
          </a:p>
          <a:p>
            <a:r>
              <a:rPr lang="en-US" dirty="0"/>
              <a:t>This is after we spent $1 million IN 2020 re-doing web site, we are now budgeting spending $1 million per year for constant updates.</a:t>
            </a:r>
          </a:p>
        </p:txBody>
      </p:sp>
      <p:sp>
        <p:nvSpPr>
          <p:cNvPr id="4" name="Slide Number Placeholder 3"/>
          <p:cNvSpPr>
            <a:spLocks noGrp="1"/>
          </p:cNvSpPr>
          <p:nvPr>
            <p:ph type="sldNum" sz="quarter" idx="5"/>
          </p:nvPr>
        </p:nvSpPr>
        <p:spPr/>
        <p:txBody>
          <a:bodyPr/>
          <a:lstStyle/>
          <a:p>
            <a:fld id="{BD9C3A12-1E0F-412B-B376-8089A55D946C}" type="slidenum">
              <a:rPr lang="uk-UA" smtClean="0"/>
              <a:t>20</a:t>
            </a:fld>
            <a:endParaRPr lang="uk-UA"/>
          </a:p>
        </p:txBody>
      </p:sp>
    </p:spTree>
    <p:extLst>
      <p:ext uri="{BB962C8B-B14F-4D97-AF65-F5344CB8AC3E}">
        <p14:creationId xmlns:p14="http://schemas.microsoft.com/office/powerpoint/2010/main" val="717746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you can do is A-B testing.  Here is an example one of the many A/B tests we do each year.</a:t>
            </a:r>
          </a:p>
          <a:p>
            <a:endParaRPr lang="en-US" dirty="0"/>
          </a:p>
          <a:p>
            <a:r>
              <a:rPr lang="en-US" dirty="0"/>
              <a:t>We wanted o know which web presentation generated the most results </a:t>
            </a:r>
          </a:p>
          <a:p>
            <a:endParaRPr lang="en-US" dirty="0"/>
          </a:p>
          <a:p>
            <a:r>
              <a:rPr lang="en-US" dirty="0"/>
              <a:t>The “Variant” has a </a:t>
            </a:r>
            <a:r>
              <a:rPr lang="en-US" b="1" dirty="0"/>
              <a:t>more</a:t>
            </a:r>
            <a:r>
              <a:rPr lang="en-US" dirty="0"/>
              <a:t> </a:t>
            </a:r>
            <a:r>
              <a:rPr lang="en-US" b="1" dirty="0"/>
              <a:t>engaging photo gallery </a:t>
            </a:r>
            <a:r>
              <a:rPr lang="en-US" dirty="0"/>
              <a:t>and improved the conversion rate of which users one the page rent a storage unit by 5.73%. This means we capture more reservations per web user when we use this design.</a:t>
            </a:r>
          </a:p>
        </p:txBody>
      </p:sp>
      <p:sp>
        <p:nvSpPr>
          <p:cNvPr id="4" name="Slide Number Placeholder 3"/>
          <p:cNvSpPr>
            <a:spLocks noGrp="1"/>
          </p:cNvSpPr>
          <p:nvPr>
            <p:ph type="sldNum" sz="quarter" idx="5"/>
          </p:nvPr>
        </p:nvSpPr>
        <p:spPr/>
        <p:txBody>
          <a:bodyPr/>
          <a:lstStyle/>
          <a:p>
            <a:fld id="{69655818-5951-4B16-BEB3-115E304AB575}" type="slidenum">
              <a:rPr lang="en-US" smtClean="0"/>
              <a:t>21</a:t>
            </a:fld>
            <a:endParaRPr lang="en-US"/>
          </a:p>
        </p:txBody>
      </p:sp>
    </p:spTree>
    <p:extLst>
      <p:ext uri="{BB962C8B-B14F-4D97-AF65-F5344CB8AC3E}">
        <p14:creationId xmlns:p14="http://schemas.microsoft.com/office/powerpoint/2010/main" val="3162166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if our search demand is down We bringing $500 million in revenue and our marketing costs are about$15 million.</a:t>
            </a: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22</a:t>
            </a:fld>
            <a:endParaRPr lang="uk-UA"/>
          </a:p>
        </p:txBody>
      </p:sp>
    </p:spTree>
    <p:extLst>
      <p:ext uri="{BB962C8B-B14F-4D97-AF65-F5344CB8AC3E}">
        <p14:creationId xmlns:p14="http://schemas.microsoft.com/office/powerpoint/2010/main" val="2577087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is fragmenting---Gen Z doesn’t even use Google for most search Voice Search…they use Tik Tok or Your tube  THEN How is AI assisted search going to change us ? </a:t>
            </a:r>
          </a:p>
          <a:p>
            <a:endParaRPr lang="en-US" dirty="0"/>
          </a:p>
          <a:p>
            <a:r>
              <a:rPr lang="en-US" dirty="0"/>
              <a:t>When someone asks their phone with AI for storage, they will give you directions and only offer up one!  Then what do we do</a:t>
            </a:r>
          </a:p>
          <a:p>
            <a:endParaRPr lang="en-US" dirty="0"/>
          </a:p>
          <a:p>
            <a:r>
              <a:rPr lang="en-US" dirty="0"/>
              <a:t>The advertising options 15 yrs ago was YELLOW PAGES, wish we could go back there!  The companies that provide search are changing and will continue to change, we must change with them…here is what could happen.</a:t>
            </a:r>
          </a:p>
          <a:p>
            <a:endParaRPr lang="en-US" dirty="0"/>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23</a:t>
            </a:fld>
            <a:endParaRPr lang="uk-UA"/>
          </a:p>
        </p:txBody>
      </p:sp>
    </p:spTree>
    <p:extLst>
      <p:ext uri="{BB962C8B-B14F-4D97-AF65-F5344CB8AC3E}">
        <p14:creationId xmlns:p14="http://schemas.microsoft.com/office/powerpoint/2010/main" val="85989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Calibri"/>
                <a:ea typeface="Calibri"/>
                <a:cs typeface="Calibri"/>
              </a:rPr>
              <a:t>This shows 20 years of change …what happened to Gateway, and Radio Shack, …in 20 years we will know who </a:t>
            </a:r>
            <a:r>
              <a:rPr lang="en-US" b="1" dirty="0" err="1">
                <a:latin typeface="Calibri"/>
                <a:ea typeface="Calibri"/>
                <a:cs typeface="Calibri"/>
              </a:rPr>
              <a:t>Crowdstrike</a:t>
            </a:r>
            <a:r>
              <a:rPr lang="en-US" b="1" dirty="0">
                <a:latin typeface="Calibri"/>
                <a:ea typeface="Calibri"/>
                <a:cs typeface="Calibri"/>
              </a:rPr>
              <a:t> is other than what they caused airline programs to crash? If you do not keep up with today and the changes that are being made as to how our customers find us, you might end up being Blockbuster or RadioShack.</a:t>
            </a:r>
          </a:p>
          <a:p>
            <a:pPr defTabSz="931774">
              <a:defRPr/>
            </a:pPr>
            <a:endParaRPr lang="en-US" b="1" dirty="0">
              <a:latin typeface="Calibri"/>
              <a:ea typeface="Calibri"/>
              <a:cs typeface="Calibri"/>
            </a:endParaRPr>
          </a:p>
        </p:txBody>
      </p:sp>
      <p:sp>
        <p:nvSpPr>
          <p:cNvPr id="4" name="Slide Number Placeholder 3"/>
          <p:cNvSpPr>
            <a:spLocks noGrp="1"/>
          </p:cNvSpPr>
          <p:nvPr>
            <p:ph type="sldNum" sz="quarter" idx="5"/>
          </p:nvPr>
        </p:nvSpPr>
        <p:spPr/>
        <p:txBody>
          <a:bodyPr/>
          <a:lstStyle/>
          <a:p>
            <a:fld id="{739BF973-DF28-BF4D-9868-F24FEE4637E0}" type="slidenum">
              <a:rPr lang="en-US" smtClean="0"/>
              <a:t>24</a:t>
            </a:fld>
            <a:endParaRPr lang="en-US"/>
          </a:p>
        </p:txBody>
      </p:sp>
    </p:spTree>
    <p:extLst>
      <p:ext uri="{BB962C8B-B14F-4D97-AF65-F5344CB8AC3E}">
        <p14:creationId xmlns:p14="http://schemas.microsoft.com/office/powerpoint/2010/main" val="222940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b="1" dirty="0"/>
              <a:t>where Experience,              Data   and          Vision   all have to come together</a:t>
            </a:r>
            <a:r>
              <a:rPr lang="en-US" dirty="0"/>
              <a:t>.  Our innovation process frequently </a:t>
            </a:r>
            <a:r>
              <a:rPr lang="en-US" b="1" dirty="0"/>
              <a:t>is born out of all three </a:t>
            </a:r>
            <a:r>
              <a:rPr lang="en-US" dirty="0"/>
              <a:t>of these factors coming together…But </a:t>
            </a:r>
            <a:r>
              <a:rPr lang="en-US" b="1" dirty="0"/>
              <a:t>Experience and Vision will only take you so far</a:t>
            </a:r>
          </a:p>
          <a:p>
            <a:endParaRPr lang="en-US" b="1" dirty="0"/>
          </a:p>
          <a:p>
            <a:r>
              <a:rPr lang="en-US" b="1" dirty="0"/>
              <a:t>Here is how we look at things and what we feel are most important.  In other words lets get back to basics.</a:t>
            </a:r>
          </a:p>
        </p:txBody>
      </p:sp>
      <p:sp>
        <p:nvSpPr>
          <p:cNvPr id="4" name="Slide Number Placeholder 3"/>
          <p:cNvSpPr>
            <a:spLocks noGrp="1"/>
          </p:cNvSpPr>
          <p:nvPr>
            <p:ph type="sldNum" sz="quarter" idx="5"/>
          </p:nvPr>
        </p:nvSpPr>
        <p:spPr/>
        <p:txBody>
          <a:bodyPr/>
          <a:lstStyle/>
          <a:p>
            <a:fld id="{BD9C3A12-1E0F-412B-B376-8089A55D946C}" type="slidenum">
              <a:rPr lang="uk-UA" smtClean="0"/>
              <a:t>25</a:t>
            </a:fld>
            <a:endParaRPr lang="uk-UA"/>
          </a:p>
        </p:txBody>
      </p:sp>
    </p:spTree>
    <p:extLst>
      <p:ext uri="{BB962C8B-B14F-4D97-AF65-F5344CB8AC3E}">
        <p14:creationId xmlns:p14="http://schemas.microsoft.com/office/powerpoint/2010/main" val="3253410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of you have ever heard me speak before you will know why I put this slide in…..have you ever seen a self storage facility that has failed when you can smell </a:t>
            </a:r>
            <a:r>
              <a:rPr lang="en-US" dirty="0" err="1"/>
              <a:t>McD</a:t>
            </a:r>
            <a:r>
              <a:rPr lang="en-US" dirty="0"/>
              <a:t> and see a Wal mart?  </a:t>
            </a:r>
          </a:p>
          <a:p>
            <a:endParaRPr lang="en-US" dirty="0"/>
          </a:p>
          <a:p>
            <a:r>
              <a:rPr lang="en-US" dirty="0"/>
              <a:t>We are still a location driven business.  Let’s talk about some of the changes we will see, I will open the corporate kimono a bit here and show you the way we see things.</a:t>
            </a:r>
          </a:p>
        </p:txBody>
      </p:sp>
      <p:sp>
        <p:nvSpPr>
          <p:cNvPr id="4" name="Slide Number Placeholder 3"/>
          <p:cNvSpPr>
            <a:spLocks noGrp="1"/>
          </p:cNvSpPr>
          <p:nvPr>
            <p:ph type="sldNum" sz="quarter" idx="5"/>
          </p:nvPr>
        </p:nvSpPr>
        <p:spPr/>
        <p:txBody>
          <a:bodyPr/>
          <a:lstStyle/>
          <a:p>
            <a:fld id="{BD9C3A12-1E0F-412B-B376-8089A55D946C}" type="slidenum">
              <a:rPr lang="uk-UA" smtClean="0"/>
              <a:t>26</a:t>
            </a:fld>
            <a:endParaRPr lang="uk-UA"/>
          </a:p>
        </p:txBody>
      </p:sp>
    </p:spTree>
    <p:extLst>
      <p:ext uri="{BB962C8B-B14F-4D97-AF65-F5344CB8AC3E}">
        <p14:creationId xmlns:p14="http://schemas.microsoft.com/office/powerpoint/2010/main" val="1133110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First…STOP building…in reality, there have been many times over the past years everyone has said this and it never seems to make any difference.  During COVID if you had a new store ready to rent </a:t>
            </a:r>
            <a:r>
              <a:rPr lang="en-US" dirty="0" err="1"/>
              <a:t>ti</a:t>
            </a:r>
            <a:r>
              <a:rPr lang="en-US" dirty="0"/>
              <a:t> filled in 12 </a:t>
            </a:r>
            <a:r>
              <a:rPr lang="en-US" dirty="0" err="1"/>
              <a:t>mnths</a:t>
            </a:r>
            <a:r>
              <a:rPr lang="en-US" dirty="0"/>
              <a:t> or less if you followed </a:t>
            </a:r>
            <a:r>
              <a:rPr lang="en-US" dirty="0" err="1"/>
              <a:t>th</a:t>
            </a:r>
            <a:r>
              <a:rPr lang="en-US" dirty="0"/>
              <a:t> principles in the previous slide.  New supply is a fact of life, all I can try to do is make sure if/when you do develop, you do it right, in the right </a:t>
            </a:r>
            <a:r>
              <a:rPr lang="en-US" dirty="0" err="1"/>
              <a:t>locatin</a:t>
            </a:r>
            <a:r>
              <a:rPr lang="en-US" dirty="0"/>
              <a:t> and with the right demographics etc.</a:t>
            </a:r>
          </a:p>
        </p:txBody>
      </p:sp>
      <p:sp>
        <p:nvSpPr>
          <p:cNvPr id="4" name="Slide Number Placeholder 3"/>
          <p:cNvSpPr>
            <a:spLocks noGrp="1"/>
          </p:cNvSpPr>
          <p:nvPr>
            <p:ph type="sldNum" sz="quarter" idx="5"/>
          </p:nvPr>
        </p:nvSpPr>
        <p:spPr/>
        <p:txBody>
          <a:bodyPr/>
          <a:lstStyle/>
          <a:p>
            <a:fld id="{BD9C3A12-1E0F-412B-B376-8089A55D946C}" type="slidenum">
              <a:rPr lang="uk-UA" smtClean="0"/>
              <a:t>27</a:t>
            </a:fld>
            <a:endParaRPr lang="uk-UA"/>
          </a:p>
        </p:txBody>
      </p:sp>
    </p:spTree>
    <p:extLst>
      <p:ext uri="{BB962C8B-B14F-4D97-AF65-F5344CB8AC3E}">
        <p14:creationId xmlns:p14="http://schemas.microsoft.com/office/powerpoint/2010/main" val="1945998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supply will again become a hot button issue again</a:t>
            </a:r>
            <a:r>
              <a:rPr lang="en-US" b="1" dirty="0"/>
              <a:t>  is 7 SF/capita the right number </a:t>
            </a:r>
          </a:p>
          <a:p>
            <a:r>
              <a:rPr lang="en-US" b="1" dirty="0"/>
              <a:t>We think </a:t>
            </a:r>
            <a:r>
              <a:rPr lang="en-US" dirty="0"/>
              <a:t>this </a:t>
            </a:r>
            <a:r>
              <a:rPr lang="en-US" b="1" dirty="0"/>
              <a:t>VERY OLD SCHOOL. </a:t>
            </a:r>
            <a:r>
              <a:rPr lang="en-US" dirty="0"/>
              <a:t>and is one of many metrics we look at before buying or developing in a market. </a:t>
            </a:r>
          </a:p>
          <a:p>
            <a:endParaRPr lang="en-US" dirty="0"/>
          </a:p>
          <a:p>
            <a:r>
              <a:rPr lang="en-US" dirty="0"/>
              <a:t>10-11% of US households use self storage. We have hard data on how many people live in our trade areas. We are able to get SF estimated form Yardi and Radius and impute a SF/capita, however, what we lack access to is unit mix data at facilities.</a:t>
            </a:r>
          </a:p>
          <a:p>
            <a:endParaRPr lang="en-US" dirty="0"/>
          </a:p>
          <a:p>
            <a:r>
              <a:rPr lang="en-US" dirty="0"/>
              <a:t>Comparing the Boise and Manhattan markets as extreme examples of population density and unit mix where SF/capita is not an appropriate way to gauge supply. In Boise, ID the MSA average SF/capita is 18.24 SF. Our same store occupancy in Boise today is among the highest of any of our markets today, and materially higher than Manhattan, which only has 3.24 SF/capita of self storage. </a:t>
            </a:r>
            <a:r>
              <a:rPr lang="en-US" b="1" dirty="0"/>
              <a:t>Conventional wisdom would say that Boise is horrendously oversupplied and Manhattan is very much underserved for self storage, but the opposite is true of both markets</a:t>
            </a:r>
            <a:r>
              <a:rPr lang="en-US" dirty="0"/>
              <a:t>. </a:t>
            </a:r>
          </a:p>
          <a:p>
            <a:endParaRPr lang="en-US" dirty="0"/>
          </a:p>
          <a:p>
            <a:r>
              <a:rPr lang="en-US" b="1" dirty="0"/>
              <a:t>no national data source that tells you how many storage units at a location.</a:t>
            </a:r>
            <a:r>
              <a:rPr lang="en-US" dirty="0"/>
              <a:t> All you can get is an algorithmic estimate of square footage from third party data sources. Large operators have a broad sample of data, due to owning stores in both very dense and very sparsely populated markets. </a:t>
            </a:r>
            <a:r>
              <a:rPr lang="en-US" b="1" dirty="0"/>
              <a:t>We look at units/capita as the great equalizer.</a:t>
            </a:r>
          </a:p>
          <a:p>
            <a:endParaRPr lang="en-US" dirty="0"/>
          </a:p>
          <a:p>
            <a:r>
              <a:rPr lang="en-US" dirty="0"/>
              <a:t>The average storage unit in Boise is approximately 5 times larger than our average unit in Manhattan. </a:t>
            </a:r>
            <a:r>
              <a:rPr lang="en-US" b="1" dirty="0"/>
              <a:t>Unit mix sizes are driven by unit size demand in local markets (I will talk more about this in a bit)  in a hyper dense markets </a:t>
            </a:r>
            <a:r>
              <a:rPr lang="en-US" dirty="0"/>
              <a:t>people </a:t>
            </a:r>
            <a:r>
              <a:rPr lang="en-US" b="0" dirty="0"/>
              <a:t>want smaller </a:t>
            </a:r>
            <a:r>
              <a:rPr lang="en-US" dirty="0"/>
              <a:t>units and vice versa. In Boise, there are enough units to meet 11% household demand, and in Manhattan, enough to meet 9%. By a units/capita measure, Manhattan is only slightly undersupplied, while Boise is actually right at about equilibrium of supply.</a:t>
            </a:r>
          </a:p>
          <a:p>
            <a:endParaRPr lang="en-US" dirty="0"/>
          </a:p>
          <a:p>
            <a:r>
              <a:rPr lang="en-US" dirty="0"/>
              <a:t>What if we used the average unit size at facility to an entire MSA  to </a:t>
            </a:r>
            <a:r>
              <a:rPr lang="en-US" b="1" dirty="0"/>
              <a:t>impute the actual total number of storage units in that market, not the NRSF</a:t>
            </a:r>
            <a:r>
              <a:rPr lang="en-US" dirty="0"/>
              <a:t>? </a:t>
            </a:r>
          </a:p>
          <a:p>
            <a:endParaRPr lang="en-US" dirty="0"/>
          </a:p>
          <a:p>
            <a:r>
              <a:rPr lang="en-US" dirty="0"/>
              <a:t>If we assume that 10% of US households (which has been the average over the past 10 years) use storage at any given point in time, the math becomes easier, when we take the number of units over the population in an area to </a:t>
            </a:r>
            <a:r>
              <a:rPr lang="en-US" b="1" dirty="0"/>
              <a:t>determine a demand ratio based on consumption of actual storage units</a:t>
            </a:r>
            <a:r>
              <a:rPr lang="en-US" dirty="0"/>
              <a:t>, not square footage.</a:t>
            </a:r>
          </a:p>
          <a:p>
            <a:endParaRPr lang="en-US" dirty="0"/>
          </a:p>
          <a:p>
            <a:r>
              <a:rPr lang="en-US" dirty="0"/>
              <a:t>This levels the playing field, Manhattan and Boise are actually both right at equilibrium of supply when viewed through this lens, with 9-11% demand for units satisfied. SF/capita is an easy metric to discuss at a macro level, unfortunately we do not yet have a national data set on unit count by facility, so we have to make assumptions on average unit size based on expert experience in a market.</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A08409E6-9357-44A3-8791-00ED112EB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312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15"/>
              </a:spcAft>
            </a:pPr>
            <a:r>
              <a:rPr lang="en-US" sz="1800" kern="100" dirty="0">
                <a:latin typeface="Aptos" panose="020B0004020202020204" pitchFamily="34" charset="0"/>
                <a:ea typeface="Aptos" panose="020B0004020202020204" pitchFamily="34" charset="0"/>
                <a:cs typeface="Times New Roman" panose="02020603050405020304" pitchFamily="18" charset="0"/>
              </a:rPr>
              <a:t>demographics are important considerations as well.  We operate in all types of markets ranging from high income to low income areas, but we have come to recognize that they are not created equally…..</a:t>
            </a:r>
          </a:p>
        </p:txBody>
      </p:sp>
      <p:sp>
        <p:nvSpPr>
          <p:cNvPr id="4" name="Slide Number Placeholder 3"/>
          <p:cNvSpPr>
            <a:spLocks noGrp="1"/>
          </p:cNvSpPr>
          <p:nvPr>
            <p:ph type="sldNum" sz="quarter" idx="5"/>
          </p:nvPr>
        </p:nvSpPr>
        <p:spPr/>
        <p:txBody>
          <a:bodyPr/>
          <a:lstStyle/>
          <a:p>
            <a:fld id="{69655818-5951-4B16-BEB3-115E304AB575}" type="slidenum">
              <a:rPr lang="en-US" smtClean="0"/>
              <a:t>29</a:t>
            </a:fld>
            <a:endParaRPr lang="en-US"/>
          </a:p>
        </p:txBody>
      </p:sp>
    </p:spTree>
    <p:extLst>
      <p:ext uri="{BB962C8B-B14F-4D97-AF65-F5344CB8AC3E}">
        <p14:creationId xmlns:p14="http://schemas.microsoft.com/office/powerpoint/2010/main" val="368849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We are a family business.  10 family members +/- all working together, getting along, going to lunch together ( some pretty big tabs) spending holidays together with a group of 50+.  a lot of people ask </a:t>
            </a:r>
            <a:r>
              <a:rPr lang="en-US" b="1" dirty="0">
                <a:latin typeface="Calibri"/>
                <a:ea typeface="Calibri"/>
                <a:cs typeface="Calibri"/>
              </a:rPr>
              <a:t>how do you do this</a:t>
            </a:r>
            <a:r>
              <a:rPr lang="en-US" dirty="0">
                <a:latin typeface="Calibri"/>
                <a:ea typeface="Calibri"/>
                <a:cs typeface="Calibri"/>
              </a:rPr>
              <a:t>???  </a:t>
            </a:r>
          </a:p>
          <a:p>
            <a:endParaRPr lang="en-US" dirty="0">
              <a:latin typeface="Calibri"/>
              <a:ea typeface="Calibri"/>
              <a:cs typeface="Calibri"/>
            </a:endParaRPr>
          </a:p>
          <a:p>
            <a:r>
              <a:rPr lang="en-US" dirty="0">
                <a:latin typeface="Calibri"/>
                <a:ea typeface="Calibri"/>
                <a:cs typeface="Calibri"/>
              </a:rPr>
              <a:t>Great question, not sure we have all of the answers but it begins with sweeping units and growing from there.  A requirement you work outside the family 2 years before coming back.  An understand each of us have different expertise and responsibilities, and understanding that not all are created equal, most importantly willingness to listen.  </a:t>
            </a:r>
          </a:p>
          <a:p>
            <a:endParaRPr lang="en-US" dirty="0">
              <a:latin typeface="Calibri"/>
              <a:ea typeface="Calibri"/>
              <a:cs typeface="Calibri"/>
            </a:endParaRPr>
          </a:p>
          <a:p>
            <a:r>
              <a:rPr lang="en-US" dirty="0">
                <a:latin typeface="Calibri"/>
                <a:ea typeface="Calibri"/>
                <a:cs typeface="Calibri"/>
              </a:rPr>
              <a:t>that does not mean we always get along. DISCUSSIONS&lt; but understand we love each other and love for what is best for the company.</a:t>
            </a:r>
          </a:p>
        </p:txBody>
      </p:sp>
      <p:sp>
        <p:nvSpPr>
          <p:cNvPr id="4" name="Slide Number Placeholder 3"/>
          <p:cNvSpPr>
            <a:spLocks noGrp="1"/>
          </p:cNvSpPr>
          <p:nvPr>
            <p:ph type="sldNum" sz="quarter" idx="5"/>
          </p:nvPr>
        </p:nvSpPr>
        <p:spPr/>
        <p:txBody>
          <a:bodyPr/>
          <a:lstStyle/>
          <a:p>
            <a:fld id="{69655818-5951-4B16-BEB3-115E304AB575}" type="slidenum">
              <a:rPr lang="en-US" smtClean="0"/>
              <a:t>3</a:t>
            </a:fld>
            <a:endParaRPr lang="en-US"/>
          </a:p>
        </p:txBody>
      </p:sp>
    </p:spTree>
    <p:extLst>
      <p:ext uri="{BB962C8B-B14F-4D97-AF65-F5344CB8AC3E}">
        <p14:creationId xmlns:p14="http://schemas.microsoft.com/office/powerpoint/2010/main" val="254597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latin typeface="Aptos" panose="020B0004020202020204" pitchFamily="34" charset="0"/>
                <a:ea typeface="Aptos" panose="020B0004020202020204" pitchFamily="34" charset="0"/>
                <a:cs typeface="Times New Roman" panose="02020603050405020304" pitchFamily="18" charset="0"/>
              </a:rPr>
              <a:t>another lesson we have learned about stores over time is that markets shift.  This is the first store built by our father in 1974.  50 years ago, this 76,000 ft store had 980 units but today it has 456 units.  We have taken a store with a unit size of 77 ft per unit and have turned it into 170 ft per unit.  Why would we do that when everyone knows that small units rent for higher dollars per foot?  Well…..that might look good on paper but if the market has shifted and small units are no longer in demand, they bring in nothing!</a:t>
            </a:r>
            <a:endParaRPr lang="en-US" dirty="0"/>
          </a:p>
        </p:txBody>
      </p:sp>
      <p:sp>
        <p:nvSpPr>
          <p:cNvPr id="4" name="Slide Number Placeholder 3"/>
          <p:cNvSpPr>
            <a:spLocks noGrp="1"/>
          </p:cNvSpPr>
          <p:nvPr>
            <p:ph type="sldNum" sz="quarter" idx="5"/>
          </p:nvPr>
        </p:nvSpPr>
        <p:spPr/>
        <p:txBody>
          <a:bodyPr/>
          <a:lstStyle/>
          <a:p>
            <a:fld id="{69655818-5951-4B16-BEB3-115E304AB575}" type="slidenum">
              <a:rPr lang="en-US" smtClean="0"/>
              <a:t>30</a:t>
            </a:fld>
            <a:endParaRPr lang="en-US"/>
          </a:p>
        </p:txBody>
      </p:sp>
    </p:spTree>
    <p:extLst>
      <p:ext uri="{BB962C8B-B14F-4D97-AF65-F5344CB8AC3E}">
        <p14:creationId xmlns:p14="http://schemas.microsoft.com/office/powerpoint/2010/main" val="2383668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decisions that where data driven </a:t>
            </a:r>
          </a:p>
          <a:p>
            <a:endParaRPr lang="en-US" dirty="0"/>
          </a:p>
          <a:p>
            <a:r>
              <a:rPr lang="en-US" dirty="0"/>
              <a:t>Cashless- no bank runs 300 stores x 3 trips a week save $1.5 annual payroll, </a:t>
            </a:r>
          </a:p>
          <a:p>
            <a:endParaRPr lang="en-US" dirty="0"/>
          </a:p>
          <a:p>
            <a:r>
              <a:rPr lang="en-US" dirty="0"/>
              <a:t>No cash shrinkage, no petty cash reconciliations, no local bank accounts saves us about $1million annually </a:t>
            </a:r>
          </a:p>
          <a:p>
            <a:endParaRPr lang="en-US" dirty="0"/>
          </a:p>
          <a:p>
            <a:r>
              <a:rPr lang="en-US" dirty="0"/>
              <a:t>Overlocks- 50% reduction in overlocks 11,000 per month to 5,500.  Locks On/Locks Off. Changed fee structure to later and greater.  Vast majority of overlocks are removed when customer pay slightly late.</a:t>
            </a:r>
          </a:p>
        </p:txBody>
      </p:sp>
      <p:sp>
        <p:nvSpPr>
          <p:cNvPr id="4" name="Slide Number Placeholder 3"/>
          <p:cNvSpPr>
            <a:spLocks noGrp="1"/>
          </p:cNvSpPr>
          <p:nvPr>
            <p:ph type="sldNum" sz="quarter" idx="5"/>
          </p:nvPr>
        </p:nvSpPr>
        <p:spPr/>
        <p:txBody>
          <a:bodyPr/>
          <a:lstStyle/>
          <a:p>
            <a:fld id="{BD9C3A12-1E0F-412B-B376-8089A55D946C}" type="slidenum">
              <a:rPr lang="uk-UA" smtClean="0"/>
              <a:t>32</a:t>
            </a:fld>
            <a:endParaRPr lang="uk-UA"/>
          </a:p>
        </p:txBody>
      </p:sp>
    </p:spTree>
    <p:extLst>
      <p:ext uri="{BB962C8B-B14F-4D97-AF65-F5344CB8AC3E}">
        <p14:creationId xmlns:p14="http://schemas.microsoft.com/office/powerpoint/2010/main" val="1479808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In the earliest days, Brands did not matter much.   </a:t>
            </a:r>
            <a:r>
              <a:rPr lang="en-US" b="1"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Wall Street changed that</a:t>
            </a:r>
          </a:p>
          <a:p>
            <a:pPr defTabSz="931774">
              <a:defRPr/>
            </a:pPr>
            <a:endPar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defTabSz="931774">
              <a:defRPr/>
            </a:pPr>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84 locations all with different names because we were too cheap to buy new signs but </a:t>
            </a:r>
          </a:p>
          <a:p>
            <a:pPr defTabSz="931774">
              <a:defRPr/>
            </a:pPr>
            <a:endPar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defTabSz="931774">
              <a:defRPr/>
            </a:pPr>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Wall Street taught us Brands were about raising money.</a:t>
            </a:r>
          </a:p>
          <a:p>
            <a:pPr defTabSz="931774">
              <a:defRPr/>
            </a:pPr>
            <a:endPar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defTabSz="931774">
              <a:defRPr/>
            </a:pPr>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But nobody was very good at what branding was really all about except for one stand out in the peer group</a:t>
            </a: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33</a:t>
            </a:fld>
            <a:endParaRPr lang="uk-UA"/>
          </a:p>
        </p:txBody>
      </p:sp>
    </p:spTree>
    <p:extLst>
      <p:ext uri="{BB962C8B-B14F-4D97-AF65-F5344CB8AC3E}">
        <p14:creationId xmlns:p14="http://schemas.microsoft.com/office/powerpoint/2010/main" val="3757409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These guys were the first to really think about branding unfortunately there were so </a:t>
            </a:r>
            <a:r>
              <a:rPr lang="en-US" b="1"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focused on raising and spending money </a:t>
            </a:r>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to brand their stores with lighthouses, they ended up as merger meat for PSA…and now those beautiful lighthouses have been painted orange and look like big traffic cones!  But they had something! </a:t>
            </a:r>
          </a:p>
          <a:p>
            <a:pPr defTabSz="931774">
              <a:defRPr/>
            </a:pPr>
            <a:endPar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defTabSz="931774">
              <a:defRPr/>
            </a:pPr>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A big part of PSA launching a hostile takeover on </a:t>
            </a:r>
            <a:r>
              <a:rPr lang="en-US" kern="100" dirty="0" err="1">
                <a:highlight>
                  <a:srgbClr val="FFFF00"/>
                </a:highlight>
                <a:latin typeface="Aptos" panose="020B0004020202020204" pitchFamily="34" charset="0"/>
                <a:ea typeface="Aptos" panose="020B0004020202020204" pitchFamily="34" charset="0"/>
                <a:cs typeface="Times New Roman" panose="02020603050405020304" pitchFamily="18" charset="0"/>
              </a:rPr>
              <a:t>Shurgard</a:t>
            </a:r>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 was that they recognized SHUR as a competitive threat and wanted to strangle them in the cradle.</a:t>
            </a:r>
          </a:p>
          <a:p>
            <a:pPr defTabSz="931774">
              <a:defRPr/>
            </a:pPr>
            <a:endPar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defTabSz="931774">
              <a:defRPr/>
            </a:pPr>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EXR and Life</a:t>
            </a: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34</a:t>
            </a:fld>
            <a:endParaRPr lang="uk-UA"/>
          </a:p>
        </p:txBody>
      </p:sp>
    </p:spTree>
    <p:extLst>
      <p:ext uri="{BB962C8B-B14F-4D97-AF65-F5344CB8AC3E}">
        <p14:creationId xmlns:p14="http://schemas.microsoft.com/office/powerpoint/2010/main" val="1850234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0" dirty="0">
                <a:highlight>
                  <a:srgbClr val="FFFF00"/>
                </a:highlight>
                <a:latin typeface="Aptos"/>
                <a:cs typeface="Times New Roman" panose="02020603050405020304" pitchFamily="18" charset="0"/>
              </a:rPr>
              <a:t>At </a:t>
            </a:r>
            <a:r>
              <a:rPr lang="en-US" i="0" dirty="0" err="1">
                <a:highlight>
                  <a:srgbClr val="FFFF00"/>
                </a:highlight>
                <a:latin typeface="Aptos"/>
                <a:cs typeface="Times New Roman" panose="02020603050405020304" pitchFamily="18" charset="0"/>
              </a:rPr>
              <a:t>StorageTrust</a:t>
            </a:r>
            <a:r>
              <a:rPr lang="en-US" i="0" dirty="0">
                <a:highlight>
                  <a:srgbClr val="FFFF00"/>
                </a:highlight>
                <a:latin typeface="Aptos"/>
                <a:cs typeface="Times New Roman" panose="02020603050405020304" pitchFamily="18" charset="0"/>
              </a:rPr>
              <a:t> we were starting to get a notion of branding and were ready to roll out our new image when PSA struck</a:t>
            </a:r>
          </a:p>
          <a:p>
            <a:pPr defTabSz="931774">
              <a:defRPr/>
            </a:pPr>
            <a:r>
              <a:rPr lang="en-US" i="0" dirty="0">
                <a:highlight>
                  <a:srgbClr val="FFFF00"/>
                </a:highlight>
                <a:latin typeface="Aptos"/>
                <a:cs typeface="Times New Roman" panose="02020603050405020304" pitchFamily="18" charset="0"/>
              </a:rPr>
              <a:t>But Mike and I were very early adherents to ESG movement and were big on recycling….</a:t>
            </a:r>
            <a:r>
              <a:rPr lang="en-US" dirty="0">
                <a:highlight>
                  <a:srgbClr val="FFFF00"/>
                </a:highlight>
                <a:latin typeface="Aptos"/>
                <a:cs typeface="Times New Roman" panose="02020603050405020304" pitchFamily="18" charset="0"/>
              </a:rPr>
              <a:t>  </a:t>
            </a:r>
            <a:endParaRPr lang="en-US" i="0" dirty="0"/>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35</a:t>
            </a:fld>
            <a:endParaRPr lang="uk-UA"/>
          </a:p>
        </p:txBody>
      </p:sp>
    </p:spTree>
    <p:extLst>
      <p:ext uri="{BB962C8B-B14F-4D97-AF65-F5344CB8AC3E}">
        <p14:creationId xmlns:p14="http://schemas.microsoft.com/office/powerpoint/2010/main" val="2754401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Brands are suddenly important to customers, and to digital algorithms </a:t>
            </a:r>
          </a:p>
        </p:txBody>
      </p:sp>
      <p:sp>
        <p:nvSpPr>
          <p:cNvPr id="4" name="Slide Number Placeholder 3"/>
          <p:cNvSpPr>
            <a:spLocks noGrp="1"/>
          </p:cNvSpPr>
          <p:nvPr>
            <p:ph type="sldNum" sz="quarter" idx="5"/>
          </p:nvPr>
        </p:nvSpPr>
        <p:spPr/>
        <p:txBody>
          <a:bodyPr/>
          <a:lstStyle/>
          <a:p>
            <a:fld id="{BD9C3A12-1E0F-412B-B376-8089A55D946C}" type="slidenum">
              <a:rPr lang="uk-UA" smtClean="0"/>
              <a:t>36</a:t>
            </a:fld>
            <a:endParaRPr lang="uk-UA"/>
          </a:p>
        </p:txBody>
      </p:sp>
    </p:spTree>
    <p:extLst>
      <p:ext uri="{BB962C8B-B14F-4D97-AF65-F5344CB8AC3E}">
        <p14:creationId xmlns:p14="http://schemas.microsoft.com/office/powerpoint/2010/main" val="3536105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one time in self storage history we completed or were part of the largest purchase/sales at that time.  First in 1986, second 1999, now 2021.  not sure if that is good or bad, but it has served us OK up until now.</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37</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731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rPr>
              <a:t>50 years, Manhattan Mini Storage was exclusively in Manhattan.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rPr>
              <a:t>January 2024, we rebranded 3 stores to MMS (Brooklyn &amp; Queens) and soon to do NJ stores.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rPr>
              <a:t>IMMEDIATE increase to MMS branded search – increased by 57%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rPr>
              <a:t>Benefits include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rPr>
              <a:t>Lower CPC in Paid Ads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rPr>
              <a:t>Higher click thru rates on web listings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rPr>
              <a:t>Higher search volume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rPr>
              <a:t>More people on our website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38</a:t>
            </a:fld>
            <a:endParaRPr lang="uk-UA"/>
          </a:p>
        </p:txBody>
      </p:sp>
    </p:spTree>
    <p:extLst>
      <p:ext uri="{BB962C8B-B14F-4D97-AF65-F5344CB8AC3E}">
        <p14:creationId xmlns:p14="http://schemas.microsoft.com/office/powerpoint/2010/main" val="1414657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have been known to produce many bill boards all over NYC that we now own attached tour stores by putting out rather edgy comments about NYC.</a:t>
            </a:r>
          </a:p>
        </p:txBody>
      </p:sp>
      <p:sp>
        <p:nvSpPr>
          <p:cNvPr id="4" name="Slide Number Placeholder 3"/>
          <p:cNvSpPr>
            <a:spLocks noGrp="1"/>
          </p:cNvSpPr>
          <p:nvPr>
            <p:ph type="sldNum" sz="quarter" idx="5"/>
          </p:nvPr>
        </p:nvSpPr>
        <p:spPr/>
        <p:txBody>
          <a:bodyPr/>
          <a:lstStyle/>
          <a:p>
            <a:fld id="{A08409E6-9357-44A3-8791-00ED112EB383}" type="slidenum">
              <a:rPr lang="en-US" smtClean="0"/>
              <a:t>43</a:t>
            </a:fld>
            <a:endParaRPr lang="en-US"/>
          </a:p>
        </p:txBody>
      </p:sp>
    </p:spTree>
    <p:extLst>
      <p:ext uri="{BB962C8B-B14F-4D97-AF65-F5344CB8AC3E}">
        <p14:creationId xmlns:p14="http://schemas.microsoft.com/office/powerpoint/2010/main" val="34467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NEED TO USE THIS AS A SEGUEY INTO MARKETING THAT USES SCALABILITY</a:t>
            </a:r>
          </a:p>
        </p:txBody>
      </p:sp>
      <p:sp>
        <p:nvSpPr>
          <p:cNvPr id="4" name="Slide Number Placeholder 3"/>
          <p:cNvSpPr>
            <a:spLocks noGrp="1"/>
          </p:cNvSpPr>
          <p:nvPr>
            <p:ph type="sldNum" sz="quarter" idx="5"/>
          </p:nvPr>
        </p:nvSpPr>
        <p:spPr/>
        <p:txBody>
          <a:bodyPr/>
          <a:lstStyle/>
          <a:p>
            <a:fld id="{BD9C3A12-1E0F-412B-B376-8089A55D946C}" type="slidenum">
              <a:rPr lang="uk-UA" smtClean="0"/>
              <a:t>45</a:t>
            </a:fld>
            <a:endParaRPr lang="uk-UA"/>
          </a:p>
        </p:txBody>
      </p:sp>
    </p:spTree>
    <p:extLst>
      <p:ext uri="{BB962C8B-B14F-4D97-AF65-F5344CB8AC3E}">
        <p14:creationId xmlns:p14="http://schemas.microsoft.com/office/powerpoint/2010/main" val="360010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have been big and we have been small, benefits and detriments to both.  </a:t>
            </a:r>
            <a:endParaRPr lang="en-US" dirty="0"/>
          </a:p>
          <a:p>
            <a:endParaRPr lang="en-US" dirty="0">
              <a:ea typeface="Calibri"/>
              <a:cs typeface="Calibri"/>
            </a:endParaRPr>
          </a:p>
          <a:p>
            <a:r>
              <a:rPr lang="en-US" dirty="0">
                <a:ea typeface="Calibri"/>
                <a:cs typeface="Calibri"/>
              </a:rPr>
              <a:t>We have had private equity, limited partners and no partners.  Again benefits and detriments to all.</a:t>
            </a:r>
          </a:p>
        </p:txBody>
      </p:sp>
      <p:sp>
        <p:nvSpPr>
          <p:cNvPr id="4" name="Slide Number Placeholder 3"/>
          <p:cNvSpPr>
            <a:spLocks noGrp="1"/>
          </p:cNvSpPr>
          <p:nvPr>
            <p:ph type="sldNum" sz="quarter" idx="5"/>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935991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46</a:t>
            </a:fld>
            <a:endParaRPr lang="uk-UA"/>
          </a:p>
        </p:txBody>
      </p:sp>
    </p:spTree>
    <p:extLst>
      <p:ext uri="{BB962C8B-B14F-4D97-AF65-F5344CB8AC3E}">
        <p14:creationId xmlns:p14="http://schemas.microsoft.com/office/powerpoint/2010/main" val="801192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is who we are today.  </a:t>
            </a:r>
          </a:p>
          <a:p>
            <a:endParaRPr lang="en-US" dirty="0">
              <a:ea typeface="Calibri"/>
              <a:cs typeface="Calibri"/>
            </a:endParaRPr>
          </a:p>
          <a:p>
            <a:r>
              <a:rPr lang="en-US" dirty="0">
                <a:ea typeface="Calibri"/>
                <a:cs typeface="Calibri"/>
              </a:rPr>
              <a:t>We did not Plan on this happening and in fact we failed many times, sold out of the business 4 times, but have managed to stay afloat and be semi successful</a:t>
            </a:r>
          </a:p>
        </p:txBody>
      </p:sp>
      <p:sp>
        <p:nvSpPr>
          <p:cNvPr id="4" name="Slide Number Placeholder 3"/>
          <p:cNvSpPr>
            <a:spLocks noGrp="1"/>
          </p:cNvSpPr>
          <p:nvPr>
            <p:ph type="sldNum" sz="quarter" idx="5"/>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154348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chart is our companies growth over the past 51 years. It goes like this.....we started the same way all of you did, first facility 1973. </a:t>
            </a:r>
          </a:p>
          <a:p>
            <a:endParaRPr lang="en-US" dirty="0">
              <a:latin typeface="Calibri"/>
              <a:ea typeface="Calibri"/>
              <a:cs typeface="Calibri"/>
            </a:endParaRPr>
          </a:p>
          <a:p>
            <a:r>
              <a:rPr lang="en-US" dirty="0">
                <a:latin typeface="Calibri"/>
                <a:ea typeface="Calibri"/>
                <a:cs typeface="Calibri"/>
              </a:rPr>
              <a:t>Sold for first time 1986, started with 2 stores, Family came back into business.</a:t>
            </a:r>
          </a:p>
          <a:p>
            <a:endParaRPr lang="en-US" dirty="0">
              <a:latin typeface="Calibri"/>
              <a:ea typeface="Calibri"/>
              <a:cs typeface="Calibri"/>
            </a:endParaRPr>
          </a:p>
          <a:p>
            <a:r>
              <a:rPr lang="en-US" dirty="0">
                <a:latin typeface="Calibri"/>
                <a:ea typeface="Calibri"/>
                <a:cs typeface="Calibri"/>
              </a:rPr>
              <a:t>Built company up went public 1994, effectively sold the company went from 30 LP;'s to thousands of shareholders.  Good and bad things to this.</a:t>
            </a:r>
          </a:p>
          <a:p>
            <a:endParaRPr lang="en-US" dirty="0">
              <a:latin typeface="Calibri"/>
              <a:ea typeface="Calibri"/>
              <a:cs typeface="Calibri"/>
            </a:endParaRPr>
          </a:p>
          <a:p>
            <a:r>
              <a:rPr lang="en-US" dirty="0">
                <a:latin typeface="Calibri"/>
                <a:ea typeface="Calibri"/>
                <a:cs typeface="Calibri"/>
              </a:rPr>
              <a:t>1999  PSA bought the company, third time we sold out of the business</a:t>
            </a:r>
          </a:p>
          <a:p>
            <a:endParaRPr lang="en-US" dirty="0">
              <a:latin typeface="Calibri"/>
              <a:ea typeface="Calibri"/>
              <a:cs typeface="Calibri"/>
            </a:endParaRPr>
          </a:p>
          <a:p>
            <a:r>
              <a:rPr lang="en-US" dirty="0">
                <a:latin typeface="Calibri"/>
                <a:ea typeface="Calibri"/>
                <a:cs typeface="Calibri"/>
              </a:rPr>
              <a:t>2000 partnered with Warburg Pincus to re-build company,  2006 Warburg wanted their money back, 4th time we sold company</a:t>
            </a:r>
          </a:p>
          <a:p>
            <a:endParaRPr lang="en-US" dirty="0">
              <a:latin typeface="Calibri"/>
              <a:ea typeface="Calibri"/>
              <a:cs typeface="Calibri"/>
            </a:endParaRPr>
          </a:p>
          <a:p>
            <a:r>
              <a:rPr lang="en-US" dirty="0">
                <a:latin typeface="Calibri"/>
                <a:ea typeface="Calibri"/>
                <a:cs typeface="Calibri"/>
              </a:rPr>
              <a:t>Partnered with high net worth family, grew, took what we learned from PSA and launched a successful takeover of only publicly traded company in Canada, making us the largest company in Canada.</a:t>
            </a:r>
          </a:p>
          <a:p>
            <a:endParaRPr lang="en-US" dirty="0">
              <a:latin typeface="Calibri"/>
              <a:ea typeface="Calibri"/>
              <a:cs typeface="Calibri"/>
            </a:endParaRPr>
          </a:p>
          <a:p>
            <a:r>
              <a:rPr lang="en-US" dirty="0">
                <a:latin typeface="Calibri"/>
                <a:ea typeface="Calibri"/>
                <a:cs typeface="Calibri"/>
              </a:rPr>
              <a:t>Saw opportunity to buy portfolio n UK, now have 18 stores, we like to buy a critical presence in a market to allow our branding and pricing power to effect positive outcomes.</a:t>
            </a:r>
          </a:p>
          <a:p>
            <a:endParaRPr lang="en-US" dirty="0">
              <a:latin typeface="Calibri"/>
              <a:ea typeface="Calibri"/>
              <a:cs typeface="Calibri"/>
            </a:endParaRPr>
          </a:p>
          <a:p>
            <a:r>
              <a:rPr lang="en-US" dirty="0">
                <a:latin typeface="Calibri"/>
                <a:ea typeface="Calibri"/>
                <a:cs typeface="Calibri"/>
              </a:rPr>
              <a:t>2020 brought in new partners GIC and Cascade, allowed us to purchase Manhattan mini giving us a $7.3 billion market cap.</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9655818-5951-4B16-BEB3-115E304AB575}" type="slidenum">
              <a:rPr lang="en-US" smtClean="0"/>
              <a:t>6</a:t>
            </a:fld>
            <a:endParaRPr lang="en-US"/>
          </a:p>
        </p:txBody>
      </p:sp>
    </p:spTree>
    <p:extLst>
      <p:ext uri="{BB962C8B-B14F-4D97-AF65-F5344CB8AC3E}">
        <p14:creationId xmlns:p14="http://schemas.microsoft.com/office/powerpoint/2010/main" val="365040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 the last 50 years there have been 9 recessions</a:t>
            </a:r>
            <a:r>
              <a:rPr lang="en-US" dirty="0"/>
              <a:t>. 1980 21% interest, 1986 – change of depreciation rules for accounting, 1990--Savings and Loan Crisis that created the REIT industry, 2001 – DOT bomb and Y2K, 2008 GFC began the dropping of interest rates…are we in store for another?</a:t>
            </a:r>
          </a:p>
          <a:p>
            <a:endParaRPr lang="en-US" dirty="0"/>
          </a:p>
          <a:p>
            <a:r>
              <a:rPr lang="en-US" dirty="0"/>
              <a:t> </a:t>
            </a:r>
            <a:r>
              <a:rPr lang="en-US" b="1" dirty="0"/>
              <a:t>20% for new development in the 80’s. the </a:t>
            </a:r>
            <a:endParaRPr lang="en-US" dirty="0"/>
          </a:p>
          <a:p>
            <a:endParaRPr lang="en-US" b="1" dirty="0"/>
          </a:p>
          <a:p>
            <a:r>
              <a:rPr lang="en-US" b="1" dirty="0"/>
              <a:t>Savings and loan crisis of 1990 and 91 created a huge amount of below replacement real estate </a:t>
            </a:r>
            <a:endParaRPr lang="en-US" dirty="0">
              <a:ea typeface="Calibri"/>
              <a:cs typeface="Calibri"/>
            </a:endParaRPr>
          </a:p>
          <a:p>
            <a:endParaRPr lang="en-US" dirty="0"/>
          </a:p>
          <a:p>
            <a:r>
              <a:rPr lang="en-US" dirty="0"/>
              <a:t>Russian ruble collapse (beginning of the end of us at Storage Trust)  </a:t>
            </a:r>
          </a:p>
          <a:p>
            <a:endParaRPr lang="en-US" b="1" dirty="0"/>
          </a:p>
          <a:p>
            <a:r>
              <a:rPr lang="en-US" b="1" dirty="0"/>
              <a:t>Dot bomb With every down there is a resulting up</a:t>
            </a:r>
            <a:r>
              <a:rPr lang="en-US" dirty="0"/>
              <a:t>, however, </a:t>
            </a:r>
          </a:p>
          <a:p>
            <a:endParaRPr lang="en-US" dirty="0"/>
          </a:p>
          <a:p>
            <a:r>
              <a:rPr lang="en-US" dirty="0"/>
              <a:t>nothing has been like the UP we have seen with the COVID three years.  this is not the norm as the history shows us and before we know it we will be back to where we were before COVID and that is slow growth of NOI 2-5% too much building and everyone still doing just fine if they remember the past.</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3CDB6571-EDCB-1541-BCD4-6D0DA2E506A8}" type="slidenum">
              <a:rPr lang="en-US" smtClean="0"/>
              <a:t>7</a:t>
            </a:fld>
            <a:endParaRPr lang="en-US"/>
          </a:p>
        </p:txBody>
      </p:sp>
    </p:spTree>
    <p:extLst>
      <p:ext uri="{BB962C8B-B14F-4D97-AF65-F5344CB8AC3E}">
        <p14:creationId xmlns:p14="http://schemas.microsoft.com/office/powerpoint/2010/main" val="427586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recent year might tell us we are already in a recession.  1994 when we went public, we told the market we would generate 3-5% NOI growth…we did until COVID.</a:t>
            </a:r>
          </a:p>
        </p:txBody>
      </p:sp>
      <p:sp>
        <p:nvSpPr>
          <p:cNvPr id="4" name="Slide Number Placeholder 3"/>
          <p:cNvSpPr>
            <a:spLocks noGrp="1"/>
          </p:cNvSpPr>
          <p:nvPr>
            <p:ph type="sldNum" sz="quarter" idx="5"/>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22146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Google “partner”  just mean we spend at least $10 million per year with them…and yes, they are a Monopoly. BING.  </a:t>
            </a:r>
          </a:p>
          <a:p>
            <a:endParaRPr lang="en-US" dirty="0"/>
          </a:p>
          <a:p>
            <a:r>
              <a:rPr lang="en-US" dirty="0"/>
              <a:t>Purple was 2020, fantastic year yielding mid double digit NOI growth by public companies, numbers that in my opinion will never happen again. </a:t>
            </a:r>
          </a:p>
          <a:p>
            <a:endParaRPr lang="en-US" dirty="0"/>
          </a:p>
          <a:p>
            <a:r>
              <a:rPr lang="en-US" dirty="0"/>
              <a:t>Note the blue lines, 2019, we are now tracking below 2019 when the world thought we had </a:t>
            </a:r>
            <a:r>
              <a:rPr lang="en-US" dirty="0" err="1"/>
              <a:t>wayyyy</a:t>
            </a:r>
            <a:r>
              <a:rPr lang="en-US" dirty="0"/>
              <a:t> too much supply and public company numbers were beginning to tank. </a:t>
            </a:r>
            <a:r>
              <a:rPr lang="en-US" b="1" dirty="0"/>
              <a:t>WHY DO WE TALK ABOUT GOOGLE???</a:t>
            </a:r>
          </a:p>
          <a:p>
            <a:endParaRPr lang="en-US" b="1" dirty="0"/>
          </a:p>
          <a:p>
            <a:r>
              <a:rPr lang="en-US" b="1" dirty="0"/>
              <a:t>Let’s bring this to a local level and look just at Denver</a:t>
            </a:r>
            <a:endParaRPr lang="en-US" dirty="0"/>
          </a:p>
          <a:p>
            <a:endParaRPr lang="en-US" dirty="0"/>
          </a:p>
        </p:txBody>
      </p:sp>
      <p:sp>
        <p:nvSpPr>
          <p:cNvPr id="4" name="Slide Number Placeholder 3"/>
          <p:cNvSpPr>
            <a:spLocks noGrp="1"/>
          </p:cNvSpPr>
          <p:nvPr>
            <p:ph type="sldNum" sz="quarter" idx="5"/>
          </p:nvPr>
        </p:nvSpPr>
        <p:spPr/>
        <p:txBody>
          <a:bodyPr/>
          <a:lstStyle/>
          <a:p>
            <a:fld id="{A08409E6-9357-44A3-8791-00ED112EB383}" type="slidenum">
              <a:rPr lang="en-US" smtClean="0"/>
              <a:t>9</a:t>
            </a:fld>
            <a:endParaRPr lang="en-US"/>
          </a:p>
        </p:txBody>
      </p:sp>
    </p:spTree>
    <p:extLst>
      <p:ext uri="{BB962C8B-B14F-4D97-AF65-F5344CB8AC3E}">
        <p14:creationId xmlns:p14="http://schemas.microsoft.com/office/powerpoint/2010/main" val="534224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REAKERS">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a:solidFill>
                  <a:schemeClr val="bg1"/>
                </a:solidFill>
                <a:latin typeface="+mj-lt"/>
              </a:rPr>
              <a:t>Breakers Layouts</a:t>
            </a:r>
          </a:p>
        </p:txBody>
      </p:sp>
    </p:spTree>
    <p:extLst>
      <p:ext uri="{BB962C8B-B14F-4D97-AF65-F5344CB8AC3E}">
        <p14:creationId xmlns:p14="http://schemas.microsoft.com/office/powerpoint/2010/main" val="54037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FAULT-SLIDE-0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04736F-3171-EA5D-2063-A89DCD6896F0}"/>
              </a:ext>
            </a:extLst>
          </p:cNvPr>
          <p:cNvSpPr/>
          <p:nvPr userDrawn="1"/>
        </p:nvSpPr>
        <p:spPr>
          <a:xfrm>
            <a:off x="0" y="0"/>
            <a:ext cx="18288000" cy="2194560"/>
          </a:xfrm>
          <a:prstGeom prst="rect">
            <a:avLst/>
          </a:prstGeom>
          <a:gradFill>
            <a:gsLst>
              <a:gs pos="0">
                <a:schemeClr val="accent1">
                  <a:lumMod val="40000"/>
                  <a:lumOff val="60000"/>
                </a:schemeClr>
              </a:gs>
              <a:gs pos="25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8000">
              <a:solidFill>
                <a:schemeClr val="accent2"/>
              </a:solidFill>
              <a:latin typeface="Montserrat Bold" panose="00000800000000000000" pitchFamily="2" charset="0"/>
              <a:ea typeface="Source Sans Pro Black" panose="020B0803030403020204" pitchFamily="34" charset="0"/>
            </a:endParaRPr>
          </a:p>
        </p:txBody>
      </p:sp>
      <p:sp>
        <p:nvSpPr>
          <p:cNvPr id="8" name="Title 7"/>
          <p:cNvSpPr>
            <a:spLocks noGrp="1"/>
          </p:cNvSpPr>
          <p:nvPr>
            <p:ph type="title" hasCustomPrompt="1"/>
          </p:nvPr>
        </p:nvSpPr>
        <p:spPr>
          <a:xfrm>
            <a:off x="876302" y="497115"/>
            <a:ext cx="16532352" cy="1107996"/>
          </a:xfrm>
          <a:prstGeom prst="rect">
            <a:avLst/>
          </a:prstGeom>
          <a:noFill/>
        </p:spPr>
        <p:txBody>
          <a:bodyPr wrap="square" rtlCol="0" anchor="t">
            <a:spAutoFit/>
          </a:bodyPr>
          <a:lstStyle>
            <a:lvl1pPr>
              <a:lnSpc>
                <a:spcPct val="100000"/>
              </a:lnSpc>
              <a:defRPr lang="uk-UA" sz="6600" b="1">
                <a:solidFill>
                  <a:schemeClr val="tx1"/>
                </a:solidFill>
                <a:latin typeface="+mj-lt"/>
                <a:ea typeface="Roboto Condensed" panose="02000000000000000000" pitchFamily="2" charset="0"/>
                <a:cs typeface="+mn-cs"/>
              </a:defRPr>
            </a:lvl1pPr>
          </a:lstStyle>
          <a:p>
            <a:pPr marL="0" lvl="0"/>
            <a:r>
              <a:rPr lang="en-US"/>
              <a:t>Click To Edit Master Title Style</a:t>
            </a:r>
            <a:endParaRPr lang="uk-UA"/>
          </a:p>
        </p:txBody>
      </p:sp>
      <p:cxnSp>
        <p:nvCxnSpPr>
          <p:cNvPr id="10" name="Straight Connector 9"/>
          <p:cNvCxnSpPr/>
          <p:nvPr userDrawn="1"/>
        </p:nvCxnSpPr>
        <p:spPr>
          <a:xfrm>
            <a:off x="704850" y="685800"/>
            <a:ext cx="0" cy="82296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1C6F5C35-A6A2-A0CD-7602-5C1DCD44BA34}"/>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a:solidFill>
                <a:schemeClr val="tx2"/>
              </a:solidFill>
            </a:endParaRPr>
          </a:p>
        </p:txBody>
      </p:sp>
    </p:spTree>
    <p:extLst>
      <p:ext uri="{BB962C8B-B14F-4D97-AF65-F5344CB8AC3E}">
        <p14:creationId xmlns:p14="http://schemas.microsoft.com/office/powerpoint/2010/main" val="6781762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MAGES">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a:solidFill>
                  <a:schemeClr val="bg1"/>
                </a:solidFill>
                <a:latin typeface="+mj-lt"/>
              </a:rPr>
              <a:t>Image Layouts</a:t>
            </a:r>
          </a:p>
        </p:txBody>
      </p:sp>
    </p:spTree>
    <p:extLst>
      <p:ext uri="{BB962C8B-B14F-4D97-AF65-F5344CB8AC3E}">
        <p14:creationId xmlns:p14="http://schemas.microsoft.com/office/powerpoint/2010/main" val="2225046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LAYOUT-04">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2400300"/>
            <a:ext cx="18288000" cy="5486400"/>
          </a:xfrm>
          <a:prstGeom prst="rect">
            <a:avLst/>
          </a:prstGeom>
          <a:solidFill>
            <a:schemeClr val="bg2">
              <a:lumMod val="75000"/>
            </a:schemeClr>
          </a:solidFill>
        </p:spPr>
        <p:txBody>
          <a:bodyPr/>
          <a:lstStyle/>
          <a:p>
            <a:endParaRPr lang="uk-UA"/>
          </a:p>
        </p:txBody>
      </p:sp>
      <p:sp>
        <p:nvSpPr>
          <p:cNvPr id="8" name="Title 7">
            <a:extLst>
              <a:ext uri="{FF2B5EF4-FFF2-40B4-BE49-F238E27FC236}">
                <a16:creationId xmlns:a16="http://schemas.microsoft.com/office/drawing/2014/main" id="{6949C876-3550-0023-78E9-066B750430AD}"/>
              </a:ext>
            </a:extLst>
          </p:cNvPr>
          <p:cNvSpPr>
            <a:spLocks noGrp="1"/>
          </p:cNvSpPr>
          <p:nvPr>
            <p:ph type="title" hasCustomPrompt="1"/>
          </p:nvPr>
        </p:nvSpPr>
        <p:spPr>
          <a:xfrm>
            <a:off x="876303" y="497115"/>
            <a:ext cx="16040097" cy="1107996"/>
          </a:xfrm>
          <a:prstGeom prst="rect">
            <a:avLst/>
          </a:prstGeom>
          <a:noFill/>
        </p:spPr>
        <p:txBody>
          <a:bodyPr wrap="square" rtlCol="0" anchor="t">
            <a:spAutoFit/>
          </a:bodyPr>
          <a:lstStyle>
            <a:lvl1pPr>
              <a:lnSpc>
                <a:spcPct val="100000"/>
              </a:lnSpc>
              <a:defRPr lang="uk-UA" sz="6600" b="1">
                <a:solidFill>
                  <a:schemeClr val="tx2"/>
                </a:solidFill>
                <a:latin typeface="+mj-lt"/>
                <a:ea typeface="Roboto Condensed" panose="02000000000000000000" pitchFamily="2" charset="0"/>
                <a:cs typeface="+mn-cs"/>
              </a:defRPr>
            </a:lvl1pPr>
          </a:lstStyle>
          <a:p>
            <a:pPr marL="0" lvl="0"/>
            <a:r>
              <a:rPr lang="en-US"/>
              <a:t>Click To Edit Master Title Style</a:t>
            </a:r>
            <a:endParaRPr lang="uk-UA"/>
          </a:p>
        </p:txBody>
      </p:sp>
      <p:cxnSp>
        <p:nvCxnSpPr>
          <p:cNvPr id="9" name="Straight Connector 8">
            <a:extLst>
              <a:ext uri="{FF2B5EF4-FFF2-40B4-BE49-F238E27FC236}">
                <a16:creationId xmlns:a16="http://schemas.microsoft.com/office/drawing/2014/main" id="{20B807CE-A7D3-C7F5-264E-A736E813BEEE}"/>
              </a:ext>
            </a:extLst>
          </p:cNvPr>
          <p:cNvCxnSpPr/>
          <p:nvPr userDrawn="1"/>
        </p:nvCxnSpPr>
        <p:spPr>
          <a:xfrm>
            <a:off x="704850" y="685800"/>
            <a:ext cx="0" cy="82296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603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LAYOUT-05">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499616" y="3346704"/>
            <a:ext cx="3593592" cy="3593592"/>
          </a:xfrm>
          <a:prstGeom prst="rect">
            <a:avLst/>
          </a:prstGeom>
          <a:solidFill>
            <a:schemeClr val="bg2">
              <a:lumMod val="75000"/>
            </a:schemeClr>
          </a:solidFill>
        </p:spPr>
        <p:txBody>
          <a:bodyPr/>
          <a:lstStyle/>
          <a:p>
            <a:endParaRPr lang="uk-UA"/>
          </a:p>
        </p:txBody>
      </p:sp>
      <p:sp>
        <p:nvSpPr>
          <p:cNvPr id="8" name="Title 7">
            <a:extLst>
              <a:ext uri="{FF2B5EF4-FFF2-40B4-BE49-F238E27FC236}">
                <a16:creationId xmlns:a16="http://schemas.microsoft.com/office/drawing/2014/main" id="{959BD131-F402-6BE5-5191-17830F07063B}"/>
              </a:ext>
            </a:extLst>
          </p:cNvPr>
          <p:cNvSpPr>
            <a:spLocks noGrp="1"/>
          </p:cNvSpPr>
          <p:nvPr>
            <p:ph type="title" hasCustomPrompt="1"/>
          </p:nvPr>
        </p:nvSpPr>
        <p:spPr>
          <a:xfrm>
            <a:off x="876303" y="497115"/>
            <a:ext cx="16040097" cy="1107996"/>
          </a:xfrm>
          <a:prstGeom prst="rect">
            <a:avLst/>
          </a:prstGeom>
          <a:noFill/>
        </p:spPr>
        <p:txBody>
          <a:bodyPr wrap="square" rtlCol="0" anchor="t">
            <a:spAutoFit/>
          </a:bodyPr>
          <a:lstStyle>
            <a:lvl1pPr>
              <a:lnSpc>
                <a:spcPct val="100000"/>
              </a:lnSpc>
              <a:defRPr lang="uk-UA" sz="6600" b="1">
                <a:solidFill>
                  <a:schemeClr val="tx2"/>
                </a:solidFill>
                <a:latin typeface="+mj-lt"/>
                <a:ea typeface="Roboto Condensed" panose="02000000000000000000" pitchFamily="2" charset="0"/>
                <a:cs typeface="+mn-cs"/>
              </a:defRPr>
            </a:lvl1pPr>
          </a:lstStyle>
          <a:p>
            <a:pPr marL="0" lvl="0"/>
            <a:r>
              <a:rPr lang="en-US"/>
              <a:t>Click To Edit Master Title Style</a:t>
            </a:r>
            <a:endParaRPr lang="uk-UA"/>
          </a:p>
        </p:txBody>
      </p:sp>
      <p:cxnSp>
        <p:nvCxnSpPr>
          <p:cNvPr id="9" name="Straight Connector 8">
            <a:extLst>
              <a:ext uri="{FF2B5EF4-FFF2-40B4-BE49-F238E27FC236}">
                <a16:creationId xmlns:a16="http://schemas.microsoft.com/office/drawing/2014/main" id="{DD85DA23-ED8F-D5F0-CC30-A6C848AB7897}"/>
              </a:ext>
            </a:extLst>
          </p:cNvPr>
          <p:cNvCxnSpPr/>
          <p:nvPr userDrawn="1"/>
        </p:nvCxnSpPr>
        <p:spPr>
          <a:xfrm>
            <a:off x="704850" y="685800"/>
            <a:ext cx="0" cy="82296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68737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LAYOUT-06">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144000" y="2552700"/>
            <a:ext cx="9144000" cy="5486400"/>
          </a:xfrm>
          <a:prstGeom prst="rect">
            <a:avLst/>
          </a:prstGeom>
          <a:solidFill>
            <a:schemeClr val="bg2">
              <a:lumMod val="75000"/>
            </a:schemeClr>
          </a:solidFill>
        </p:spPr>
        <p:txBody>
          <a:bodyPr/>
          <a:lstStyle>
            <a:lvl1pPr>
              <a:defRPr lang="uk-UA"/>
            </a:lvl1pPr>
          </a:lstStyle>
          <a:p>
            <a:pPr lvl="0"/>
            <a:endParaRPr lang="uk-UA"/>
          </a:p>
        </p:txBody>
      </p:sp>
      <p:sp>
        <p:nvSpPr>
          <p:cNvPr id="8" name="Title 7">
            <a:extLst>
              <a:ext uri="{FF2B5EF4-FFF2-40B4-BE49-F238E27FC236}">
                <a16:creationId xmlns:a16="http://schemas.microsoft.com/office/drawing/2014/main" id="{C9B962AF-F57F-AF10-52EC-2C61EDD8078D}"/>
              </a:ext>
            </a:extLst>
          </p:cNvPr>
          <p:cNvSpPr>
            <a:spLocks noGrp="1"/>
          </p:cNvSpPr>
          <p:nvPr>
            <p:ph type="title" hasCustomPrompt="1"/>
          </p:nvPr>
        </p:nvSpPr>
        <p:spPr>
          <a:xfrm>
            <a:off x="876303" y="497115"/>
            <a:ext cx="16040097" cy="1107996"/>
          </a:xfrm>
          <a:prstGeom prst="rect">
            <a:avLst/>
          </a:prstGeom>
          <a:noFill/>
        </p:spPr>
        <p:txBody>
          <a:bodyPr wrap="square" rtlCol="0" anchor="t">
            <a:spAutoFit/>
          </a:bodyPr>
          <a:lstStyle>
            <a:lvl1pPr>
              <a:lnSpc>
                <a:spcPct val="100000"/>
              </a:lnSpc>
              <a:defRPr lang="uk-UA" sz="6600" b="1">
                <a:solidFill>
                  <a:schemeClr val="tx2"/>
                </a:solidFill>
                <a:latin typeface="+mj-lt"/>
                <a:ea typeface="Roboto Condensed" panose="02000000000000000000" pitchFamily="2" charset="0"/>
                <a:cs typeface="+mn-cs"/>
              </a:defRPr>
            </a:lvl1pPr>
          </a:lstStyle>
          <a:p>
            <a:pPr marL="0" lvl="0"/>
            <a:r>
              <a:rPr lang="en-US"/>
              <a:t>Click To Edit Master Title Style</a:t>
            </a:r>
            <a:endParaRPr lang="uk-UA"/>
          </a:p>
        </p:txBody>
      </p:sp>
      <p:cxnSp>
        <p:nvCxnSpPr>
          <p:cNvPr id="9" name="Straight Connector 8">
            <a:extLst>
              <a:ext uri="{FF2B5EF4-FFF2-40B4-BE49-F238E27FC236}">
                <a16:creationId xmlns:a16="http://schemas.microsoft.com/office/drawing/2014/main" id="{A3759F10-5038-6F0D-CF00-A53CBB5B90AB}"/>
              </a:ext>
            </a:extLst>
          </p:cNvPr>
          <p:cNvCxnSpPr/>
          <p:nvPr userDrawn="1"/>
        </p:nvCxnSpPr>
        <p:spPr>
          <a:xfrm>
            <a:off x="704850" y="685800"/>
            <a:ext cx="0" cy="82296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97058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LAYOUT-07">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2552700"/>
            <a:ext cx="9144000" cy="5486400"/>
          </a:xfrm>
          <a:prstGeom prst="rect">
            <a:avLst/>
          </a:prstGeom>
          <a:solidFill>
            <a:schemeClr val="bg2">
              <a:lumMod val="75000"/>
            </a:schemeClr>
          </a:solidFill>
        </p:spPr>
        <p:txBody>
          <a:bodyPr/>
          <a:lstStyle>
            <a:lvl1pPr>
              <a:defRPr lang="uk-UA"/>
            </a:lvl1pPr>
          </a:lstStyle>
          <a:p>
            <a:pPr lvl="0"/>
            <a:endParaRPr lang="uk-UA"/>
          </a:p>
        </p:txBody>
      </p:sp>
      <p:sp>
        <p:nvSpPr>
          <p:cNvPr id="8" name="Title 7">
            <a:extLst>
              <a:ext uri="{FF2B5EF4-FFF2-40B4-BE49-F238E27FC236}">
                <a16:creationId xmlns:a16="http://schemas.microsoft.com/office/drawing/2014/main" id="{ADCA5ACF-2B7B-BE7D-920C-DF98C8EB9B7A}"/>
              </a:ext>
            </a:extLst>
          </p:cNvPr>
          <p:cNvSpPr>
            <a:spLocks noGrp="1"/>
          </p:cNvSpPr>
          <p:nvPr>
            <p:ph type="title" hasCustomPrompt="1"/>
          </p:nvPr>
        </p:nvSpPr>
        <p:spPr>
          <a:xfrm>
            <a:off x="876303" y="497115"/>
            <a:ext cx="16040097" cy="1107996"/>
          </a:xfrm>
          <a:prstGeom prst="rect">
            <a:avLst/>
          </a:prstGeom>
          <a:noFill/>
        </p:spPr>
        <p:txBody>
          <a:bodyPr wrap="square" rtlCol="0" anchor="t">
            <a:spAutoFit/>
          </a:bodyPr>
          <a:lstStyle>
            <a:lvl1pPr>
              <a:lnSpc>
                <a:spcPct val="100000"/>
              </a:lnSpc>
              <a:defRPr lang="uk-UA" sz="6600" b="1">
                <a:solidFill>
                  <a:schemeClr val="tx2"/>
                </a:solidFill>
                <a:latin typeface="+mj-lt"/>
                <a:ea typeface="Roboto Condensed" panose="02000000000000000000" pitchFamily="2" charset="0"/>
                <a:cs typeface="+mn-cs"/>
              </a:defRPr>
            </a:lvl1pPr>
          </a:lstStyle>
          <a:p>
            <a:pPr marL="0" lvl="0"/>
            <a:r>
              <a:rPr lang="en-US"/>
              <a:t>Click To Edit Master Title Style</a:t>
            </a:r>
            <a:endParaRPr lang="uk-UA"/>
          </a:p>
        </p:txBody>
      </p:sp>
      <p:cxnSp>
        <p:nvCxnSpPr>
          <p:cNvPr id="9" name="Straight Connector 8">
            <a:extLst>
              <a:ext uri="{FF2B5EF4-FFF2-40B4-BE49-F238E27FC236}">
                <a16:creationId xmlns:a16="http://schemas.microsoft.com/office/drawing/2014/main" id="{A66317D7-2A45-C4CB-3B0A-D75306E1B181}"/>
              </a:ext>
            </a:extLst>
          </p:cNvPr>
          <p:cNvCxnSpPr/>
          <p:nvPr userDrawn="1"/>
        </p:nvCxnSpPr>
        <p:spPr>
          <a:xfrm>
            <a:off x="704850" y="685800"/>
            <a:ext cx="0" cy="82296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34818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AGE-LAYOUT-08">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83FB61-3C67-4AA8-A2E7-9C1F7687E841}"/>
              </a:ext>
            </a:extLst>
          </p:cNvPr>
          <p:cNvSpPr>
            <a:spLocks noGrp="1"/>
          </p:cNvSpPr>
          <p:nvPr>
            <p:ph type="pic" sz="quarter" idx="10"/>
          </p:nvPr>
        </p:nvSpPr>
        <p:spPr>
          <a:xfrm>
            <a:off x="914400" y="941832"/>
            <a:ext cx="5166360" cy="8421624"/>
          </a:xfrm>
          <a:prstGeom prst="roundRect">
            <a:avLst>
              <a:gd name="adj" fmla="val 11873"/>
            </a:avLst>
          </a:prstGeom>
          <a:solidFill>
            <a:schemeClr val="bg2">
              <a:lumMod val="75000"/>
            </a:schemeClr>
          </a:solidFill>
          <a:effectLst>
            <a:outerShdw blurRad="635000" dist="1524000" dir="5400000" sx="85000" sy="85000" algn="t" rotWithShape="0">
              <a:prstClr val="black">
                <a:alpha val="30000"/>
              </a:prstClr>
            </a:outerShdw>
          </a:effectLst>
        </p:spPr>
        <p:txBody>
          <a:bodyPr/>
          <a:lstStyle>
            <a:lvl1pPr>
              <a:defRPr lang="uk-UA"/>
            </a:lvl1pPr>
          </a:lstStyle>
          <a:p>
            <a:pPr lvl="0"/>
            <a:endParaRPr lang="uk-UA"/>
          </a:p>
        </p:txBody>
      </p:sp>
    </p:spTree>
    <p:extLst>
      <p:ext uri="{BB962C8B-B14F-4D97-AF65-F5344CB8AC3E}">
        <p14:creationId xmlns:p14="http://schemas.microsoft.com/office/powerpoint/2010/main" val="179533249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LAYOUT-09">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EA5D55-DAC4-437D-E533-8A17839ED823}"/>
              </a:ext>
            </a:extLst>
          </p:cNvPr>
          <p:cNvSpPr>
            <a:spLocks noGrp="1"/>
          </p:cNvSpPr>
          <p:nvPr>
            <p:ph type="pic" sz="quarter" idx="10"/>
          </p:nvPr>
        </p:nvSpPr>
        <p:spPr>
          <a:xfrm>
            <a:off x="12204000" y="941832"/>
            <a:ext cx="5166360" cy="8421624"/>
          </a:xfrm>
          <a:prstGeom prst="roundRect">
            <a:avLst>
              <a:gd name="adj" fmla="val 11873"/>
            </a:avLst>
          </a:prstGeom>
          <a:solidFill>
            <a:schemeClr val="bg2">
              <a:lumMod val="75000"/>
            </a:schemeClr>
          </a:solidFill>
          <a:effectLst>
            <a:outerShdw blurRad="635000" dist="1524000" dir="5400000" sx="85000" sy="85000" algn="t" rotWithShape="0">
              <a:prstClr val="black">
                <a:alpha val="30000"/>
              </a:prstClr>
            </a:outerShdw>
          </a:effectLst>
        </p:spPr>
        <p:txBody>
          <a:bodyPr/>
          <a:lstStyle>
            <a:lvl1pPr>
              <a:defRPr lang="uk-UA"/>
            </a:lvl1pPr>
          </a:lstStyle>
          <a:p>
            <a:pPr lvl="0"/>
            <a:endParaRPr lang="uk-UA"/>
          </a:p>
        </p:txBody>
      </p:sp>
    </p:spTree>
    <p:extLst>
      <p:ext uri="{BB962C8B-B14F-4D97-AF65-F5344CB8AC3E}">
        <p14:creationId xmlns:p14="http://schemas.microsoft.com/office/powerpoint/2010/main" val="179856614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AGE-LAYOUT-10">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0F00EBF-B287-4A97-94A2-58659FC12108}"/>
              </a:ext>
            </a:extLst>
          </p:cNvPr>
          <p:cNvSpPr>
            <a:spLocks noGrp="1"/>
          </p:cNvSpPr>
          <p:nvPr>
            <p:ph type="pic" sz="quarter" idx="11"/>
          </p:nvPr>
        </p:nvSpPr>
        <p:spPr>
          <a:xfrm>
            <a:off x="1463040" y="1485900"/>
            <a:ext cx="7315200" cy="7315200"/>
          </a:xfrm>
          <a:prstGeom prst="roundRect">
            <a:avLst>
              <a:gd name="adj" fmla="val 16672"/>
            </a:avLst>
          </a:prstGeom>
          <a:solidFill>
            <a:schemeClr val="bg2">
              <a:lumMod val="75000"/>
            </a:schemeClr>
          </a:solidFill>
          <a:ln w="63500">
            <a:noFill/>
          </a:ln>
          <a:effectLst>
            <a:outerShdw blurRad="635000" dist="1270000" dir="5400000" sx="85000" sy="85000" algn="t" rotWithShape="0">
              <a:prstClr val="black">
                <a:alpha val="30000"/>
              </a:prstClr>
            </a:outerShdw>
          </a:effectLst>
        </p:spPr>
        <p:txBody>
          <a:bodyPr/>
          <a:lstStyle>
            <a:lvl1pPr>
              <a:defRPr lang="uk-UA" sz="2000"/>
            </a:lvl1pPr>
          </a:lstStyle>
          <a:p>
            <a:pPr lvl="0"/>
            <a:endParaRPr lang="uk-UA"/>
          </a:p>
        </p:txBody>
      </p:sp>
    </p:spTree>
    <p:extLst>
      <p:ext uri="{BB962C8B-B14F-4D97-AF65-F5344CB8AC3E}">
        <p14:creationId xmlns:p14="http://schemas.microsoft.com/office/powerpoint/2010/main" val="859385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AGE-LAYOUT-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E635939-7068-465E-3746-675F928FB8CD}"/>
              </a:ext>
            </a:extLst>
          </p:cNvPr>
          <p:cNvSpPr>
            <a:spLocks noGrp="1"/>
          </p:cNvSpPr>
          <p:nvPr>
            <p:ph type="pic" sz="quarter" idx="12"/>
          </p:nvPr>
        </p:nvSpPr>
        <p:spPr>
          <a:xfrm>
            <a:off x="9509762" y="1485900"/>
            <a:ext cx="7315200" cy="7315200"/>
          </a:xfrm>
          <a:prstGeom prst="roundRect">
            <a:avLst>
              <a:gd name="adj" fmla="val 16672"/>
            </a:avLst>
          </a:prstGeom>
          <a:solidFill>
            <a:schemeClr val="bg2">
              <a:lumMod val="75000"/>
            </a:schemeClr>
          </a:solidFill>
          <a:ln w="63500">
            <a:noFill/>
          </a:ln>
          <a:effectLst>
            <a:outerShdw blurRad="635000" dist="1270000" dir="5400000" sx="85000" sy="85000" algn="t" rotWithShape="0">
              <a:prstClr val="black">
                <a:alpha val="30000"/>
              </a:prstClr>
            </a:outerShdw>
          </a:effectLst>
        </p:spPr>
        <p:txBody>
          <a:bodyPr/>
          <a:lstStyle>
            <a:lvl1pPr>
              <a:defRPr lang="uk-UA" sz="2000"/>
            </a:lvl1pPr>
          </a:lstStyle>
          <a:p>
            <a:pPr lvl="0"/>
            <a:endParaRPr lang="uk-UA"/>
          </a:p>
        </p:txBody>
      </p:sp>
    </p:spTree>
    <p:extLst>
      <p:ext uri="{BB962C8B-B14F-4D97-AF65-F5344CB8AC3E}">
        <p14:creationId xmlns:p14="http://schemas.microsoft.com/office/powerpoint/2010/main" val="147759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 descr="A black and yellow logo&#10;&#10;Description automatically generated">
            <a:extLst>
              <a:ext uri="{FF2B5EF4-FFF2-40B4-BE49-F238E27FC236}">
                <a16:creationId xmlns:a16="http://schemas.microsoft.com/office/drawing/2014/main" id="{3FD60672-34C5-E64C-6E2E-7F7283F815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9135293"/>
            <a:ext cx="5105400" cy="1145928"/>
          </a:xfrm>
          <a:prstGeom prst="rect">
            <a:avLst/>
          </a:prstGeom>
        </p:spPr>
      </p:pic>
    </p:spTree>
    <p:extLst>
      <p:ext uri="{BB962C8B-B14F-4D97-AF65-F5344CB8AC3E}">
        <p14:creationId xmlns:p14="http://schemas.microsoft.com/office/powerpoint/2010/main" val="837033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LAYOUT-14">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a:solidFill>
            <a:schemeClr val="bg2">
              <a:lumMod val="75000"/>
            </a:schemeClr>
          </a:solidFill>
        </p:spPr>
        <p:txBody>
          <a:bodyPr/>
          <a:lstStyle/>
          <a:p>
            <a:endParaRPr lang="uk-UA"/>
          </a:p>
        </p:txBody>
      </p:sp>
      <p:sp>
        <p:nvSpPr>
          <p:cNvPr id="5" name="Title 7">
            <a:extLst>
              <a:ext uri="{FF2B5EF4-FFF2-40B4-BE49-F238E27FC236}">
                <a16:creationId xmlns:a16="http://schemas.microsoft.com/office/drawing/2014/main" id="{816EA834-0493-8C89-4E7E-871469E8AAAD}"/>
              </a:ext>
            </a:extLst>
          </p:cNvPr>
          <p:cNvSpPr>
            <a:spLocks noGrp="1"/>
          </p:cNvSpPr>
          <p:nvPr>
            <p:ph type="title" hasCustomPrompt="1"/>
          </p:nvPr>
        </p:nvSpPr>
        <p:spPr>
          <a:xfrm>
            <a:off x="876303" y="497115"/>
            <a:ext cx="16040097" cy="1107996"/>
          </a:xfrm>
          <a:prstGeom prst="rect">
            <a:avLst/>
          </a:prstGeom>
          <a:noFill/>
        </p:spPr>
        <p:txBody>
          <a:bodyPr wrap="square" rtlCol="0" anchor="t">
            <a:spAutoFit/>
          </a:bodyPr>
          <a:lstStyle>
            <a:lvl1pPr>
              <a:lnSpc>
                <a:spcPct val="100000"/>
              </a:lnSpc>
              <a:defRPr lang="uk-UA" sz="6600" b="1">
                <a:latin typeface="+mj-lt"/>
                <a:ea typeface="Roboto Condensed" panose="02000000000000000000" pitchFamily="2" charset="0"/>
                <a:cs typeface="+mn-cs"/>
              </a:defRPr>
            </a:lvl1pPr>
          </a:lstStyle>
          <a:p>
            <a:pPr marL="0" lvl="0"/>
            <a:r>
              <a:rPr lang="en-US"/>
              <a:t>Master Title Style</a:t>
            </a:r>
            <a:endParaRPr lang="uk-UA"/>
          </a:p>
        </p:txBody>
      </p:sp>
      <p:cxnSp>
        <p:nvCxnSpPr>
          <p:cNvPr id="8" name="Straight Connector 7">
            <a:extLst>
              <a:ext uri="{FF2B5EF4-FFF2-40B4-BE49-F238E27FC236}">
                <a16:creationId xmlns:a16="http://schemas.microsoft.com/office/drawing/2014/main" id="{C17E1F23-1099-9A55-E8B9-1A2461C3DC4D}"/>
              </a:ext>
            </a:extLst>
          </p:cNvPr>
          <p:cNvCxnSpPr/>
          <p:nvPr userDrawn="1"/>
        </p:nvCxnSpPr>
        <p:spPr>
          <a:xfrm>
            <a:off x="704850" y="685800"/>
            <a:ext cx="0" cy="82296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95092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LAYOUT-15">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a:solidFill>
            <a:schemeClr val="bg2">
              <a:lumMod val="75000"/>
            </a:schemeClr>
          </a:solidFill>
        </p:spPr>
        <p:txBody>
          <a:bodyPr/>
          <a:lstStyle/>
          <a:p>
            <a:endParaRPr lang="uk-UA"/>
          </a:p>
        </p:txBody>
      </p:sp>
      <p:sp>
        <p:nvSpPr>
          <p:cNvPr id="6" name="Title 7">
            <a:extLst>
              <a:ext uri="{FF2B5EF4-FFF2-40B4-BE49-F238E27FC236}">
                <a16:creationId xmlns:a16="http://schemas.microsoft.com/office/drawing/2014/main" id="{62B4CFA3-4BFA-F14B-2666-FC8BD35FA192}"/>
              </a:ext>
            </a:extLst>
          </p:cNvPr>
          <p:cNvSpPr>
            <a:spLocks noGrp="1"/>
          </p:cNvSpPr>
          <p:nvPr>
            <p:ph type="title" hasCustomPrompt="1"/>
          </p:nvPr>
        </p:nvSpPr>
        <p:spPr>
          <a:xfrm>
            <a:off x="10021824" y="497115"/>
            <a:ext cx="7351776" cy="1107996"/>
          </a:xfrm>
          <a:prstGeom prst="rect">
            <a:avLst/>
          </a:prstGeom>
          <a:noFill/>
        </p:spPr>
        <p:txBody>
          <a:bodyPr wrap="square" rtlCol="0" anchor="t">
            <a:spAutoFit/>
          </a:bodyPr>
          <a:lstStyle>
            <a:lvl1pPr>
              <a:lnSpc>
                <a:spcPct val="100000"/>
              </a:lnSpc>
              <a:defRPr lang="uk-UA" sz="6600" b="1">
                <a:latin typeface="+mj-lt"/>
                <a:ea typeface="Roboto Condensed" panose="02000000000000000000" pitchFamily="2" charset="0"/>
                <a:cs typeface="+mn-cs"/>
              </a:defRPr>
            </a:lvl1pPr>
          </a:lstStyle>
          <a:p>
            <a:pPr marL="0" lvl="0"/>
            <a:r>
              <a:rPr lang="en-US"/>
              <a:t>Title Style</a:t>
            </a:r>
            <a:endParaRPr lang="uk-UA"/>
          </a:p>
        </p:txBody>
      </p:sp>
      <p:cxnSp>
        <p:nvCxnSpPr>
          <p:cNvPr id="7" name="Straight Connector 6">
            <a:extLst>
              <a:ext uri="{FF2B5EF4-FFF2-40B4-BE49-F238E27FC236}">
                <a16:creationId xmlns:a16="http://schemas.microsoft.com/office/drawing/2014/main" id="{5F4D12A5-E80A-85B1-79A0-83906429CDF8}"/>
              </a:ext>
            </a:extLst>
          </p:cNvPr>
          <p:cNvCxnSpPr/>
          <p:nvPr userDrawn="1"/>
        </p:nvCxnSpPr>
        <p:spPr>
          <a:xfrm>
            <a:off x="9850372" y="685800"/>
            <a:ext cx="0" cy="82296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69304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LAYOUT-21">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315200" y="1636776"/>
            <a:ext cx="3657600" cy="3657600"/>
          </a:xfrm>
          <a:prstGeom prst="roundRect">
            <a:avLst>
              <a:gd name="adj" fmla="val 25521"/>
            </a:avLst>
          </a:prstGeom>
          <a:solidFill>
            <a:schemeClr val="bg2">
              <a:lumMod val="75000"/>
            </a:schemeClr>
          </a:solidFill>
          <a:ln w="38100">
            <a:noFill/>
          </a:ln>
          <a:effectLst>
            <a:outerShdw blurRad="635000" dist="762000" dir="5400000" sx="85000" sy="85000" algn="t" rotWithShape="0">
              <a:prstClr val="black">
                <a:alpha val="30000"/>
              </a:prstClr>
            </a:outerShdw>
          </a:effectLst>
        </p:spPr>
        <p:txBody>
          <a:bodyPr/>
          <a:lstStyle>
            <a:lvl1pPr>
              <a:defRPr sz="1800"/>
            </a:lvl1pPr>
          </a:lstStyle>
          <a:p>
            <a:endParaRPr lang="uk-UA"/>
          </a:p>
        </p:txBody>
      </p:sp>
    </p:spTree>
    <p:extLst>
      <p:ext uri="{BB962C8B-B14F-4D97-AF65-F5344CB8AC3E}">
        <p14:creationId xmlns:p14="http://schemas.microsoft.com/office/powerpoint/2010/main" val="49934120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LAYOUT-23">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905000" y="3200400"/>
            <a:ext cx="3886200" cy="3886200"/>
          </a:xfrm>
          <a:prstGeom prst="roundRect">
            <a:avLst>
              <a:gd name="adj" fmla="val 23530"/>
            </a:avLst>
          </a:prstGeom>
          <a:solidFill>
            <a:schemeClr val="bg2">
              <a:lumMod val="75000"/>
            </a:schemeClr>
          </a:solidFill>
          <a:ln w="38100">
            <a:noFill/>
          </a:ln>
          <a:effectLst>
            <a:outerShdw blurRad="635000" dist="762000" dir="5400000" sx="85000" sy="85000" algn="t" rotWithShape="0">
              <a:prstClr val="black">
                <a:alpha val="30000"/>
              </a:prstClr>
            </a:outerShdw>
          </a:effectLst>
        </p:spPr>
        <p:txBody>
          <a:bodyPr/>
          <a:lstStyle>
            <a:lvl1pPr>
              <a:defRPr lang="uk-UA" sz="1800"/>
            </a:lvl1pPr>
          </a:lstStyle>
          <a:p>
            <a:pPr lvl="0"/>
            <a:endParaRPr lang="uk-UA"/>
          </a:p>
        </p:txBody>
      </p:sp>
    </p:spTree>
    <p:extLst>
      <p:ext uri="{BB962C8B-B14F-4D97-AF65-F5344CB8AC3E}">
        <p14:creationId xmlns:p14="http://schemas.microsoft.com/office/powerpoint/2010/main" val="320727956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LAYOUT-39">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6E453FF6-0C1C-4904-9DA6-37C297942BFF}"/>
              </a:ext>
            </a:extLst>
          </p:cNvPr>
          <p:cNvSpPr>
            <a:spLocks noGrp="1"/>
          </p:cNvSpPr>
          <p:nvPr>
            <p:ph type="title"/>
          </p:nvPr>
        </p:nvSpPr>
        <p:spPr>
          <a:xfrm>
            <a:off x="914400" y="5303520"/>
            <a:ext cx="13716000" cy="2506980"/>
          </a:xfrm>
          <a:prstGeom prst="rect">
            <a:avLst/>
          </a:prstGeom>
        </p:spPr>
        <p:txBody>
          <a:bodyPr/>
          <a:lstStyle>
            <a:lvl1pPr>
              <a:lnSpc>
                <a:spcPct val="100000"/>
              </a:lnSpc>
              <a:defRPr sz="8000" b="1"/>
            </a:lvl1pPr>
          </a:lstStyle>
          <a:p>
            <a:r>
              <a:rPr lang="en-US"/>
              <a:t>Click to edit Master title style</a:t>
            </a:r>
          </a:p>
        </p:txBody>
      </p:sp>
    </p:spTree>
    <p:extLst>
      <p:ext uri="{BB962C8B-B14F-4D97-AF65-F5344CB8AC3E}">
        <p14:creationId xmlns:p14="http://schemas.microsoft.com/office/powerpoint/2010/main" val="327295032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LAYOUT-4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388EDD-4178-4123-A0D5-B75FCC358F42}"/>
              </a:ext>
            </a:extLst>
          </p:cNvPr>
          <p:cNvSpPr>
            <a:spLocks noGrp="1"/>
          </p:cNvSpPr>
          <p:nvPr>
            <p:ph type="pic" sz="quarter" idx="10"/>
          </p:nvPr>
        </p:nvSpPr>
        <p:spPr>
          <a:xfrm>
            <a:off x="9144000" y="0"/>
            <a:ext cx="9144000" cy="10287000"/>
          </a:xfrm>
          <a:prstGeom prst="rect">
            <a:avLst/>
          </a:prstGeom>
          <a:solidFill>
            <a:schemeClr val="bg2">
              <a:lumMod val="75000"/>
            </a:schemeClr>
          </a:solidFill>
          <a:ln w="63500">
            <a:noFill/>
          </a:ln>
          <a:effectLst/>
        </p:spPr>
        <p:txBody>
          <a:bodyPr/>
          <a:lstStyle>
            <a:lvl1pPr>
              <a:defRPr lang="en-US" sz="2000"/>
            </a:lvl1pPr>
          </a:lstStyle>
          <a:p>
            <a:pPr lvl="0"/>
            <a:endParaRPr lang="en-US"/>
          </a:p>
        </p:txBody>
      </p:sp>
      <p:sp>
        <p:nvSpPr>
          <p:cNvPr id="6" name="Title 2">
            <a:extLst>
              <a:ext uri="{FF2B5EF4-FFF2-40B4-BE49-F238E27FC236}">
                <a16:creationId xmlns:a16="http://schemas.microsoft.com/office/drawing/2014/main" id="{9FB322FF-9961-474F-93CD-51026FA4D736}"/>
              </a:ext>
            </a:extLst>
          </p:cNvPr>
          <p:cNvSpPr>
            <a:spLocks noGrp="1"/>
          </p:cNvSpPr>
          <p:nvPr>
            <p:ph type="title"/>
          </p:nvPr>
        </p:nvSpPr>
        <p:spPr>
          <a:xfrm>
            <a:off x="914400" y="2194560"/>
            <a:ext cx="7315200" cy="3558540"/>
          </a:xfrm>
          <a:prstGeom prst="rect">
            <a:avLst/>
          </a:prstGeom>
        </p:spPr>
        <p:txBody>
          <a:bodyPr/>
          <a:lstStyle>
            <a:lvl1pPr>
              <a:lnSpc>
                <a:spcPct val="100000"/>
              </a:lnSpc>
              <a:defRPr sz="6600" b="1"/>
            </a:lvl1pPr>
          </a:lstStyle>
          <a:p>
            <a:r>
              <a:rPr lang="en-US"/>
              <a:t>Click to edit Master title style</a:t>
            </a:r>
          </a:p>
        </p:txBody>
      </p:sp>
      <p:sp>
        <p:nvSpPr>
          <p:cNvPr id="7" name="Text Placeholder 3">
            <a:extLst>
              <a:ext uri="{FF2B5EF4-FFF2-40B4-BE49-F238E27FC236}">
                <a16:creationId xmlns:a16="http://schemas.microsoft.com/office/drawing/2014/main" id="{200F7EFE-AE1D-4B16-9B3C-5F12B7E18D45}"/>
              </a:ext>
            </a:extLst>
          </p:cNvPr>
          <p:cNvSpPr>
            <a:spLocks noGrp="1"/>
          </p:cNvSpPr>
          <p:nvPr>
            <p:ph type="body" sz="quarter" idx="11" hasCustomPrompt="1"/>
          </p:nvPr>
        </p:nvSpPr>
        <p:spPr>
          <a:xfrm>
            <a:off x="914400" y="91440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a:t>ADD YOUR OVERLINE</a:t>
            </a:r>
          </a:p>
        </p:txBody>
      </p:sp>
      <p:sp>
        <p:nvSpPr>
          <p:cNvPr id="5" name="Text Placeholder 3">
            <a:extLst>
              <a:ext uri="{FF2B5EF4-FFF2-40B4-BE49-F238E27FC236}">
                <a16:creationId xmlns:a16="http://schemas.microsoft.com/office/drawing/2014/main" id="{6929A7AF-FB3C-4A7D-F9D7-9EA56059312D}"/>
              </a:ext>
            </a:extLst>
          </p:cNvPr>
          <p:cNvSpPr>
            <a:spLocks noGrp="1"/>
          </p:cNvSpPr>
          <p:nvPr>
            <p:ph type="body" sz="quarter" idx="12" hasCustomPrompt="1"/>
          </p:nvPr>
        </p:nvSpPr>
        <p:spPr>
          <a:xfrm>
            <a:off x="914400" y="897249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a:t>ADD YOUR TEXT</a:t>
            </a:r>
          </a:p>
        </p:txBody>
      </p:sp>
    </p:spTree>
    <p:extLst>
      <p:ext uri="{BB962C8B-B14F-4D97-AF65-F5344CB8AC3E}">
        <p14:creationId xmlns:p14="http://schemas.microsoft.com/office/powerpoint/2010/main" val="73626164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LAYOUT-5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388EDD-4178-4123-A0D5-B75FCC358F42}"/>
              </a:ext>
            </a:extLst>
          </p:cNvPr>
          <p:cNvSpPr>
            <a:spLocks noGrp="1"/>
          </p:cNvSpPr>
          <p:nvPr>
            <p:ph type="pic" sz="quarter" idx="10"/>
          </p:nvPr>
        </p:nvSpPr>
        <p:spPr>
          <a:xfrm>
            <a:off x="9144000" y="914400"/>
            <a:ext cx="8229600" cy="8458200"/>
          </a:xfrm>
          <a:prstGeom prst="roundRect">
            <a:avLst>
              <a:gd name="adj" fmla="val 13426"/>
            </a:avLst>
          </a:prstGeom>
          <a:solidFill>
            <a:schemeClr val="bg2">
              <a:lumMod val="75000"/>
            </a:schemeClr>
          </a:solidFill>
          <a:ln w="63500">
            <a:noFill/>
          </a:ln>
          <a:effectLst>
            <a:outerShdw blurRad="635000" dist="1397000" dir="5400000" sx="85000" sy="85000" algn="t" rotWithShape="0">
              <a:prstClr val="black">
                <a:alpha val="30000"/>
              </a:prstClr>
            </a:outerShdw>
          </a:effectLst>
        </p:spPr>
        <p:txBody>
          <a:bodyPr/>
          <a:lstStyle>
            <a:lvl1pPr>
              <a:defRPr lang="en-US" sz="2000"/>
            </a:lvl1pPr>
          </a:lstStyle>
          <a:p>
            <a:pPr lvl="0"/>
            <a:endParaRPr lang="en-US"/>
          </a:p>
        </p:txBody>
      </p:sp>
      <p:sp>
        <p:nvSpPr>
          <p:cNvPr id="6" name="Title 2">
            <a:extLst>
              <a:ext uri="{FF2B5EF4-FFF2-40B4-BE49-F238E27FC236}">
                <a16:creationId xmlns:a16="http://schemas.microsoft.com/office/drawing/2014/main" id="{8A1A493F-56F4-F639-CCAA-32A750E3F255}"/>
              </a:ext>
            </a:extLst>
          </p:cNvPr>
          <p:cNvSpPr>
            <a:spLocks noGrp="1"/>
          </p:cNvSpPr>
          <p:nvPr>
            <p:ph type="title"/>
          </p:nvPr>
        </p:nvSpPr>
        <p:spPr>
          <a:xfrm>
            <a:off x="914400" y="2194560"/>
            <a:ext cx="7315200" cy="3558540"/>
          </a:xfrm>
          <a:prstGeom prst="rect">
            <a:avLst/>
          </a:prstGeom>
        </p:spPr>
        <p:txBody>
          <a:bodyPr/>
          <a:lstStyle>
            <a:lvl1pPr>
              <a:lnSpc>
                <a:spcPct val="100000"/>
              </a:lnSpc>
              <a:defRPr sz="6600" b="1"/>
            </a:lvl1pPr>
          </a:lstStyle>
          <a:p>
            <a:r>
              <a:rPr lang="en-US"/>
              <a:t>Click to edit Master title style</a:t>
            </a:r>
          </a:p>
        </p:txBody>
      </p:sp>
      <p:sp>
        <p:nvSpPr>
          <p:cNvPr id="10" name="Text Placeholder 3">
            <a:extLst>
              <a:ext uri="{FF2B5EF4-FFF2-40B4-BE49-F238E27FC236}">
                <a16:creationId xmlns:a16="http://schemas.microsoft.com/office/drawing/2014/main" id="{A56F8EC8-3094-2327-8CDA-105B01452A60}"/>
              </a:ext>
            </a:extLst>
          </p:cNvPr>
          <p:cNvSpPr>
            <a:spLocks noGrp="1"/>
          </p:cNvSpPr>
          <p:nvPr>
            <p:ph type="body" sz="quarter" idx="11" hasCustomPrompt="1"/>
          </p:nvPr>
        </p:nvSpPr>
        <p:spPr>
          <a:xfrm>
            <a:off x="914400" y="91440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a:t>ADD YOUR OVERLINE</a:t>
            </a:r>
          </a:p>
        </p:txBody>
      </p:sp>
      <p:sp>
        <p:nvSpPr>
          <p:cNvPr id="11" name="Text Placeholder 3">
            <a:extLst>
              <a:ext uri="{FF2B5EF4-FFF2-40B4-BE49-F238E27FC236}">
                <a16:creationId xmlns:a16="http://schemas.microsoft.com/office/drawing/2014/main" id="{C824FAC3-72BD-3B17-0768-48F70B88DAB2}"/>
              </a:ext>
            </a:extLst>
          </p:cNvPr>
          <p:cNvSpPr>
            <a:spLocks noGrp="1"/>
          </p:cNvSpPr>
          <p:nvPr>
            <p:ph type="body" sz="quarter" idx="12" hasCustomPrompt="1"/>
          </p:nvPr>
        </p:nvSpPr>
        <p:spPr>
          <a:xfrm>
            <a:off x="914400" y="897249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a:t>ADD YOUR TEXT</a:t>
            </a:r>
          </a:p>
        </p:txBody>
      </p:sp>
    </p:spTree>
    <p:extLst>
      <p:ext uri="{BB962C8B-B14F-4D97-AF65-F5344CB8AC3E}">
        <p14:creationId xmlns:p14="http://schemas.microsoft.com/office/powerpoint/2010/main" val="21186191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MART">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a:solidFill>
                  <a:schemeClr val="bg1"/>
                </a:solidFill>
                <a:latin typeface="+mj-lt"/>
              </a:rPr>
              <a:t>SMART Goals  Layouts</a:t>
            </a:r>
          </a:p>
        </p:txBody>
      </p:sp>
    </p:spTree>
    <p:extLst>
      <p:ext uri="{BB962C8B-B14F-4D97-AF65-F5344CB8AC3E}">
        <p14:creationId xmlns:p14="http://schemas.microsoft.com/office/powerpoint/2010/main" val="2054382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70ED-78ED-7346-89D3-476F4873207C}"/>
              </a:ext>
            </a:extLst>
          </p:cNvPr>
          <p:cNvSpPr>
            <a:spLocks noGrp="1"/>
          </p:cNvSpPr>
          <p:nvPr>
            <p:ph type="ctrTitle"/>
          </p:nvPr>
        </p:nvSpPr>
        <p:spPr>
          <a:xfrm>
            <a:off x="386863" y="173832"/>
            <a:ext cx="17508812" cy="1813230"/>
          </a:xfrm>
        </p:spPr>
        <p:txBody>
          <a:bodyPr anchor="b">
            <a:normAutofit/>
          </a:bodyPr>
          <a:lstStyle>
            <a:lvl1pPr algn="ctr">
              <a:defRPr sz="8100"/>
            </a:lvl1pPr>
          </a:lstStyle>
          <a:p>
            <a:r>
              <a:rPr lang="en-US"/>
              <a:t>Click to edit Master title style</a:t>
            </a:r>
          </a:p>
        </p:txBody>
      </p:sp>
      <p:sp>
        <p:nvSpPr>
          <p:cNvPr id="3" name="Subtitle 2">
            <a:extLst>
              <a:ext uri="{FF2B5EF4-FFF2-40B4-BE49-F238E27FC236}">
                <a16:creationId xmlns:a16="http://schemas.microsoft.com/office/drawing/2014/main" id="{A7F73CAF-CDBC-794A-8FE6-77EDE5F4A6FE}"/>
              </a:ext>
            </a:extLst>
          </p:cNvPr>
          <p:cNvSpPr>
            <a:spLocks noGrp="1"/>
          </p:cNvSpPr>
          <p:nvPr>
            <p:ph type="subTitle" idx="1"/>
          </p:nvPr>
        </p:nvSpPr>
        <p:spPr>
          <a:xfrm>
            <a:off x="386861" y="2519180"/>
            <a:ext cx="17508813" cy="6062589"/>
          </a:xfrm>
        </p:spPr>
        <p:txBody>
          <a:bodyPr/>
          <a:lstStyle>
            <a:lvl1pPr marL="0" indent="0" algn="ctr">
              <a:buNone/>
              <a:defRPr sz="360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5" name="Footer Placeholder 4">
            <a:extLst>
              <a:ext uri="{FF2B5EF4-FFF2-40B4-BE49-F238E27FC236}">
                <a16:creationId xmlns:a16="http://schemas.microsoft.com/office/drawing/2014/main" id="{B6B3E1AB-D742-47B7-A49C-A410C61E52E7}"/>
              </a:ext>
            </a:extLst>
          </p:cNvPr>
          <p:cNvSpPr>
            <a:spLocks noGrp="1"/>
          </p:cNvSpPr>
          <p:nvPr>
            <p:ph type="ftr" sz="quarter" idx="3"/>
          </p:nvPr>
        </p:nvSpPr>
        <p:spPr>
          <a:xfrm>
            <a:off x="680438" y="9348870"/>
            <a:ext cx="7167158" cy="596964"/>
          </a:xfrm>
          <a:prstGeom prst="rect">
            <a:avLst/>
          </a:prstGeom>
        </p:spPr>
        <p:txBody>
          <a:bodyPr/>
          <a:lstStyle>
            <a:lvl1pPr algn="ctr">
              <a:defRPr sz="2100" b="1" i="0">
                <a:solidFill>
                  <a:srgbClr val="FFFFFF"/>
                </a:solidFill>
                <a:latin typeface="Arial Black" panose="020B0604020202020204" pitchFamily="34" charset="0"/>
                <a:cs typeface="Arial Black" panose="020B0604020202020204" pitchFamily="34" charset="0"/>
              </a:defRPr>
            </a:lvl1pPr>
          </a:lstStyle>
          <a:p>
            <a:endParaRPr lang="en-US"/>
          </a:p>
        </p:txBody>
      </p:sp>
    </p:spTree>
    <p:extLst>
      <p:ext uri="{BB962C8B-B14F-4D97-AF65-F5344CB8AC3E}">
        <p14:creationId xmlns:p14="http://schemas.microsoft.com/office/powerpoint/2010/main" val="2803042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2BCC08-4F38-E847-8D10-2338B4299561}"/>
              </a:ext>
            </a:extLst>
          </p:cNvPr>
          <p:cNvSpPr>
            <a:spLocks noGrp="1"/>
          </p:cNvSpPr>
          <p:nvPr>
            <p:ph idx="1"/>
          </p:nvPr>
        </p:nvSpPr>
        <p:spPr>
          <a:xfrm>
            <a:off x="339573" y="1628776"/>
            <a:ext cx="15773400" cy="707113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EF09A56D-5CD1-498D-B594-31CEC6A47020}"/>
              </a:ext>
            </a:extLst>
          </p:cNvPr>
          <p:cNvSpPr>
            <a:spLocks noGrp="1"/>
          </p:cNvSpPr>
          <p:nvPr>
            <p:ph type="ftr" sz="quarter" idx="3"/>
          </p:nvPr>
        </p:nvSpPr>
        <p:spPr>
          <a:xfrm>
            <a:off x="680438" y="9348870"/>
            <a:ext cx="7167158" cy="596964"/>
          </a:xfrm>
          <a:prstGeom prst="rect">
            <a:avLst/>
          </a:prstGeom>
        </p:spPr>
        <p:txBody>
          <a:bodyPr/>
          <a:lstStyle>
            <a:lvl1pPr algn="ctr">
              <a:defRPr sz="2100" b="1" i="0">
                <a:solidFill>
                  <a:srgbClr val="FFFFFF"/>
                </a:solidFill>
                <a:latin typeface="Arial Black" panose="020B0604020202020204" pitchFamily="34" charset="0"/>
                <a:cs typeface="Arial Black" panose="020B0604020202020204" pitchFamily="34" charset="0"/>
              </a:defRPr>
            </a:lvl1pPr>
          </a:lstStyle>
          <a:p>
            <a:endParaRPr lang="en-US"/>
          </a:p>
        </p:txBody>
      </p:sp>
      <p:sp>
        <p:nvSpPr>
          <p:cNvPr id="4" name="Title Placeholder 1">
            <a:extLst>
              <a:ext uri="{FF2B5EF4-FFF2-40B4-BE49-F238E27FC236}">
                <a16:creationId xmlns:a16="http://schemas.microsoft.com/office/drawing/2014/main" id="{39AC06B5-6183-D1C2-5900-B402F282C1DF}"/>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8149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er-02">
    <p:bg>
      <p:bgPr>
        <a:gradFill>
          <a:gsLst>
            <a:gs pos="0">
              <a:schemeClr val="accent1">
                <a:lumMod val="40000"/>
                <a:lumOff val="60000"/>
              </a:schemeClr>
            </a:gs>
            <a:gs pos="64000">
              <a:schemeClr val="accent1"/>
            </a:gs>
          </a:gsLst>
          <a:lin ang="186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C9909-7F69-4488-B2DE-12E236D2CDB5}"/>
              </a:ext>
            </a:extLst>
          </p:cNvPr>
          <p:cNvSpPr>
            <a:spLocks noGrp="1"/>
          </p:cNvSpPr>
          <p:nvPr>
            <p:ph type="title" hasCustomPrompt="1"/>
          </p:nvPr>
        </p:nvSpPr>
        <p:spPr>
          <a:xfrm>
            <a:off x="2286000" y="3924301"/>
            <a:ext cx="13716000" cy="2438400"/>
          </a:xfrm>
          <a:prstGeom prst="rect">
            <a:avLst/>
          </a:prstGeom>
        </p:spPr>
        <p:txBody>
          <a:bodyPr anchor="ctr"/>
          <a:lstStyle>
            <a:lvl1pPr algn="ctr">
              <a:lnSpc>
                <a:spcPct val="100000"/>
              </a:lnSpc>
              <a:defRPr sz="9600" b="1">
                <a:solidFill>
                  <a:schemeClr val="bg1"/>
                </a:solidFill>
              </a:defRPr>
            </a:lvl1pPr>
          </a:lstStyle>
          <a:p>
            <a:r>
              <a:rPr lang="en-US"/>
              <a:t>Title style</a:t>
            </a:r>
          </a:p>
        </p:txBody>
      </p:sp>
    </p:spTree>
    <p:extLst>
      <p:ext uri="{BB962C8B-B14F-4D97-AF65-F5344CB8AC3E}">
        <p14:creationId xmlns:p14="http://schemas.microsoft.com/office/powerpoint/2010/main" val="3053900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C85C872F-3428-CF12-2256-685AC17035CC}"/>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25154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9"/>
        <p:cNvGrpSpPr/>
        <p:nvPr/>
      </p:nvGrpSpPr>
      <p:grpSpPr>
        <a:xfrm>
          <a:off x="0" y="0"/>
          <a:ext cx="0" cy="0"/>
          <a:chOff x="0" y="0"/>
          <a:chExt cx="0" cy="0"/>
        </a:xfrm>
      </p:grpSpPr>
      <p:sp>
        <p:nvSpPr>
          <p:cNvPr id="23" name="Google Shape;23;p4"/>
          <p:cNvSpPr txBox="1">
            <a:spLocks noGrp="1"/>
          </p:cNvSpPr>
          <p:nvPr>
            <p:ph type="body" idx="1"/>
          </p:nvPr>
        </p:nvSpPr>
        <p:spPr>
          <a:xfrm>
            <a:off x="1244000" y="1851660"/>
            <a:ext cx="15569400" cy="785334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SzPts val="1400"/>
              <a:buAutoNum type="arabicPeriod"/>
              <a:defRPr sz="2201"/>
            </a:lvl1pPr>
            <a:lvl2pPr marL="1828755" lvl="1" indent="-634985" rtl="0">
              <a:spcBef>
                <a:spcPts val="3200"/>
              </a:spcBef>
              <a:spcAft>
                <a:spcPts val="0"/>
              </a:spcAft>
              <a:buSzPts val="1400"/>
              <a:buAutoNum type="alphaLcPeriod"/>
              <a:defRPr/>
            </a:lvl2pPr>
            <a:lvl3pPr marL="2743131" lvl="2" indent="-634985" rtl="0">
              <a:spcBef>
                <a:spcPts val="3200"/>
              </a:spcBef>
              <a:spcAft>
                <a:spcPts val="0"/>
              </a:spcAft>
              <a:buSzPts val="1400"/>
              <a:buAutoNum type="romanLcPeriod"/>
              <a:defRPr/>
            </a:lvl3pPr>
            <a:lvl4pPr marL="3657509" lvl="3" indent="-634985" rtl="0">
              <a:spcBef>
                <a:spcPts val="3200"/>
              </a:spcBef>
              <a:spcAft>
                <a:spcPts val="0"/>
              </a:spcAft>
              <a:buSzPts val="1400"/>
              <a:buAutoNum type="arabicPeriod"/>
              <a:defRPr/>
            </a:lvl4pPr>
            <a:lvl5pPr marL="4571886" lvl="4" indent="-634985" rtl="0">
              <a:spcBef>
                <a:spcPts val="3200"/>
              </a:spcBef>
              <a:spcAft>
                <a:spcPts val="0"/>
              </a:spcAft>
              <a:buSzPts val="1400"/>
              <a:buAutoNum type="alphaLcPeriod"/>
              <a:defRPr/>
            </a:lvl5pPr>
            <a:lvl6pPr marL="5486264" lvl="5" indent="-634985" rtl="0">
              <a:spcBef>
                <a:spcPts val="3200"/>
              </a:spcBef>
              <a:spcAft>
                <a:spcPts val="0"/>
              </a:spcAft>
              <a:buSzPts val="1400"/>
              <a:buAutoNum type="romanLcPeriod"/>
              <a:defRPr/>
            </a:lvl6pPr>
            <a:lvl7pPr marL="6400640" lvl="6" indent="-634985" rtl="0">
              <a:spcBef>
                <a:spcPts val="3200"/>
              </a:spcBef>
              <a:spcAft>
                <a:spcPts val="0"/>
              </a:spcAft>
              <a:buSzPts val="1400"/>
              <a:buAutoNum type="arabicPeriod"/>
              <a:defRPr/>
            </a:lvl7pPr>
            <a:lvl8pPr marL="7315017" lvl="7" indent="-634985" rtl="0">
              <a:spcBef>
                <a:spcPts val="3200"/>
              </a:spcBef>
              <a:spcAft>
                <a:spcPts val="0"/>
              </a:spcAft>
              <a:buSzPts val="1400"/>
              <a:buAutoNum type="alphaLcPeriod"/>
              <a:defRPr/>
            </a:lvl8pPr>
            <a:lvl9pPr marL="8229395" lvl="8" indent="-634985" rtl="0">
              <a:spcBef>
                <a:spcPts val="3200"/>
              </a:spcBef>
              <a:spcAft>
                <a:spcPts val="3200"/>
              </a:spcAft>
              <a:buSzPts val="1400"/>
              <a:buAutoNum type="romanLcPeriod"/>
              <a:defRPr/>
            </a:lvl9pPr>
          </a:lstStyle>
          <a:p>
            <a:pPr lvl="0"/>
            <a:r>
              <a:rPr lang="en-US"/>
              <a:t>Click to edit Master text styles</a:t>
            </a:r>
          </a:p>
        </p:txBody>
      </p:sp>
      <p:sp>
        <p:nvSpPr>
          <p:cNvPr id="2" name="Title Placeholder 1">
            <a:extLst>
              <a:ext uri="{FF2B5EF4-FFF2-40B4-BE49-F238E27FC236}">
                <a16:creationId xmlns:a16="http://schemas.microsoft.com/office/drawing/2014/main" id="{CD5C5A26-A579-63CD-620E-91DC3D9E316D}"/>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5827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7364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Half Content - Im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07F42CA-A502-4C4D-B773-C69926D77CE0}"/>
              </a:ext>
            </a:extLst>
          </p:cNvPr>
          <p:cNvSpPr>
            <a:spLocks noGrp="1"/>
          </p:cNvSpPr>
          <p:nvPr>
            <p:ph type="pic" sz="quarter" idx="12"/>
          </p:nvPr>
        </p:nvSpPr>
        <p:spPr>
          <a:xfrm>
            <a:off x="10972799" y="0"/>
            <a:ext cx="7315200" cy="10287000"/>
          </a:xfrm>
        </p:spPr>
        <p:txBody>
          <a:bodyPr/>
          <a:lstStyle/>
          <a:p>
            <a:endParaRPr lang="en-US"/>
          </a:p>
        </p:txBody>
      </p:sp>
      <p:sp>
        <p:nvSpPr>
          <p:cNvPr id="10" name="Title 1">
            <a:extLst>
              <a:ext uri="{FF2B5EF4-FFF2-40B4-BE49-F238E27FC236}">
                <a16:creationId xmlns:a16="http://schemas.microsoft.com/office/drawing/2014/main" id="{FD7FCAA1-097B-DA43-A8A1-E2319511A4CC}"/>
              </a:ext>
            </a:extLst>
          </p:cNvPr>
          <p:cNvSpPr>
            <a:spLocks noGrp="1"/>
          </p:cNvSpPr>
          <p:nvPr>
            <p:ph type="title"/>
          </p:nvPr>
        </p:nvSpPr>
        <p:spPr>
          <a:xfrm>
            <a:off x="857252" y="685800"/>
            <a:ext cx="9292590" cy="2240165"/>
          </a:xfrm>
          <a:prstGeom prst="rect">
            <a:avLst/>
          </a:prstGeom>
        </p:spPr>
        <p:txBody>
          <a:bodyPr wrap="square" anchor="t">
            <a:spAutoFit/>
          </a:bodyPr>
          <a:lstStyle>
            <a:lvl1pPr>
              <a:lnSpc>
                <a:spcPct val="110000"/>
              </a:lnSpc>
              <a:defRPr>
                <a:solidFill>
                  <a:schemeClr val="tx2"/>
                </a:solidFill>
              </a:defRPr>
            </a:lvl1pPr>
          </a:lstStyle>
          <a:p>
            <a:r>
              <a:rPr lang="en-US"/>
              <a:t>Click to edit Master title style</a:t>
            </a:r>
            <a:endParaRPr lang="en-CA"/>
          </a:p>
        </p:txBody>
      </p:sp>
      <p:sp>
        <p:nvSpPr>
          <p:cNvPr id="5" name="Text Placeholder 2">
            <a:extLst>
              <a:ext uri="{FF2B5EF4-FFF2-40B4-BE49-F238E27FC236}">
                <a16:creationId xmlns:a16="http://schemas.microsoft.com/office/drawing/2014/main" id="{75B88DD5-C6E4-0348-9AF8-1F349A3F17E8}"/>
              </a:ext>
            </a:extLst>
          </p:cNvPr>
          <p:cNvSpPr>
            <a:spLocks noGrp="1"/>
          </p:cNvSpPr>
          <p:nvPr>
            <p:ph type="body" sz="quarter" idx="13" hasCustomPrompt="1"/>
          </p:nvPr>
        </p:nvSpPr>
        <p:spPr>
          <a:xfrm>
            <a:off x="857252" y="2313059"/>
            <a:ext cx="9292592" cy="6275070"/>
          </a:xfrm>
        </p:spPr>
        <p:txBody>
          <a:bodyPr>
            <a:norm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3B44C199-9B09-DD40-94F2-75AD6F54E0B7}"/>
              </a:ext>
            </a:extLst>
          </p:cNvPr>
          <p:cNvSpPr>
            <a:spLocks noGrp="1"/>
          </p:cNvSpPr>
          <p:nvPr>
            <p:ph type="body" sz="quarter" idx="15" hasCustomPrompt="1"/>
          </p:nvPr>
        </p:nvSpPr>
        <p:spPr>
          <a:xfrm>
            <a:off x="2285998" y="9327356"/>
            <a:ext cx="7384775" cy="531632"/>
          </a:xfrm>
        </p:spPr>
        <p:txBody>
          <a:bodyPr anchor="ctr" anchorCtr="0">
            <a:noAutofit/>
          </a:bodyPr>
          <a:lstStyle>
            <a:lvl1pPr marL="0" marR="0" indent="0" algn="l" defTabSz="1371600" rtl="0" eaLnBrk="1" fontAlgn="auto" latinLnBrk="0" hangingPunct="1">
              <a:lnSpc>
                <a:spcPct val="112000"/>
              </a:lnSpc>
              <a:spcBef>
                <a:spcPts val="900"/>
              </a:spcBef>
              <a:spcAft>
                <a:spcPts val="900"/>
              </a:spcAft>
              <a:buClr>
                <a:schemeClr val="accent4"/>
              </a:buClr>
              <a:buSzTx/>
              <a:buFont typeface="Arial" panose="020B0604020202020204" pitchFamily="34" charset="0"/>
              <a:buNone/>
              <a:tabLst/>
              <a:defRPr sz="1500">
                <a:solidFill>
                  <a:schemeClr val="bg1">
                    <a:lumMod val="50000"/>
                  </a:schemeClr>
                </a:solidFill>
              </a:defRPr>
            </a:lvl1pPr>
            <a:lvl2pPr marL="685800" indent="0">
              <a:buNone/>
              <a:defRPr sz="1500">
                <a:solidFill>
                  <a:schemeClr val="bg1"/>
                </a:solidFill>
              </a:defRPr>
            </a:lvl2pPr>
            <a:lvl3pPr marL="1371600" indent="0">
              <a:buNone/>
              <a:defRPr sz="1500">
                <a:solidFill>
                  <a:schemeClr val="bg1"/>
                </a:solidFill>
              </a:defRPr>
            </a:lvl3pPr>
            <a:lvl4pPr marL="2057400" indent="0">
              <a:buNone/>
              <a:defRPr sz="1500">
                <a:solidFill>
                  <a:schemeClr val="bg1"/>
                </a:solidFill>
              </a:defRPr>
            </a:lvl4pPr>
            <a:lvl5pPr marL="2743200" indent="0">
              <a:buNone/>
              <a:defRPr sz="1500">
                <a:solidFill>
                  <a:schemeClr val="bg1"/>
                </a:solidFill>
              </a:defRPr>
            </a:lvl5pPr>
          </a:lstStyle>
          <a:p>
            <a:pPr lvl="0"/>
            <a:r>
              <a:rPr lang="en-US"/>
              <a:t>Source(s):</a:t>
            </a:r>
            <a:endParaRPr lang="en-CA"/>
          </a:p>
        </p:txBody>
      </p:sp>
    </p:spTree>
    <p:extLst>
      <p:ext uri="{BB962C8B-B14F-4D97-AF65-F5344CB8AC3E}">
        <p14:creationId xmlns:p14="http://schemas.microsoft.com/office/powerpoint/2010/main" val="1682945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IMAGE-LAYOUT-6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038A9B6-0CC9-46A8-8325-AC97DD01FA72}"/>
              </a:ext>
            </a:extLst>
          </p:cNvPr>
          <p:cNvSpPr>
            <a:spLocks noGrp="1"/>
          </p:cNvSpPr>
          <p:nvPr>
            <p:ph type="pic" sz="quarter" idx="10"/>
          </p:nvPr>
        </p:nvSpPr>
        <p:spPr>
          <a:xfrm>
            <a:off x="6375600" y="937260"/>
            <a:ext cx="10998000" cy="8412480"/>
          </a:xfrm>
          <a:prstGeom prst="roundRect">
            <a:avLst>
              <a:gd name="adj" fmla="val 0"/>
            </a:avLst>
          </a:prstGeom>
          <a:solidFill>
            <a:schemeClr val="bg2">
              <a:lumMod val="75000"/>
            </a:schemeClr>
          </a:solidFill>
          <a:ln w="63500">
            <a:noFill/>
          </a:ln>
          <a:effectLst/>
        </p:spPr>
        <p:txBody>
          <a:bodyPr/>
          <a:lstStyle>
            <a:lvl1pPr>
              <a:defRPr lang="en-US" sz="2000"/>
            </a:lvl1pPr>
          </a:lstStyle>
          <a:p>
            <a:pPr lvl="0"/>
            <a:endParaRPr lang="en-US"/>
          </a:p>
        </p:txBody>
      </p:sp>
    </p:spTree>
    <p:extLst>
      <p:ext uri="{BB962C8B-B14F-4D97-AF65-F5344CB8AC3E}">
        <p14:creationId xmlns:p14="http://schemas.microsoft.com/office/powerpoint/2010/main" val="252234678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IMAGE-LAYOUT-64">
    <p:bg>
      <p:bgPr>
        <a:solidFill>
          <a:schemeClr val="bg1"/>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6473A6D7-DE33-354E-BEC6-4712BD5E04DE}"/>
              </a:ext>
            </a:extLst>
          </p:cNvPr>
          <p:cNvSpPr>
            <a:spLocks noGrp="1"/>
          </p:cNvSpPr>
          <p:nvPr>
            <p:ph type="pic" sz="quarter" idx="11"/>
          </p:nvPr>
        </p:nvSpPr>
        <p:spPr>
          <a:xfrm>
            <a:off x="914400" y="937260"/>
            <a:ext cx="10998000" cy="8412480"/>
          </a:xfrm>
          <a:prstGeom prst="roundRect">
            <a:avLst>
              <a:gd name="adj" fmla="val 0"/>
            </a:avLst>
          </a:prstGeom>
          <a:solidFill>
            <a:schemeClr val="bg2">
              <a:lumMod val="75000"/>
            </a:schemeClr>
          </a:solidFill>
          <a:ln w="63500">
            <a:noFill/>
          </a:ln>
          <a:effectLst/>
        </p:spPr>
        <p:txBody>
          <a:bodyPr/>
          <a:lstStyle>
            <a:lvl1pPr>
              <a:defRPr lang="en-US" sz="2000" dirty="0"/>
            </a:lvl1pPr>
          </a:lstStyle>
          <a:p>
            <a:pPr lvl="0"/>
            <a:endParaRPr lang="en-US"/>
          </a:p>
        </p:txBody>
      </p:sp>
    </p:spTree>
    <p:extLst>
      <p:ext uri="{BB962C8B-B14F-4D97-AF65-F5344CB8AC3E}">
        <p14:creationId xmlns:p14="http://schemas.microsoft.com/office/powerpoint/2010/main" val="90141156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MAGE-LAYOUT-10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2B1CD80-073E-FC48-97A5-FEE449811055}"/>
              </a:ext>
            </a:extLst>
          </p:cNvPr>
          <p:cNvSpPr>
            <a:spLocks noGrp="1" noChangeAspect="1"/>
          </p:cNvSpPr>
          <p:nvPr>
            <p:ph type="pic" sz="quarter" idx="11"/>
          </p:nvPr>
        </p:nvSpPr>
        <p:spPr>
          <a:xfrm>
            <a:off x="914400" y="3383281"/>
            <a:ext cx="3749040" cy="2658894"/>
          </a:xfrm>
          <a:prstGeom prst="roundRect">
            <a:avLst>
              <a:gd name="adj" fmla="val 7712"/>
            </a:avLst>
          </a:prstGeom>
          <a:solidFill>
            <a:schemeClr val="bg2">
              <a:lumMod val="75000"/>
            </a:schemeClr>
          </a:solidFill>
          <a:ln w="63500">
            <a:noFill/>
          </a:ln>
          <a:effectLst>
            <a:outerShdw blurRad="635000" dist="508000" dir="5400000" sx="85000" sy="85000" algn="t" rotWithShape="0">
              <a:prstClr val="black">
                <a:alpha val="30000"/>
              </a:prstClr>
            </a:outerShdw>
          </a:effectLst>
        </p:spPr>
        <p:txBody>
          <a:bodyPr/>
          <a:lstStyle>
            <a:lvl1pPr>
              <a:defRPr lang="uk-UA" sz="3200" dirty="0"/>
            </a:lvl1pPr>
          </a:lstStyle>
          <a:p>
            <a:pPr lvl="0"/>
            <a:endParaRPr lang="uk-UA"/>
          </a:p>
        </p:txBody>
      </p:sp>
      <p:sp>
        <p:nvSpPr>
          <p:cNvPr id="26" name="Picture Placeholder 2">
            <a:extLst>
              <a:ext uri="{FF2B5EF4-FFF2-40B4-BE49-F238E27FC236}">
                <a16:creationId xmlns:a16="http://schemas.microsoft.com/office/drawing/2014/main" id="{7F975722-E4D2-4A76-8F57-2B91D400D3D5}"/>
              </a:ext>
            </a:extLst>
          </p:cNvPr>
          <p:cNvSpPr>
            <a:spLocks noGrp="1" noChangeAspect="1"/>
          </p:cNvSpPr>
          <p:nvPr>
            <p:ph type="pic" sz="quarter" idx="12"/>
          </p:nvPr>
        </p:nvSpPr>
        <p:spPr>
          <a:xfrm>
            <a:off x="5111496" y="3383281"/>
            <a:ext cx="3749040" cy="2658894"/>
          </a:xfrm>
          <a:prstGeom prst="roundRect">
            <a:avLst>
              <a:gd name="adj" fmla="val 7712"/>
            </a:avLst>
          </a:prstGeom>
          <a:solidFill>
            <a:schemeClr val="bg2">
              <a:lumMod val="75000"/>
            </a:schemeClr>
          </a:solidFill>
          <a:ln w="63500">
            <a:noFill/>
          </a:ln>
          <a:effectLst>
            <a:outerShdw blurRad="635000" dist="508000" dir="5400000" sx="85000" sy="85000" algn="t" rotWithShape="0">
              <a:prstClr val="black">
                <a:alpha val="30000"/>
              </a:prstClr>
            </a:outerShdw>
          </a:effectLst>
        </p:spPr>
        <p:txBody>
          <a:bodyPr/>
          <a:lstStyle>
            <a:lvl1pPr>
              <a:defRPr lang="uk-UA" sz="3200" dirty="0"/>
            </a:lvl1pPr>
          </a:lstStyle>
          <a:p>
            <a:pPr lvl="0"/>
            <a:endParaRPr lang="uk-UA"/>
          </a:p>
        </p:txBody>
      </p:sp>
      <p:sp>
        <p:nvSpPr>
          <p:cNvPr id="27" name="Picture Placeholder 2">
            <a:extLst>
              <a:ext uri="{FF2B5EF4-FFF2-40B4-BE49-F238E27FC236}">
                <a16:creationId xmlns:a16="http://schemas.microsoft.com/office/drawing/2014/main" id="{A198E7B6-ECE0-4193-AABE-A1D04F74EED4}"/>
              </a:ext>
            </a:extLst>
          </p:cNvPr>
          <p:cNvSpPr>
            <a:spLocks noGrp="1" noChangeAspect="1"/>
          </p:cNvSpPr>
          <p:nvPr>
            <p:ph type="pic" sz="quarter" idx="13"/>
          </p:nvPr>
        </p:nvSpPr>
        <p:spPr>
          <a:xfrm>
            <a:off x="9308592" y="3383281"/>
            <a:ext cx="3749040" cy="2658894"/>
          </a:xfrm>
          <a:prstGeom prst="roundRect">
            <a:avLst>
              <a:gd name="adj" fmla="val 7712"/>
            </a:avLst>
          </a:prstGeom>
          <a:solidFill>
            <a:schemeClr val="bg2">
              <a:lumMod val="75000"/>
            </a:schemeClr>
          </a:solidFill>
          <a:ln w="63500">
            <a:noFill/>
          </a:ln>
          <a:effectLst>
            <a:outerShdw blurRad="635000" dist="508000" dir="5400000" sx="85000" sy="85000" algn="t" rotWithShape="0">
              <a:prstClr val="black">
                <a:alpha val="30000"/>
              </a:prstClr>
            </a:outerShdw>
          </a:effectLst>
        </p:spPr>
        <p:txBody>
          <a:bodyPr/>
          <a:lstStyle>
            <a:lvl1pPr>
              <a:defRPr lang="uk-UA" sz="3200" dirty="0"/>
            </a:lvl1pPr>
          </a:lstStyle>
          <a:p>
            <a:pPr lvl="0"/>
            <a:endParaRPr lang="uk-UA"/>
          </a:p>
        </p:txBody>
      </p:sp>
      <p:sp>
        <p:nvSpPr>
          <p:cNvPr id="28" name="Picture Placeholder 2">
            <a:extLst>
              <a:ext uri="{FF2B5EF4-FFF2-40B4-BE49-F238E27FC236}">
                <a16:creationId xmlns:a16="http://schemas.microsoft.com/office/drawing/2014/main" id="{3662E6FD-DA3A-461F-A5BE-5E1FCCD6FE54}"/>
              </a:ext>
            </a:extLst>
          </p:cNvPr>
          <p:cNvSpPr>
            <a:spLocks noGrp="1" noChangeAspect="1"/>
          </p:cNvSpPr>
          <p:nvPr>
            <p:ph type="pic" sz="quarter" idx="14"/>
          </p:nvPr>
        </p:nvSpPr>
        <p:spPr>
          <a:xfrm>
            <a:off x="13505688" y="3383281"/>
            <a:ext cx="3749040" cy="2658894"/>
          </a:xfrm>
          <a:prstGeom prst="roundRect">
            <a:avLst>
              <a:gd name="adj" fmla="val 7712"/>
            </a:avLst>
          </a:prstGeom>
          <a:solidFill>
            <a:schemeClr val="bg2">
              <a:lumMod val="75000"/>
            </a:schemeClr>
          </a:solidFill>
          <a:ln w="63500">
            <a:noFill/>
          </a:ln>
          <a:effectLst>
            <a:outerShdw blurRad="635000" dist="508000" dir="5400000" sx="85000" sy="85000" algn="t" rotWithShape="0">
              <a:prstClr val="black">
                <a:alpha val="30000"/>
              </a:prstClr>
            </a:outerShdw>
          </a:effectLst>
        </p:spPr>
        <p:txBody>
          <a:bodyPr/>
          <a:lstStyle>
            <a:lvl1pPr>
              <a:defRPr lang="uk-UA" sz="3200" dirty="0"/>
            </a:lvl1pPr>
          </a:lstStyle>
          <a:p>
            <a:pPr lvl="0"/>
            <a:endParaRPr lang="uk-UA"/>
          </a:p>
        </p:txBody>
      </p:sp>
      <p:sp>
        <p:nvSpPr>
          <p:cNvPr id="10" name="Title 7">
            <a:extLst>
              <a:ext uri="{FF2B5EF4-FFF2-40B4-BE49-F238E27FC236}">
                <a16:creationId xmlns:a16="http://schemas.microsoft.com/office/drawing/2014/main" id="{BB6349AB-70EC-F6B9-25A4-57B1DD4AC624}"/>
              </a:ext>
            </a:extLst>
          </p:cNvPr>
          <p:cNvSpPr>
            <a:spLocks noGrp="1"/>
          </p:cNvSpPr>
          <p:nvPr>
            <p:ph type="title" hasCustomPrompt="1"/>
          </p:nvPr>
        </p:nvSpPr>
        <p:spPr>
          <a:xfrm>
            <a:off x="876302" y="497115"/>
            <a:ext cx="16532352" cy="1107996"/>
          </a:xfrm>
          <a:prstGeom prst="rect">
            <a:avLst/>
          </a:prstGeom>
          <a:noFill/>
        </p:spPr>
        <p:txBody>
          <a:bodyPr wrap="square" rtlCol="0" anchor="t">
            <a:spAutoFit/>
          </a:bodyPr>
          <a:lstStyle>
            <a:lvl1pPr>
              <a:lnSpc>
                <a:spcPct val="100000"/>
              </a:lnSpc>
              <a:defRPr lang="uk-UA" sz="6600" b="1">
                <a:latin typeface="+mj-lt"/>
                <a:ea typeface="Roboto Condensed" panose="02000000000000000000" pitchFamily="2" charset="0"/>
                <a:cs typeface="+mn-cs"/>
              </a:defRPr>
            </a:lvl1pPr>
          </a:lstStyle>
          <a:p>
            <a:pPr marL="0" lvl="0"/>
            <a:r>
              <a:rPr lang="en-US"/>
              <a:t>Click To Edit Master Title Style</a:t>
            </a:r>
            <a:endParaRPr lang="uk-UA"/>
          </a:p>
        </p:txBody>
      </p:sp>
      <p:cxnSp>
        <p:nvCxnSpPr>
          <p:cNvPr id="11" name="Straight Connector 10">
            <a:extLst>
              <a:ext uri="{FF2B5EF4-FFF2-40B4-BE49-F238E27FC236}">
                <a16:creationId xmlns:a16="http://schemas.microsoft.com/office/drawing/2014/main" id="{0EC722A5-844D-C6C4-46FE-FFD5217AD08B}"/>
              </a:ext>
            </a:extLst>
          </p:cNvPr>
          <p:cNvCxnSpPr/>
          <p:nvPr userDrawn="1"/>
        </p:nvCxnSpPr>
        <p:spPr>
          <a:xfrm>
            <a:off x="704850" y="685800"/>
            <a:ext cx="0" cy="82296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6BB72CD1-0F2C-AF19-3449-39BFD80CA9CC}"/>
              </a:ext>
            </a:extLst>
          </p:cNvPr>
          <p:cNvSpPr>
            <a:spLocks noGrp="1"/>
          </p:cNvSpPr>
          <p:nvPr>
            <p:ph type="body" sz="quarter" idx="10" hasCustomPrompt="1"/>
          </p:nvPr>
        </p:nvSpPr>
        <p:spPr>
          <a:xfrm>
            <a:off x="876302" y="1866900"/>
            <a:ext cx="16532352" cy="1200329"/>
          </a:xfrm>
          <a:prstGeom prst="rect">
            <a:avLst/>
          </a:prstGeom>
        </p:spPr>
        <p:txBody>
          <a:bodyPr/>
          <a:lstStyle>
            <a:lvl1pPr marL="0" indent="0">
              <a:lnSpc>
                <a:spcPct val="100000"/>
              </a:lnSpc>
              <a:buNone/>
              <a:defRPr sz="2400">
                <a:solidFill>
                  <a:schemeClr val="tx2"/>
                </a:solidFill>
              </a:defRPr>
            </a:lvl1pPr>
          </a:lstStyle>
          <a:p>
            <a:pPr lvl="0"/>
            <a:r>
              <a:rPr lang="en-US"/>
              <a:t>Subtitle text here</a:t>
            </a:r>
          </a:p>
        </p:txBody>
      </p:sp>
    </p:spTree>
    <p:extLst>
      <p:ext uri="{BB962C8B-B14F-4D97-AF65-F5344CB8AC3E}">
        <p14:creationId xmlns:p14="http://schemas.microsoft.com/office/powerpoint/2010/main" val="4048623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MAGE-LAYOUT-149">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A4EAD187-1DE1-43E0-829B-D15CC2978DC1}"/>
              </a:ext>
            </a:extLst>
          </p:cNvPr>
          <p:cNvSpPr>
            <a:spLocks noGrp="1"/>
          </p:cNvSpPr>
          <p:nvPr>
            <p:ph type="pic" sz="quarter" idx="14"/>
          </p:nvPr>
        </p:nvSpPr>
        <p:spPr>
          <a:xfrm>
            <a:off x="-1" y="0"/>
            <a:ext cx="18287997" cy="4114800"/>
          </a:xfrm>
          <a:prstGeom prst="rect">
            <a:avLst/>
          </a:prstGeom>
          <a:solidFill>
            <a:schemeClr val="bg2">
              <a:lumMod val="75000"/>
            </a:schemeClr>
          </a:solidFill>
          <a:ln w="63500">
            <a:noFill/>
          </a:ln>
          <a:effectLst/>
        </p:spPr>
        <p:txBody>
          <a:bodyPr/>
          <a:lstStyle>
            <a:lvl1pPr>
              <a:defRPr lang="en-UA" sz="2000"/>
            </a:lvl1pPr>
          </a:lstStyle>
          <a:p>
            <a:pPr lvl="0"/>
            <a:endParaRPr lang="en-UA"/>
          </a:p>
        </p:txBody>
      </p:sp>
    </p:spTree>
    <p:extLst>
      <p:ext uri="{BB962C8B-B14F-4D97-AF65-F5344CB8AC3E}">
        <p14:creationId xmlns:p14="http://schemas.microsoft.com/office/powerpoint/2010/main" val="2388954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IMAGE-LAYOUT-1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0" y="0"/>
            <a:ext cx="9143999" cy="10287000"/>
          </a:xfrm>
          <a:prstGeom prst="rect">
            <a:avLst/>
          </a:prstGeom>
          <a:solidFill>
            <a:schemeClr val="bg2">
              <a:lumMod val="75000"/>
            </a:schemeClr>
          </a:solidFill>
        </p:spPr>
        <p:txBody>
          <a:bodyPr/>
          <a:lstStyle/>
          <a:p>
            <a:endParaRPr lang="uk-UA"/>
          </a:p>
        </p:txBody>
      </p:sp>
      <p:sp>
        <p:nvSpPr>
          <p:cNvPr id="2" name="Slide Number Placeholder 1">
            <a:extLst>
              <a:ext uri="{FF2B5EF4-FFF2-40B4-BE49-F238E27FC236}">
                <a16:creationId xmlns:a16="http://schemas.microsoft.com/office/drawing/2014/main" id="{784F0E7C-A793-7B9D-7092-7C78EB6D8DFA}"/>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a:solidFill>
                <a:schemeClr val="tx2"/>
              </a:solidFill>
            </a:endParaRPr>
          </a:p>
        </p:txBody>
      </p:sp>
    </p:spTree>
    <p:extLst>
      <p:ext uri="{BB962C8B-B14F-4D97-AF65-F5344CB8AC3E}">
        <p14:creationId xmlns:p14="http://schemas.microsoft.com/office/powerpoint/2010/main" val="173039717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70ED-78ED-7346-89D3-476F4873207C}"/>
              </a:ext>
            </a:extLst>
          </p:cNvPr>
          <p:cNvSpPr>
            <a:spLocks noGrp="1"/>
          </p:cNvSpPr>
          <p:nvPr>
            <p:ph type="ctrTitle"/>
          </p:nvPr>
        </p:nvSpPr>
        <p:spPr>
          <a:xfrm>
            <a:off x="386863" y="173832"/>
            <a:ext cx="17508812" cy="1813230"/>
          </a:xfrm>
        </p:spPr>
        <p:txBody>
          <a:bodyPr anchor="b">
            <a:normAutofit/>
          </a:bodyPr>
          <a:lstStyle>
            <a:lvl1pPr algn="ctr">
              <a:defRPr sz="8100"/>
            </a:lvl1pPr>
          </a:lstStyle>
          <a:p>
            <a:r>
              <a:rPr lang="en-US"/>
              <a:t>Click to edit Master title style</a:t>
            </a:r>
          </a:p>
        </p:txBody>
      </p:sp>
      <p:sp>
        <p:nvSpPr>
          <p:cNvPr id="3" name="Subtitle 2">
            <a:extLst>
              <a:ext uri="{FF2B5EF4-FFF2-40B4-BE49-F238E27FC236}">
                <a16:creationId xmlns:a16="http://schemas.microsoft.com/office/drawing/2014/main" id="{A7F73CAF-CDBC-794A-8FE6-77EDE5F4A6FE}"/>
              </a:ext>
            </a:extLst>
          </p:cNvPr>
          <p:cNvSpPr>
            <a:spLocks noGrp="1"/>
          </p:cNvSpPr>
          <p:nvPr>
            <p:ph type="subTitle" idx="1"/>
          </p:nvPr>
        </p:nvSpPr>
        <p:spPr>
          <a:xfrm>
            <a:off x="386861" y="2519180"/>
            <a:ext cx="17508813" cy="6062589"/>
          </a:xfrm>
        </p:spPr>
        <p:txBody>
          <a:bodyPr/>
          <a:lstStyle>
            <a:lvl1pPr marL="0" indent="0" algn="ctr">
              <a:buNone/>
              <a:defRPr sz="360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5" name="Footer Placeholder 4">
            <a:extLst>
              <a:ext uri="{FF2B5EF4-FFF2-40B4-BE49-F238E27FC236}">
                <a16:creationId xmlns:a16="http://schemas.microsoft.com/office/drawing/2014/main" id="{B6B3E1AB-D742-47B7-A49C-A410C61E52E7}"/>
              </a:ext>
            </a:extLst>
          </p:cNvPr>
          <p:cNvSpPr>
            <a:spLocks noGrp="1"/>
          </p:cNvSpPr>
          <p:nvPr>
            <p:ph type="ftr" sz="quarter" idx="3"/>
          </p:nvPr>
        </p:nvSpPr>
        <p:spPr>
          <a:xfrm>
            <a:off x="680438" y="9348870"/>
            <a:ext cx="7167158" cy="596964"/>
          </a:xfrm>
          <a:prstGeom prst="rect">
            <a:avLst/>
          </a:prstGeom>
        </p:spPr>
        <p:txBody>
          <a:bodyPr/>
          <a:lstStyle>
            <a:lvl1pPr algn="ctr">
              <a:defRPr sz="2100" b="1" i="0">
                <a:solidFill>
                  <a:srgbClr val="FFFFFF"/>
                </a:solidFill>
                <a:latin typeface="Arial Black" panose="020B0604020202020204" pitchFamily="34" charset="0"/>
                <a:cs typeface="Arial Black" panose="020B0604020202020204" pitchFamily="34" charset="0"/>
              </a:defRPr>
            </a:lvl1pPr>
          </a:lstStyle>
          <a:p>
            <a:endParaRPr lang="en-US"/>
          </a:p>
        </p:txBody>
      </p:sp>
    </p:spTree>
    <p:extLst>
      <p:ext uri="{BB962C8B-B14F-4D97-AF65-F5344CB8AC3E}">
        <p14:creationId xmlns:p14="http://schemas.microsoft.com/office/powerpoint/2010/main" val="415179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FAULT">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a:solidFill>
                  <a:schemeClr val="bg1"/>
                </a:solidFill>
                <a:latin typeface="+mj-lt"/>
              </a:rPr>
              <a:t>Default Layouts</a:t>
            </a:r>
          </a:p>
        </p:txBody>
      </p:sp>
    </p:spTree>
    <p:extLst>
      <p:ext uri="{BB962C8B-B14F-4D97-AF65-F5344CB8AC3E}">
        <p14:creationId xmlns:p14="http://schemas.microsoft.com/office/powerpoint/2010/main" val="3027373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2BCC08-4F38-E847-8D10-2338B4299561}"/>
              </a:ext>
            </a:extLst>
          </p:cNvPr>
          <p:cNvSpPr>
            <a:spLocks noGrp="1"/>
          </p:cNvSpPr>
          <p:nvPr>
            <p:ph idx="1"/>
          </p:nvPr>
        </p:nvSpPr>
        <p:spPr>
          <a:xfrm>
            <a:off x="339573" y="1628776"/>
            <a:ext cx="15773400" cy="707113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EF09A56D-5CD1-498D-B594-31CEC6A47020}"/>
              </a:ext>
            </a:extLst>
          </p:cNvPr>
          <p:cNvSpPr>
            <a:spLocks noGrp="1"/>
          </p:cNvSpPr>
          <p:nvPr>
            <p:ph type="ftr" sz="quarter" idx="3"/>
          </p:nvPr>
        </p:nvSpPr>
        <p:spPr>
          <a:xfrm>
            <a:off x="680438" y="9348870"/>
            <a:ext cx="7167158" cy="596964"/>
          </a:xfrm>
          <a:prstGeom prst="rect">
            <a:avLst/>
          </a:prstGeom>
        </p:spPr>
        <p:txBody>
          <a:bodyPr/>
          <a:lstStyle>
            <a:lvl1pPr algn="ctr">
              <a:defRPr sz="2100" b="1" i="0">
                <a:solidFill>
                  <a:srgbClr val="FFFFFF"/>
                </a:solidFill>
                <a:latin typeface="Arial Black" panose="020B0604020202020204" pitchFamily="34" charset="0"/>
                <a:cs typeface="Arial Black" panose="020B0604020202020204" pitchFamily="34" charset="0"/>
              </a:defRPr>
            </a:lvl1pPr>
          </a:lstStyle>
          <a:p>
            <a:endParaRPr lang="en-US"/>
          </a:p>
        </p:txBody>
      </p:sp>
      <p:sp>
        <p:nvSpPr>
          <p:cNvPr id="4" name="Title Placeholder 1">
            <a:extLst>
              <a:ext uri="{FF2B5EF4-FFF2-40B4-BE49-F238E27FC236}">
                <a16:creationId xmlns:a16="http://schemas.microsoft.com/office/drawing/2014/main" id="{39AC06B5-6183-D1C2-5900-B402F282C1DF}"/>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66427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2403-051D-1C41-9242-A5FB227842A7}"/>
              </a:ext>
            </a:extLst>
          </p:cNvPr>
          <p:cNvSpPr>
            <a:spLocks noGrp="1"/>
          </p:cNvSpPr>
          <p:nvPr>
            <p:ph type="title"/>
          </p:nvPr>
        </p:nvSpPr>
        <p:spPr>
          <a:xfrm>
            <a:off x="301296" y="375308"/>
            <a:ext cx="15773400" cy="1497990"/>
          </a:xfrm>
        </p:spPr>
        <p:txBody>
          <a:bodyPr anchor="b"/>
          <a:lstStyle>
            <a:lvl1pPr>
              <a:defRPr sz="9000">
                <a:solidFill>
                  <a:srgbClr val="FFFF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6359E2-4081-7646-A72C-565468F5C1E7}"/>
              </a:ext>
            </a:extLst>
          </p:cNvPr>
          <p:cNvSpPr>
            <a:spLocks noGrp="1"/>
          </p:cNvSpPr>
          <p:nvPr>
            <p:ph type="body" idx="1"/>
          </p:nvPr>
        </p:nvSpPr>
        <p:spPr>
          <a:xfrm>
            <a:off x="301296" y="2458951"/>
            <a:ext cx="15773400" cy="6304268"/>
          </a:xfrm>
        </p:spPr>
        <p:txBody>
          <a:bodyPr/>
          <a:lstStyle>
            <a:lvl1pPr marL="0" indent="0">
              <a:buNone/>
              <a:defRPr sz="3600">
                <a:solidFill>
                  <a:schemeClr val="tx1">
                    <a:lumMod val="95000"/>
                    <a:lumOff val="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Footer Placeholder 4">
            <a:extLst>
              <a:ext uri="{FF2B5EF4-FFF2-40B4-BE49-F238E27FC236}">
                <a16:creationId xmlns:a16="http://schemas.microsoft.com/office/drawing/2014/main" id="{DB4A03E6-FAD9-4361-B123-FE64A513F342}"/>
              </a:ext>
            </a:extLst>
          </p:cNvPr>
          <p:cNvSpPr>
            <a:spLocks noGrp="1"/>
          </p:cNvSpPr>
          <p:nvPr>
            <p:ph type="ftr" sz="quarter" idx="3"/>
          </p:nvPr>
        </p:nvSpPr>
        <p:spPr>
          <a:xfrm>
            <a:off x="680438" y="9348870"/>
            <a:ext cx="7167158" cy="596964"/>
          </a:xfrm>
          <a:prstGeom prst="rect">
            <a:avLst/>
          </a:prstGeom>
        </p:spPr>
        <p:txBody>
          <a:bodyPr/>
          <a:lstStyle>
            <a:lvl1pPr algn="ctr">
              <a:defRPr sz="2100" b="1" i="0">
                <a:solidFill>
                  <a:srgbClr val="FFFFFF"/>
                </a:solidFill>
                <a:latin typeface="Arial Black" panose="020B0604020202020204" pitchFamily="34" charset="0"/>
                <a:cs typeface="Arial Black" panose="020B0604020202020204" pitchFamily="34" charset="0"/>
              </a:defRPr>
            </a:lvl1pPr>
          </a:lstStyle>
          <a:p>
            <a:endParaRPr lang="en-US"/>
          </a:p>
        </p:txBody>
      </p:sp>
    </p:spTree>
    <p:extLst>
      <p:ext uri="{BB962C8B-B14F-4D97-AF65-F5344CB8AC3E}">
        <p14:creationId xmlns:p14="http://schemas.microsoft.com/office/powerpoint/2010/main" val="3141032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019AEF-F240-E74D-805C-5C3769926DB7}"/>
              </a:ext>
            </a:extLst>
          </p:cNvPr>
          <p:cNvSpPr>
            <a:spLocks noGrp="1"/>
          </p:cNvSpPr>
          <p:nvPr>
            <p:ph sz="half" idx="1"/>
          </p:nvPr>
        </p:nvSpPr>
        <p:spPr>
          <a:xfrm>
            <a:off x="351690" y="1594486"/>
            <a:ext cx="7772400" cy="71036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852EA9-0260-5745-8463-0177B69C814C}"/>
              </a:ext>
            </a:extLst>
          </p:cNvPr>
          <p:cNvSpPr>
            <a:spLocks noGrp="1"/>
          </p:cNvSpPr>
          <p:nvPr>
            <p:ph sz="half" idx="2"/>
          </p:nvPr>
        </p:nvSpPr>
        <p:spPr>
          <a:xfrm>
            <a:off x="8748345" y="1594486"/>
            <a:ext cx="7772400" cy="71036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C9DBE9E8-5232-4492-A8AF-E4458774BE5B}"/>
              </a:ext>
            </a:extLst>
          </p:cNvPr>
          <p:cNvSpPr>
            <a:spLocks noGrp="1"/>
          </p:cNvSpPr>
          <p:nvPr>
            <p:ph type="ftr" sz="quarter" idx="3"/>
          </p:nvPr>
        </p:nvSpPr>
        <p:spPr>
          <a:xfrm>
            <a:off x="680438" y="9348870"/>
            <a:ext cx="7167158" cy="596964"/>
          </a:xfrm>
          <a:prstGeom prst="rect">
            <a:avLst/>
          </a:prstGeom>
        </p:spPr>
        <p:txBody>
          <a:bodyPr/>
          <a:lstStyle>
            <a:lvl1pPr algn="ctr">
              <a:defRPr sz="2100" b="1" i="0">
                <a:solidFill>
                  <a:srgbClr val="FFFFFF"/>
                </a:solidFill>
                <a:latin typeface="Arial Black" panose="020B0604020202020204" pitchFamily="34" charset="0"/>
                <a:cs typeface="Arial Black" panose="020B0604020202020204" pitchFamily="34" charset="0"/>
              </a:defRPr>
            </a:lvl1pPr>
          </a:lstStyle>
          <a:p>
            <a:endParaRPr lang="en-US"/>
          </a:p>
        </p:txBody>
      </p:sp>
      <p:sp>
        <p:nvSpPr>
          <p:cNvPr id="5" name="Title Placeholder 1">
            <a:extLst>
              <a:ext uri="{FF2B5EF4-FFF2-40B4-BE49-F238E27FC236}">
                <a16:creationId xmlns:a16="http://schemas.microsoft.com/office/drawing/2014/main" id="{4B0F6AAC-89CA-98E3-092C-CCCC129F92CB}"/>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622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F78763-5ECB-BD4F-85D2-CE4B01823A3E}"/>
              </a:ext>
            </a:extLst>
          </p:cNvPr>
          <p:cNvSpPr>
            <a:spLocks noGrp="1"/>
          </p:cNvSpPr>
          <p:nvPr>
            <p:ph type="body" idx="1"/>
          </p:nvPr>
        </p:nvSpPr>
        <p:spPr>
          <a:xfrm>
            <a:off x="410389" y="1641887"/>
            <a:ext cx="7736681" cy="1235868"/>
          </a:xfrm>
        </p:spPr>
        <p:txBody>
          <a:bodyPr anchor="b"/>
          <a:lstStyle>
            <a:lvl1pPr marL="0" indent="0">
              <a:buNone/>
              <a:defRPr sz="3600" b="1">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3DB34ED-8C96-BE47-879D-F2F03AED7E65}"/>
              </a:ext>
            </a:extLst>
          </p:cNvPr>
          <p:cNvSpPr>
            <a:spLocks noGrp="1"/>
          </p:cNvSpPr>
          <p:nvPr>
            <p:ph sz="half" idx="2"/>
          </p:nvPr>
        </p:nvSpPr>
        <p:spPr>
          <a:xfrm>
            <a:off x="410389" y="3236104"/>
            <a:ext cx="7736681" cy="54250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3EBC0C-0AA9-C742-B1FA-79AB755C7BCE}"/>
              </a:ext>
            </a:extLst>
          </p:cNvPr>
          <p:cNvSpPr>
            <a:spLocks noGrp="1"/>
          </p:cNvSpPr>
          <p:nvPr>
            <p:ph type="body" sz="quarter" idx="3"/>
          </p:nvPr>
        </p:nvSpPr>
        <p:spPr>
          <a:xfrm>
            <a:off x="8859795" y="1641887"/>
            <a:ext cx="7774782" cy="1235868"/>
          </a:xfrm>
        </p:spPr>
        <p:txBody>
          <a:bodyPr anchor="b"/>
          <a:lstStyle>
            <a:lvl1pPr marL="0" indent="0">
              <a:buNone/>
              <a:defRPr sz="3600" b="1">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2776001-5CE7-3145-8EEA-40534232B192}"/>
              </a:ext>
            </a:extLst>
          </p:cNvPr>
          <p:cNvSpPr>
            <a:spLocks noGrp="1"/>
          </p:cNvSpPr>
          <p:nvPr>
            <p:ph sz="quarter" idx="4"/>
          </p:nvPr>
        </p:nvSpPr>
        <p:spPr>
          <a:xfrm>
            <a:off x="8859795" y="3233767"/>
            <a:ext cx="7774782" cy="54250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18B5015-F98B-42C1-988F-21184A3C213D}"/>
              </a:ext>
            </a:extLst>
          </p:cNvPr>
          <p:cNvSpPr>
            <a:spLocks noGrp="1"/>
          </p:cNvSpPr>
          <p:nvPr>
            <p:ph type="ftr" sz="quarter" idx="10"/>
          </p:nvPr>
        </p:nvSpPr>
        <p:spPr>
          <a:xfrm>
            <a:off x="680438" y="9348870"/>
            <a:ext cx="7167158" cy="596964"/>
          </a:xfrm>
          <a:prstGeom prst="rect">
            <a:avLst/>
          </a:prstGeom>
        </p:spPr>
        <p:txBody>
          <a:bodyPr/>
          <a:lstStyle>
            <a:lvl1pPr algn="ctr">
              <a:defRPr sz="2100" b="1" i="0">
                <a:solidFill>
                  <a:srgbClr val="FFFFFF"/>
                </a:solidFill>
                <a:latin typeface="Arial Black" panose="020B0604020202020204" pitchFamily="34" charset="0"/>
                <a:cs typeface="Arial Black" panose="020B0604020202020204" pitchFamily="34" charset="0"/>
              </a:defRPr>
            </a:lvl1pPr>
          </a:lstStyle>
          <a:p>
            <a:endParaRPr lang="en-US"/>
          </a:p>
        </p:txBody>
      </p:sp>
      <p:sp>
        <p:nvSpPr>
          <p:cNvPr id="7" name="Title Placeholder 1">
            <a:extLst>
              <a:ext uri="{FF2B5EF4-FFF2-40B4-BE49-F238E27FC236}">
                <a16:creationId xmlns:a16="http://schemas.microsoft.com/office/drawing/2014/main" id="{CD022A45-0D02-F9D4-F8E5-9C2A960F5D77}"/>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14021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5CF9F0F-15B3-4DBA-BBBE-8F1416AAFBDA}"/>
              </a:ext>
            </a:extLst>
          </p:cNvPr>
          <p:cNvSpPr>
            <a:spLocks noGrp="1"/>
          </p:cNvSpPr>
          <p:nvPr>
            <p:ph type="ftr" sz="quarter" idx="3"/>
          </p:nvPr>
        </p:nvSpPr>
        <p:spPr>
          <a:xfrm>
            <a:off x="680438" y="9348870"/>
            <a:ext cx="7167158" cy="596964"/>
          </a:xfrm>
          <a:prstGeom prst="rect">
            <a:avLst/>
          </a:prstGeom>
        </p:spPr>
        <p:txBody>
          <a:bodyPr/>
          <a:lstStyle>
            <a:lvl1pPr algn="ctr">
              <a:defRPr sz="2100" b="1" i="0">
                <a:solidFill>
                  <a:srgbClr val="FFFFFF"/>
                </a:solidFill>
                <a:latin typeface="Arial Black" panose="020B0604020202020204" pitchFamily="34" charset="0"/>
                <a:cs typeface="Arial Black" panose="020B0604020202020204" pitchFamily="34" charset="0"/>
              </a:defRPr>
            </a:lvl1pPr>
          </a:lstStyle>
          <a:p>
            <a:endParaRPr lang="en-US"/>
          </a:p>
        </p:txBody>
      </p:sp>
      <p:sp>
        <p:nvSpPr>
          <p:cNvPr id="3" name="Title Placeholder 1">
            <a:extLst>
              <a:ext uri="{FF2B5EF4-FFF2-40B4-BE49-F238E27FC236}">
                <a16:creationId xmlns:a16="http://schemas.microsoft.com/office/drawing/2014/main" id="{C85C872F-3428-CF12-2256-685AC17035CC}"/>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56131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360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D24BF4-F07E-AC43-B8C8-B6CE3B007692}"/>
              </a:ext>
            </a:extLst>
          </p:cNvPr>
          <p:cNvSpPr>
            <a:spLocks noGrp="1"/>
          </p:cNvSpPr>
          <p:nvPr>
            <p:ph idx="1"/>
          </p:nvPr>
        </p:nvSpPr>
        <p:spPr>
          <a:xfrm>
            <a:off x="7592045" y="1611631"/>
            <a:ext cx="9258300" cy="7022396"/>
          </a:xfrm>
        </p:spPr>
        <p:txBody>
          <a:bodyPr/>
          <a:lstStyle>
            <a:lvl1pPr>
              <a:defRPr sz="4800">
                <a:solidFill>
                  <a:schemeClr val="tx1">
                    <a:lumMod val="95000"/>
                    <a:lumOff val="5000"/>
                  </a:schemeClr>
                </a:solidFill>
              </a:defRPr>
            </a:lvl1pPr>
            <a:lvl2pPr>
              <a:defRPr sz="4200">
                <a:solidFill>
                  <a:schemeClr val="tx1">
                    <a:lumMod val="95000"/>
                    <a:lumOff val="5000"/>
                  </a:schemeClr>
                </a:solidFill>
              </a:defRPr>
            </a:lvl2pPr>
            <a:lvl3pPr>
              <a:defRPr sz="3600">
                <a:solidFill>
                  <a:schemeClr val="tx1">
                    <a:lumMod val="95000"/>
                    <a:lumOff val="5000"/>
                  </a:schemeClr>
                </a:solidFill>
              </a:defRPr>
            </a:lvl3pPr>
            <a:lvl4pPr>
              <a:defRPr sz="3000">
                <a:solidFill>
                  <a:schemeClr val="tx1">
                    <a:lumMod val="95000"/>
                    <a:lumOff val="5000"/>
                  </a:schemeClr>
                </a:solidFill>
              </a:defRPr>
            </a:lvl4pPr>
            <a:lvl5pPr>
              <a:defRPr sz="3000">
                <a:solidFill>
                  <a:schemeClr val="tx1">
                    <a:lumMod val="95000"/>
                    <a:lumOff val="5000"/>
                  </a:schemeClr>
                </a:solidFill>
              </a:defRPr>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025F8D-615D-A341-B3B7-9C9926926A5A}"/>
              </a:ext>
            </a:extLst>
          </p:cNvPr>
          <p:cNvSpPr>
            <a:spLocks noGrp="1"/>
          </p:cNvSpPr>
          <p:nvPr>
            <p:ph type="body" sz="half" idx="2"/>
          </p:nvPr>
        </p:nvSpPr>
        <p:spPr>
          <a:xfrm>
            <a:off x="426316" y="1659661"/>
            <a:ext cx="6670979" cy="6974366"/>
          </a:xfrm>
        </p:spPr>
        <p:txBody>
          <a:bodyPr/>
          <a:lstStyle>
            <a:lvl1pPr marL="0" indent="0">
              <a:buNone/>
              <a:defRPr sz="2400">
                <a:solidFill>
                  <a:schemeClr val="tx2"/>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4">
            <a:extLst>
              <a:ext uri="{FF2B5EF4-FFF2-40B4-BE49-F238E27FC236}">
                <a16:creationId xmlns:a16="http://schemas.microsoft.com/office/drawing/2014/main" id="{DD60990B-7132-42AA-A27D-5446731C1B04}"/>
              </a:ext>
            </a:extLst>
          </p:cNvPr>
          <p:cNvSpPr>
            <a:spLocks noGrp="1"/>
          </p:cNvSpPr>
          <p:nvPr>
            <p:ph type="ftr" sz="quarter" idx="3"/>
          </p:nvPr>
        </p:nvSpPr>
        <p:spPr>
          <a:xfrm>
            <a:off x="680438" y="9348870"/>
            <a:ext cx="7167158" cy="596964"/>
          </a:xfrm>
          <a:prstGeom prst="rect">
            <a:avLst/>
          </a:prstGeom>
        </p:spPr>
        <p:txBody>
          <a:bodyPr/>
          <a:lstStyle>
            <a:lvl1pPr algn="ctr">
              <a:defRPr sz="2100" b="1" i="0">
                <a:solidFill>
                  <a:srgbClr val="FFFFFF"/>
                </a:solidFill>
                <a:latin typeface="Arial Black" panose="020B0604020202020204" pitchFamily="34" charset="0"/>
                <a:cs typeface="Arial Black" panose="020B0604020202020204" pitchFamily="34" charset="0"/>
              </a:defRPr>
            </a:lvl1pPr>
          </a:lstStyle>
          <a:p>
            <a:endParaRPr lang="en-US"/>
          </a:p>
        </p:txBody>
      </p:sp>
      <p:sp>
        <p:nvSpPr>
          <p:cNvPr id="5" name="Title Placeholder 1">
            <a:extLst>
              <a:ext uri="{FF2B5EF4-FFF2-40B4-BE49-F238E27FC236}">
                <a16:creationId xmlns:a16="http://schemas.microsoft.com/office/drawing/2014/main" id="{994E713D-4FFA-92D9-7570-EFB59AC3B5C5}"/>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736234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207B6B-0230-4445-8782-3D53E84D9FB4}"/>
              </a:ext>
            </a:extLst>
          </p:cNvPr>
          <p:cNvSpPr>
            <a:spLocks noGrp="1"/>
          </p:cNvSpPr>
          <p:nvPr>
            <p:ph type="pic" idx="1"/>
          </p:nvPr>
        </p:nvSpPr>
        <p:spPr>
          <a:xfrm>
            <a:off x="6820223" y="1628776"/>
            <a:ext cx="9258300" cy="6949646"/>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88C7B1C7-FC5D-804A-9CF8-6935E74A24AC}"/>
              </a:ext>
            </a:extLst>
          </p:cNvPr>
          <p:cNvSpPr>
            <a:spLocks noGrp="1"/>
          </p:cNvSpPr>
          <p:nvPr>
            <p:ph type="body" sz="half" idx="2"/>
          </p:nvPr>
        </p:nvSpPr>
        <p:spPr>
          <a:xfrm>
            <a:off x="333638" y="1628776"/>
            <a:ext cx="6037935" cy="6949646"/>
          </a:xfrm>
        </p:spPr>
        <p:txBody>
          <a:bodyPr/>
          <a:lstStyle>
            <a:lvl1pPr marL="0" indent="0">
              <a:buNone/>
              <a:defRPr sz="2400">
                <a:solidFill>
                  <a:schemeClr val="tx2"/>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4">
            <a:extLst>
              <a:ext uri="{FF2B5EF4-FFF2-40B4-BE49-F238E27FC236}">
                <a16:creationId xmlns:a16="http://schemas.microsoft.com/office/drawing/2014/main" id="{1ABEA8D8-C74F-4946-863D-AE631D9EBFF0}"/>
              </a:ext>
            </a:extLst>
          </p:cNvPr>
          <p:cNvSpPr>
            <a:spLocks noGrp="1"/>
          </p:cNvSpPr>
          <p:nvPr>
            <p:ph type="ftr" sz="quarter" idx="3"/>
          </p:nvPr>
        </p:nvSpPr>
        <p:spPr>
          <a:xfrm>
            <a:off x="680438" y="9348870"/>
            <a:ext cx="7167158" cy="596964"/>
          </a:xfrm>
          <a:prstGeom prst="rect">
            <a:avLst/>
          </a:prstGeom>
        </p:spPr>
        <p:txBody>
          <a:bodyPr/>
          <a:lstStyle>
            <a:lvl1pPr algn="ctr">
              <a:defRPr sz="2100" b="1" i="0">
                <a:solidFill>
                  <a:srgbClr val="FFFFFF"/>
                </a:solidFill>
                <a:latin typeface="Arial Black" panose="020B0604020202020204" pitchFamily="34" charset="0"/>
                <a:cs typeface="Arial Black" panose="020B0604020202020204" pitchFamily="34" charset="0"/>
              </a:defRPr>
            </a:lvl1pPr>
          </a:lstStyle>
          <a:p>
            <a:endParaRPr lang="en-US"/>
          </a:p>
        </p:txBody>
      </p:sp>
      <p:sp>
        <p:nvSpPr>
          <p:cNvPr id="5" name="Title Placeholder 1">
            <a:extLst>
              <a:ext uri="{FF2B5EF4-FFF2-40B4-BE49-F238E27FC236}">
                <a16:creationId xmlns:a16="http://schemas.microsoft.com/office/drawing/2014/main" id="{FB175BF3-DF29-C49D-F229-54DBB3E54194}"/>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81968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19"/>
        <p:cNvGrpSpPr/>
        <p:nvPr/>
      </p:nvGrpSpPr>
      <p:grpSpPr>
        <a:xfrm>
          <a:off x="0" y="0"/>
          <a:ext cx="0" cy="0"/>
          <a:chOff x="0" y="0"/>
          <a:chExt cx="0" cy="0"/>
        </a:xfrm>
      </p:grpSpPr>
      <p:sp>
        <p:nvSpPr>
          <p:cNvPr id="23" name="Google Shape;23;p4"/>
          <p:cNvSpPr txBox="1">
            <a:spLocks noGrp="1"/>
          </p:cNvSpPr>
          <p:nvPr>
            <p:ph type="body" idx="1"/>
          </p:nvPr>
        </p:nvSpPr>
        <p:spPr>
          <a:xfrm>
            <a:off x="1244000" y="1851660"/>
            <a:ext cx="15569400" cy="785334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SzPts val="1400"/>
              <a:buAutoNum type="arabicPeriod"/>
              <a:defRPr sz="2201"/>
            </a:lvl1pPr>
            <a:lvl2pPr marL="1828755" lvl="1" indent="-634985" rtl="0">
              <a:spcBef>
                <a:spcPts val="3200"/>
              </a:spcBef>
              <a:spcAft>
                <a:spcPts val="0"/>
              </a:spcAft>
              <a:buSzPts val="1400"/>
              <a:buAutoNum type="alphaLcPeriod"/>
              <a:defRPr/>
            </a:lvl2pPr>
            <a:lvl3pPr marL="2743131" lvl="2" indent="-634985" rtl="0">
              <a:spcBef>
                <a:spcPts val="3200"/>
              </a:spcBef>
              <a:spcAft>
                <a:spcPts val="0"/>
              </a:spcAft>
              <a:buSzPts val="1400"/>
              <a:buAutoNum type="romanLcPeriod"/>
              <a:defRPr/>
            </a:lvl3pPr>
            <a:lvl4pPr marL="3657509" lvl="3" indent="-634985" rtl="0">
              <a:spcBef>
                <a:spcPts val="3200"/>
              </a:spcBef>
              <a:spcAft>
                <a:spcPts val="0"/>
              </a:spcAft>
              <a:buSzPts val="1400"/>
              <a:buAutoNum type="arabicPeriod"/>
              <a:defRPr/>
            </a:lvl4pPr>
            <a:lvl5pPr marL="4571886" lvl="4" indent="-634985" rtl="0">
              <a:spcBef>
                <a:spcPts val="3200"/>
              </a:spcBef>
              <a:spcAft>
                <a:spcPts val="0"/>
              </a:spcAft>
              <a:buSzPts val="1400"/>
              <a:buAutoNum type="alphaLcPeriod"/>
              <a:defRPr/>
            </a:lvl5pPr>
            <a:lvl6pPr marL="5486264" lvl="5" indent="-634985" rtl="0">
              <a:spcBef>
                <a:spcPts val="3200"/>
              </a:spcBef>
              <a:spcAft>
                <a:spcPts val="0"/>
              </a:spcAft>
              <a:buSzPts val="1400"/>
              <a:buAutoNum type="romanLcPeriod"/>
              <a:defRPr/>
            </a:lvl6pPr>
            <a:lvl7pPr marL="6400640" lvl="6" indent="-634985" rtl="0">
              <a:spcBef>
                <a:spcPts val="3200"/>
              </a:spcBef>
              <a:spcAft>
                <a:spcPts val="0"/>
              </a:spcAft>
              <a:buSzPts val="1400"/>
              <a:buAutoNum type="arabicPeriod"/>
              <a:defRPr/>
            </a:lvl7pPr>
            <a:lvl8pPr marL="7315017" lvl="7" indent="-634985" rtl="0">
              <a:spcBef>
                <a:spcPts val="3200"/>
              </a:spcBef>
              <a:spcAft>
                <a:spcPts val="0"/>
              </a:spcAft>
              <a:buSzPts val="1400"/>
              <a:buAutoNum type="alphaLcPeriod"/>
              <a:defRPr/>
            </a:lvl8pPr>
            <a:lvl9pPr marL="8229395" lvl="8" indent="-634985" rtl="0">
              <a:spcBef>
                <a:spcPts val="3200"/>
              </a:spcBef>
              <a:spcAft>
                <a:spcPts val="3200"/>
              </a:spcAft>
              <a:buSzPts val="1400"/>
              <a:buAutoNum type="romanLcPeriod"/>
              <a:defRPr/>
            </a:lvl9pPr>
          </a:lstStyle>
          <a:p>
            <a:pPr lvl="0"/>
            <a:r>
              <a:rPr lang="en-US"/>
              <a:t>Click to edit Master text styles</a:t>
            </a:r>
          </a:p>
        </p:txBody>
      </p:sp>
      <p:sp>
        <p:nvSpPr>
          <p:cNvPr id="2" name="Title Placeholder 1">
            <a:extLst>
              <a:ext uri="{FF2B5EF4-FFF2-40B4-BE49-F238E27FC236}">
                <a16:creationId xmlns:a16="http://schemas.microsoft.com/office/drawing/2014/main" id="{CD5C5A26-A579-63CD-620E-91DC3D9E316D}"/>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8095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Content - Im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07F42CA-A502-4C4D-B773-C69926D77CE0}"/>
              </a:ext>
            </a:extLst>
          </p:cNvPr>
          <p:cNvSpPr>
            <a:spLocks noGrp="1"/>
          </p:cNvSpPr>
          <p:nvPr>
            <p:ph type="pic" sz="quarter" idx="12"/>
          </p:nvPr>
        </p:nvSpPr>
        <p:spPr>
          <a:xfrm>
            <a:off x="10972799" y="0"/>
            <a:ext cx="7315200" cy="10287000"/>
          </a:xfrm>
        </p:spPr>
        <p:txBody>
          <a:bodyPr/>
          <a:lstStyle/>
          <a:p>
            <a:endParaRPr lang="en-US"/>
          </a:p>
        </p:txBody>
      </p:sp>
      <p:sp>
        <p:nvSpPr>
          <p:cNvPr id="10" name="Title 1">
            <a:extLst>
              <a:ext uri="{FF2B5EF4-FFF2-40B4-BE49-F238E27FC236}">
                <a16:creationId xmlns:a16="http://schemas.microsoft.com/office/drawing/2014/main" id="{FD7FCAA1-097B-DA43-A8A1-E2319511A4CC}"/>
              </a:ext>
            </a:extLst>
          </p:cNvPr>
          <p:cNvSpPr>
            <a:spLocks noGrp="1"/>
          </p:cNvSpPr>
          <p:nvPr>
            <p:ph type="title"/>
          </p:nvPr>
        </p:nvSpPr>
        <p:spPr>
          <a:xfrm>
            <a:off x="857252" y="685800"/>
            <a:ext cx="9292590" cy="841834"/>
          </a:xfrm>
          <a:prstGeom prst="rect">
            <a:avLst/>
          </a:prstGeom>
        </p:spPr>
        <p:txBody>
          <a:bodyPr wrap="square" anchor="t">
            <a:spAutoFit/>
          </a:bodyPr>
          <a:lstStyle>
            <a:lvl1pPr>
              <a:lnSpc>
                <a:spcPct val="110000"/>
              </a:lnSpc>
              <a:defRPr>
                <a:solidFill>
                  <a:schemeClr val="tx2"/>
                </a:solidFill>
              </a:defRPr>
            </a:lvl1pPr>
          </a:lstStyle>
          <a:p>
            <a:r>
              <a:rPr lang="en-US"/>
              <a:t>Click to edit Master title style</a:t>
            </a:r>
            <a:endParaRPr lang="en-CA"/>
          </a:p>
        </p:txBody>
      </p:sp>
      <p:sp>
        <p:nvSpPr>
          <p:cNvPr id="5" name="Text Placeholder 2">
            <a:extLst>
              <a:ext uri="{FF2B5EF4-FFF2-40B4-BE49-F238E27FC236}">
                <a16:creationId xmlns:a16="http://schemas.microsoft.com/office/drawing/2014/main" id="{75B88DD5-C6E4-0348-9AF8-1F349A3F17E8}"/>
              </a:ext>
            </a:extLst>
          </p:cNvPr>
          <p:cNvSpPr>
            <a:spLocks noGrp="1"/>
          </p:cNvSpPr>
          <p:nvPr>
            <p:ph type="body" sz="quarter" idx="13" hasCustomPrompt="1"/>
          </p:nvPr>
        </p:nvSpPr>
        <p:spPr>
          <a:xfrm>
            <a:off x="857252" y="2313059"/>
            <a:ext cx="9292592" cy="6275070"/>
          </a:xfrm>
        </p:spPr>
        <p:txBody>
          <a:bodyPr>
            <a:norm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3B44C199-9B09-DD40-94F2-75AD6F54E0B7}"/>
              </a:ext>
            </a:extLst>
          </p:cNvPr>
          <p:cNvSpPr>
            <a:spLocks noGrp="1"/>
          </p:cNvSpPr>
          <p:nvPr>
            <p:ph type="body" sz="quarter" idx="15" hasCustomPrompt="1"/>
          </p:nvPr>
        </p:nvSpPr>
        <p:spPr>
          <a:xfrm>
            <a:off x="2285998" y="9327356"/>
            <a:ext cx="7384775" cy="531632"/>
          </a:xfrm>
        </p:spPr>
        <p:txBody>
          <a:bodyPr anchor="ctr" anchorCtr="0">
            <a:noAutofit/>
          </a:bodyPr>
          <a:lstStyle>
            <a:lvl1pPr marL="0" marR="0" indent="0" algn="l" defTabSz="1371600" rtl="0" eaLnBrk="1" fontAlgn="auto" latinLnBrk="0" hangingPunct="1">
              <a:lnSpc>
                <a:spcPct val="112000"/>
              </a:lnSpc>
              <a:spcBef>
                <a:spcPts val="900"/>
              </a:spcBef>
              <a:spcAft>
                <a:spcPts val="900"/>
              </a:spcAft>
              <a:buClr>
                <a:schemeClr val="accent4"/>
              </a:buClr>
              <a:buSzTx/>
              <a:buFont typeface="Arial" panose="020B0604020202020204" pitchFamily="34" charset="0"/>
              <a:buNone/>
              <a:tabLst/>
              <a:defRPr sz="1500">
                <a:solidFill>
                  <a:schemeClr val="bg1">
                    <a:lumMod val="50000"/>
                  </a:schemeClr>
                </a:solidFill>
              </a:defRPr>
            </a:lvl1pPr>
            <a:lvl2pPr marL="685800" indent="0">
              <a:buNone/>
              <a:defRPr sz="1500">
                <a:solidFill>
                  <a:schemeClr val="bg1"/>
                </a:solidFill>
              </a:defRPr>
            </a:lvl2pPr>
            <a:lvl3pPr marL="1371600" indent="0">
              <a:buNone/>
              <a:defRPr sz="1500">
                <a:solidFill>
                  <a:schemeClr val="bg1"/>
                </a:solidFill>
              </a:defRPr>
            </a:lvl3pPr>
            <a:lvl4pPr marL="2057400" indent="0">
              <a:buNone/>
              <a:defRPr sz="1500">
                <a:solidFill>
                  <a:schemeClr val="bg1"/>
                </a:solidFill>
              </a:defRPr>
            </a:lvl4pPr>
            <a:lvl5pPr marL="2743200" indent="0">
              <a:buNone/>
              <a:defRPr sz="1500">
                <a:solidFill>
                  <a:schemeClr val="bg1"/>
                </a:solidFill>
              </a:defRPr>
            </a:lvl5pPr>
          </a:lstStyle>
          <a:p>
            <a:pPr lvl="0"/>
            <a:r>
              <a:rPr lang="en-US"/>
              <a:t>Source(s):</a:t>
            </a:r>
            <a:endParaRPr lang="en-CA"/>
          </a:p>
        </p:txBody>
      </p:sp>
    </p:spTree>
    <p:extLst>
      <p:ext uri="{BB962C8B-B14F-4D97-AF65-F5344CB8AC3E}">
        <p14:creationId xmlns:p14="http://schemas.microsoft.com/office/powerpoint/2010/main" val="191127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SLIDE-01">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9520CD42-759C-29F4-B40C-3036D22B9A9E}"/>
              </a:ext>
            </a:extLst>
          </p:cNvPr>
          <p:cNvSpPr>
            <a:spLocks noGrp="1"/>
          </p:cNvSpPr>
          <p:nvPr>
            <p:ph type="title" hasCustomPrompt="1"/>
          </p:nvPr>
        </p:nvSpPr>
        <p:spPr>
          <a:xfrm>
            <a:off x="876302" y="497115"/>
            <a:ext cx="16532352" cy="1107996"/>
          </a:xfrm>
          <a:prstGeom prst="rect">
            <a:avLst/>
          </a:prstGeom>
          <a:noFill/>
        </p:spPr>
        <p:txBody>
          <a:bodyPr wrap="square" rtlCol="0" anchor="t">
            <a:spAutoFit/>
          </a:bodyPr>
          <a:lstStyle>
            <a:lvl1pPr>
              <a:lnSpc>
                <a:spcPct val="100000"/>
              </a:lnSpc>
              <a:defRPr lang="uk-UA" sz="6600" b="1">
                <a:solidFill>
                  <a:schemeClr val="tx2"/>
                </a:solidFill>
                <a:latin typeface="+mj-lt"/>
                <a:ea typeface="Roboto Condensed" panose="02000000000000000000" pitchFamily="2" charset="0"/>
                <a:cs typeface="+mn-cs"/>
              </a:defRPr>
            </a:lvl1pPr>
          </a:lstStyle>
          <a:p>
            <a:pPr marL="0" lvl="0"/>
            <a:r>
              <a:rPr lang="en-US"/>
              <a:t>Click To Edit Master Title Style</a:t>
            </a:r>
            <a:endParaRPr lang="uk-UA"/>
          </a:p>
        </p:txBody>
      </p:sp>
      <p:cxnSp>
        <p:nvCxnSpPr>
          <p:cNvPr id="5" name="Straight Connector 4">
            <a:extLst>
              <a:ext uri="{FF2B5EF4-FFF2-40B4-BE49-F238E27FC236}">
                <a16:creationId xmlns:a16="http://schemas.microsoft.com/office/drawing/2014/main" id="{E857C6B7-EAE8-E348-982C-E777B364E87E}"/>
              </a:ext>
            </a:extLst>
          </p:cNvPr>
          <p:cNvCxnSpPr/>
          <p:nvPr userDrawn="1"/>
        </p:nvCxnSpPr>
        <p:spPr>
          <a:xfrm>
            <a:off x="704850" y="685800"/>
            <a:ext cx="0" cy="82296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167ED597-39AD-C7A7-1066-4966B942C5C3}"/>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a:solidFill>
                <a:schemeClr val="tx2"/>
              </a:solidFill>
            </a:endParaRPr>
          </a:p>
        </p:txBody>
      </p:sp>
    </p:spTree>
    <p:extLst>
      <p:ext uri="{BB962C8B-B14F-4D97-AF65-F5344CB8AC3E}">
        <p14:creationId xmlns:p14="http://schemas.microsoft.com/office/powerpoint/2010/main" val="169629812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LAYOUT-201">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C59725EF-3921-4A02-B0D1-A587E3AF6FFD}"/>
              </a:ext>
            </a:extLst>
          </p:cNvPr>
          <p:cNvSpPr>
            <a:spLocks noGrp="1" noChangeAspect="1"/>
          </p:cNvSpPr>
          <p:nvPr>
            <p:ph type="pic" sz="quarter" idx="10"/>
          </p:nvPr>
        </p:nvSpPr>
        <p:spPr>
          <a:xfrm>
            <a:off x="9500708" y="2171700"/>
            <a:ext cx="9502319" cy="5850714"/>
          </a:xfrm>
          <a:prstGeom prst="rect">
            <a:avLst/>
          </a:prstGeom>
          <a:solidFill>
            <a:schemeClr val="bg2">
              <a:lumMod val="75000"/>
            </a:schemeClr>
          </a:solidFill>
          <a:ln w="63500">
            <a:noFill/>
          </a:ln>
          <a:effectLst/>
        </p:spPr>
        <p:txBody>
          <a:bodyPr/>
          <a:lstStyle>
            <a:lvl1pPr>
              <a:defRPr lang="uk-UA" sz="2000" dirty="0"/>
            </a:lvl1pPr>
          </a:lstStyle>
          <a:p>
            <a:pPr lvl="0"/>
            <a:endParaRPr lang="uk-UA"/>
          </a:p>
        </p:txBody>
      </p:sp>
    </p:spTree>
    <p:extLst>
      <p:ext uri="{BB962C8B-B14F-4D97-AF65-F5344CB8AC3E}">
        <p14:creationId xmlns:p14="http://schemas.microsoft.com/office/powerpoint/2010/main" val="3728591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7016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023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SLIDE-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2" y="497115"/>
            <a:ext cx="16532352" cy="1107996"/>
          </a:xfrm>
          <a:prstGeom prst="rect">
            <a:avLst/>
          </a:prstGeom>
          <a:noFill/>
        </p:spPr>
        <p:txBody>
          <a:bodyPr wrap="square" rtlCol="0" anchor="t">
            <a:spAutoFit/>
          </a:bodyPr>
          <a:lstStyle>
            <a:lvl1pPr>
              <a:lnSpc>
                <a:spcPct val="100000"/>
              </a:lnSpc>
              <a:defRPr lang="uk-UA" sz="6600" b="1">
                <a:solidFill>
                  <a:schemeClr val="tx2"/>
                </a:solidFill>
                <a:latin typeface="+mj-lt"/>
                <a:ea typeface="Roboto Condensed" panose="02000000000000000000" pitchFamily="2" charset="0"/>
                <a:cs typeface="+mn-cs"/>
              </a:defRPr>
            </a:lvl1pPr>
          </a:lstStyle>
          <a:p>
            <a:pPr marL="0" lvl="0"/>
            <a:r>
              <a:rPr lang="en-US"/>
              <a:t>Click To Edit Master Title Style</a:t>
            </a:r>
            <a:endParaRPr lang="uk-UA"/>
          </a:p>
        </p:txBody>
      </p:sp>
      <p:cxnSp>
        <p:nvCxnSpPr>
          <p:cNvPr id="10" name="Straight Connector 9"/>
          <p:cNvCxnSpPr/>
          <p:nvPr userDrawn="1"/>
        </p:nvCxnSpPr>
        <p:spPr>
          <a:xfrm>
            <a:off x="704850" y="685800"/>
            <a:ext cx="0" cy="82296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0"/>
            <a:ext cx="16532352" cy="1200329"/>
          </a:xfrm>
          <a:prstGeom prst="rect">
            <a:avLst/>
          </a:prstGeom>
        </p:spPr>
        <p:txBody>
          <a:bodyPr/>
          <a:lstStyle>
            <a:lvl1pPr marL="0" indent="0">
              <a:lnSpc>
                <a:spcPct val="100000"/>
              </a:lnSpc>
              <a:buNone/>
              <a:defRPr sz="2400">
                <a:solidFill>
                  <a:schemeClr val="tx2"/>
                </a:solidFill>
              </a:defRPr>
            </a:lvl1pPr>
          </a:lstStyle>
          <a:p>
            <a:pPr lvl="0"/>
            <a:r>
              <a:rPr lang="en-US"/>
              <a:t>Subtitle text here</a:t>
            </a:r>
          </a:p>
        </p:txBody>
      </p:sp>
      <p:sp>
        <p:nvSpPr>
          <p:cNvPr id="5" name="Slide Number Placeholder 1">
            <a:extLst>
              <a:ext uri="{FF2B5EF4-FFF2-40B4-BE49-F238E27FC236}">
                <a16:creationId xmlns:a16="http://schemas.microsoft.com/office/drawing/2014/main" id="{7B626CD9-37A1-A0F3-B099-351569FF9D5E}"/>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a:solidFill>
                <a:schemeClr val="tx2"/>
              </a:solidFill>
            </a:endParaRPr>
          </a:p>
        </p:txBody>
      </p:sp>
    </p:spTree>
    <p:extLst>
      <p:ext uri="{BB962C8B-B14F-4D97-AF65-F5344CB8AC3E}">
        <p14:creationId xmlns:p14="http://schemas.microsoft.com/office/powerpoint/2010/main" val="349859730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FAULT-SLIDE-03">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9CE1CC6C-8A88-F9A7-C962-A16D430522DF}"/>
              </a:ext>
            </a:extLst>
          </p:cNvPr>
          <p:cNvSpPr>
            <a:spLocks noGrp="1"/>
          </p:cNvSpPr>
          <p:nvPr>
            <p:ph type="title" hasCustomPrompt="1"/>
          </p:nvPr>
        </p:nvSpPr>
        <p:spPr>
          <a:xfrm>
            <a:off x="877824" y="497115"/>
            <a:ext cx="16532352" cy="1107996"/>
          </a:xfrm>
          <a:prstGeom prst="rect">
            <a:avLst/>
          </a:prstGeom>
          <a:noFill/>
        </p:spPr>
        <p:txBody>
          <a:bodyPr wrap="square" rtlCol="0" anchor="t">
            <a:spAutoFit/>
          </a:bodyPr>
          <a:lstStyle>
            <a:lvl1pPr algn="ctr">
              <a:lnSpc>
                <a:spcPct val="100000"/>
              </a:lnSpc>
              <a:defRPr lang="uk-UA" sz="6600" b="1">
                <a:solidFill>
                  <a:schemeClr val="tx2"/>
                </a:solidFill>
                <a:latin typeface="+mj-lt"/>
                <a:ea typeface="Roboto Condensed" panose="02000000000000000000" pitchFamily="2" charset="0"/>
                <a:cs typeface="+mn-cs"/>
              </a:defRPr>
            </a:lvl1pPr>
          </a:lstStyle>
          <a:p>
            <a:pPr marL="0" lvl="0"/>
            <a:r>
              <a:rPr lang="en-US"/>
              <a:t>Click To Edit Master Title Style</a:t>
            </a:r>
            <a:endParaRPr lang="uk-UA"/>
          </a:p>
        </p:txBody>
      </p:sp>
      <p:sp>
        <p:nvSpPr>
          <p:cNvPr id="4" name="Slide Number Placeholder 1">
            <a:extLst>
              <a:ext uri="{FF2B5EF4-FFF2-40B4-BE49-F238E27FC236}">
                <a16:creationId xmlns:a16="http://schemas.microsoft.com/office/drawing/2014/main" id="{27B72655-B662-7B9C-4B13-D4AAAFC1BAE5}"/>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a:solidFill>
                <a:schemeClr val="tx2"/>
              </a:solidFill>
            </a:endParaRPr>
          </a:p>
        </p:txBody>
      </p:sp>
    </p:spTree>
    <p:extLst>
      <p:ext uri="{BB962C8B-B14F-4D97-AF65-F5344CB8AC3E}">
        <p14:creationId xmlns:p14="http://schemas.microsoft.com/office/powerpoint/2010/main" val="134621872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FAULT-SLIDE-04">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2" y="497115"/>
            <a:ext cx="16532352" cy="1107996"/>
          </a:xfrm>
          <a:prstGeom prst="rect">
            <a:avLst/>
          </a:prstGeom>
          <a:noFill/>
        </p:spPr>
        <p:txBody>
          <a:bodyPr wrap="square" rtlCol="0" anchor="t">
            <a:spAutoFit/>
          </a:bodyPr>
          <a:lstStyle>
            <a:lvl1pPr algn="ctr">
              <a:lnSpc>
                <a:spcPct val="100000"/>
              </a:lnSpc>
              <a:defRPr lang="uk-UA" sz="6600" b="1">
                <a:solidFill>
                  <a:schemeClr val="tx2"/>
                </a:solidFill>
                <a:latin typeface="+mj-lt"/>
                <a:ea typeface="Roboto Condensed" panose="02000000000000000000" pitchFamily="2" charset="0"/>
                <a:cs typeface="+mn-cs"/>
              </a:defRPr>
            </a:lvl1pPr>
          </a:lstStyle>
          <a:p>
            <a:pPr marL="0" lvl="0"/>
            <a:r>
              <a:rPr lang="en-US"/>
              <a:t>Click To Edit Master Title Style</a:t>
            </a:r>
            <a:endParaRPr lang="uk-UA"/>
          </a:p>
        </p:txBody>
      </p: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0"/>
            <a:ext cx="16532352" cy="1200329"/>
          </a:xfrm>
          <a:prstGeom prst="rect">
            <a:avLst/>
          </a:prstGeom>
        </p:spPr>
        <p:txBody>
          <a:bodyPr/>
          <a:lstStyle>
            <a:lvl1pPr marL="0" indent="0" algn="ctr">
              <a:lnSpc>
                <a:spcPct val="100000"/>
              </a:lnSpc>
              <a:buNone/>
              <a:defRPr sz="2400">
                <a:solidFill>
                  <a:schemeClr val="tx2"/>
                </a:solidFill>
              </a:defRPr>
            </a:lvl1pPr>
          </a:lstStyle>
          <a:p>
            <a:pPr lvl="0"/>
            <a:r>
              <a:rPr lang="en-US"/>
              <a:t>Subtitle text here</a:t>
            </a:r>
          </a:p>
        </p:txBody>
      </p:sp>
      <p:sp>
        <p:nvSpPr>
          <p:cNvPr id="6" name="Slide Number Placeholder 1">
            <a:extLst>
              <a:ext uri="{FF2B5EF4-FFF2-40B4-BE49-F238E27FC236}">
                <a16:creationId xmlns:a16="http://schemas.microsoft.com/office/drawing/2014/main" id="{ABD4F475-DEEF-F85A-5AFF-DF952EEF8B61}"/>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a:solidFill>
                <a:schemeClr val="tx2"/>
              </a:solidFill>
            </a:endParaRPr>
          </a:p>
        </p:txBody>
      </p:sp>
    </p:spTree>
    <p:extLst>
      <p:ext uri="{BB962C8B-B14F-4D97-AF65-F5344CB8AC3E}">
        <p14:creationId xmlns:p14="http://schemas.microsoft.com/office/powerpoint/2010/main" val="16167806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FAULT-SLIDE-0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04736F-3171-EA5D-2063-A89DCD6896F0}"/>
              </a:ext>
            </a:extLst>
          </p:cNvPr>
          <p:cNvSpPr/>
          <p:nvPr userDrawn="1"/>
        </p:nvSpPr>
        <p:spPr>
          <a:xfrm>
            <a:off x="0" y="0"/>
            <a:ext cx="18288000" cy="3162300"/>
          </a:xfrm>
          <a:prstGeom prst="rect">
            <a:avLst/>
          </a:prstGeom>
          <a:gradFill>
            <a:gsLst>
              <a:gs pos="0">
                <a:schemeClr val="accent1">
                  <a:lumMod val="40000"/>
                  <a:lumOff val="60000"/>
                </a:schemeClr>
              </a:gs>
              <a:gs pos="25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8000">
              <a:solidFill>
                <a:schemeClr val="accent2"/>
              </a:solidFill>
              <a:latin typeface="Montserrat Bold" panose="00000800000000000000" pitchFamily="2" charset="0"/>
              <a:ea typeface="Source Sans Pro Black" panose="020B0803030403020204" pitchFamily="34" charset="0"/>
            </a:endParaRPr>
          </a:p>
        </p:txBody>
      </p:sp>
      <p:sp>
        <p:nvSpPr>
          <p:cNvPr id="8" name="Title 7"/>
          <p:cNvSpPr>
            <a:spLocks noGrp="1"/>
          </p:cNvSpPr>
          <p:nvPr>
            <p:ph type="title" hasCustomPrompt="1"/>
          </p:nvPr>
        </p:nvSpPr>
        <p:spPr>
          <a:xfrm>
            <a:off x="876302" y="497115"/>
            <a:ext cx="16532352" cy="1107996"/>
          </a:xfrm>
          <a:prstGeom prst="rect">
            <a:avLst/>
          </a:prstGeom>
          <a:noFill/>
        </p:spPr>
        <p:txBody>
          <a:bodyPr wrap="square" rtlCol="0" anchor="t">
            <a:spAutoFit/>
          </a:bodyPr>
          <a:lstStyle>
            <a:lvl1pPr>
              <a:lnSpc>
                <a:spcPct val="100000"/>
              </a:lnSpc>
              <a:defRPr lang="uk-UA" sz="6600" b="1">
                <a:solidFill>
                  <a:schemeClr val="tx1"/>
                </a:solidFill>
                <a:latin typeface="+mj-lt"/>
                <a:ea typeface="Roboto Condensed" panose="02000000000000000000" pitchFamily="2" charset="0"/>
                <a:cs typeface="+mn-cs"/>
              </a:defRPr>
            </a:lvl1pPr>
          </a:lstStyle>
          <a:p>
            <a:pPr marL="0" lvl="0"/>
            <a:r>
              <a:rPr lang="en-US"/>
              <a:t>Click To Edit Master Title Style</a:t>
            </a:r>
            <a:endParaRPr lang="uk-UA"/>
          </a:p>
        </p:txBody>
      </p:sp>
      <p:cxnSp>
        <p:nvCxnSpPr>
          <p:cNvPr id="10" name="Straight Connector 9"/>
          <p:cNvCxnSpPr/>
          <p:nvPr userDrawn="1"/>
        </p:nvCxnSpPr>
        <p:spPr>
          <a:xfrm>
            <a:off x="704850" y="685800"/>
            <a:ext cx="0" cy="82296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1"/>
            <a:ext cx="16532352" cy="914400"/>
          </a:xfrm>
          <a:prstGeom prst="rect">
            <a:avLst/>
          </a:prstGeom>
        </p:spPr>
        <p:txBody>
          <a:bodyPr/>
          <a:lstStyle>
            <a:lvl1pPr marL="0" indent="0">
              <a:lnSpc>
                <a:spcPct val="100000"/>
              </a:lnSpc>
              <a:buNone/>
              <a:defRPr sz="2400">
                <a:solidFill>
                  <a:schemeClr val="tx1"/>
                </a:solidFill>
              </a:defRPr>
            </a:lvl1pPr>
          </a:lstStyle>
          <a:p>
            <a:pPr lvl="0"/>
            <a:r>
              <a:rPr lang="en-US"/>
              <a:t>Subtitle text here</a:t>
            </a:r>
          </a:p>
        </p:txBody>
      </p:sp>
      <p:sp>
        <p:nvSpPr>
          <p:cNvPr id="6" name="Slide Number Placeholder 1">
            <a:extLst>
              <a:ext uri="{FF2B5EF4-FFF2-40B4-BE49-F238E27FC236}">
                <a16:creationId xmlns:a16="http://schemas.microsoft.com/office/drawing/2014/main" id="{D95E7120-59F9-A6DF-B959-E03379B908E0}"/>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a:solidFill>
                <a:schemeClr val="tx2"/>
              </a:solidFill>
            </a:endParaRPr>
          </a:p>
        </p:txBody>
      </p:sp>
    </p:spTree>
    <p:extLst>
      <p:ext uri="{BB962C8B-B14F-4D97-AF65-F5344CB8AC3E}">
        <p14:creationId xmlns:p14="http://schemas.microsoft.com/office/powerpoint/2010/main" val="100566178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4.png"/><Relationship Id="rId2" Type="http://schemas.openxmlformats.org/officeDocument/2006/relationships/slideLayout" Target="../slideLayouts/slideLayout40.xml"/><Relationship Id="rId16" Type="http://schemas.openxmlformats.org/officeDocument/2006/relationships/image" Target="../media/image3.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2.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DB9E1650-97EE-1921-82AB-7E3486AAA63B}"/>
              </a:ext>
            </a:extLst>
          </p:cNvPr>
          <p:cNvSpPr txBox="1">
            <a:spLocks/>
          </p:cNvSpPr>
          <p:nvPr userDrawn="1"/>
        </p:nvSpPr>
        <p:spPr>
          <a:xfrm>
            <a:off x="16687800" y="946701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a:solidFill>
                <a:schemeClr val="tx2"/>
              </a:solidFill>
            </a:endParaRPr>
          </a:p>
        </p:txBody>
      </p:sp>
      <p:pic>
        <p:nvPicPr>
          <p:cNvPr id="2" name="Picture 1" descr="A black and yellow logo&#10;&#10;Description automatically generated">
            <a:extLst>
              <a:ext uri="{FF2B5EF4-FFF2-40B4-BE49-F238E27FC236}">
                <a16:creationId xmlns:a16="http://schemas.microsoft.com/office/drawing/2014/main" id="{43F2C6D2-2F74-78BE-9D99-FFE8F9852FFA}"/>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14748" y="9029700"/>
            <a:ext cx="4256547" cy="1276964"/>
          </a:xfrm>
          <a:prstGeom prst="rect">
            <a:avLst/>
          </a:prstGeom>
        </p:spPr>
      </p:pic>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4118" r:id="rId1"/>
    <p:sldLayoutId id="2147483663" r:id="rId2"/>
    <p:sldLayoutId id="2147484108" r:id="rId3"/>
    <p:sldLayoutId id="2147484122" r:id="rId4"/>
    <p:sldLayoutId id="2147483664" r:id="rId5"/>
    <p:sldLayoutId id="2147483855" r:id="rId6"/>
    <p:sldLayoutId id="2147483912" r:id="rId7"/>
    <p:sldLayoutId id="2147483989" r:id="rId8"/>
    <p:sldLayoutId id="2147483914" r:id="rId9"/>
    <p:sldLayoutId id="2147483915" r:id="rId10"/>
    <p:sldLayoutId id="2147484120" r:id="rId11"/>
    <p:sldLayoutId id="2147483668" r:id="rId12"/>
    <p:sldLayoutId id="2147483699" r:id="rId13"/>
    <p:sldLayoutId id="2147483670" r:id="rId14"/>
    <p:sldLayoutId id="2147483671" r:id="rId15"/>
    <p:sldLayoutId id="2147483805" r:id="rId16"/>
    <p:sldLayoutId id="2147483806" r:id="rId17"/>
    <p:sldLayoutId id="2147483973" r:id="rId18"/>
    <p:sldLayoutId id="2147483974" r:id="rId19"/>
    <p:sldLayoutId id="2147483695" r:id="rId20"/>
    <p:sldLayoutId id="2147483696" r:id="rId21"/>
    <p:sldLayoutId id="2147483975" r:id="rId22"/>
    <p:sldLayoutId id="2147483788" r:id="rId23"/>
    <p:sldLayoutId id="2147484119" r:id="rId24"/>
    <p:sldLayoutId id="2147483859" r:id="rId25"/>
    <p:sldLayoutId id="2147483864" r:id="rId26"/>
    <p:sldLayoutId id="2147484121" r:id="rId27"/>
    <p:sldLayoutId id="2147484236" r:id="rId28"/>
    <p:sldLayoutId id="2147484237" r:id="rId29"/>
    <p:sldLayoutId id="2147484238" r:id="rId30"/>
    <p:sldLayoutId id="2147484239" r:id="rId31"/>
    <p:sldLayoutId id="2147484240" r:id="rId32"/>
    <p:sldLayoutId id="2147484241" r:id="rId33"/>
    <p:sldLayoutId id="2147484242" r:id="rId34"/>
    <p:sldLayoutId id="2147484244" r:id="rId35"/>
    <p:sldLayoutId id="2147484246" r:id="rId36"/>
    <p:sldLayoutId id="2147484248" r:id="rId37"/>
    <p:sldLayoutId id="2147484249" r:id="rId38"/>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7360D-465C-9D1A-9D93-3F886F84BA46}"/>
              </a:ext>
            </a:extLst>
          </p:cNvPr>
          <p:cNvSpPr/>
          <p:nvPr userDrawn="1"/>
        </p:nvSpPr>
        <p:spPr>
          <a:xfrm>
            <a:off x="0" y="0"/>
            <a:ext cx="18288000" cy="90011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Placeholder 1">
            <a:extLst>
              <a:ext uri="{FF2B5EF4-FFF2-40B4-BE49-F238E27FC236}">
                <a16:creationId xmlns:a16="http://schemas.microsoft.com/office/drawing/2014/main" id="{24A0C507-13B8-8A45-B893-FBA156EEC3FD}"/>
              </a:ext>
            </a:extLst>
          </p:cNvPr>
          <p:cNvSpPr>
            <a:spLocks noGrp="1"/>
          </p:cNvSpPr>
          <p:nvPr>
            <p:ph type="title"/>
          </p:nvPr>
        </p:nvSpPr>
        <p:spPr>
          <a:xfrm>
            <a:off x="330305" y="207354"/>
            <a:ext cx="15773400" cy="10785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504E9C-7374-4248-A5D3-C56E935E5782}"/>
              </a:ext>
            </a:extLst>
          </p:cNvPr>
          <p:cNvSpPr>
            <a:spLocks noGrp="1"/>
          </p:cNvSpPr>
          <p:nvPr>
            <p:ph type="body" idx="1"/>
          </p:nvPr>
        </p:nvSpPr>
        <p:spPr>
          <a:xfrm>
            <a:off x="330305" y="2356136"/>
            <a:ext cx="15773400" cy="63137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and white logo&#10;&#10;Description automatically generated">
            <a:extLst>
              <a:ext uri="{FF2B5EF4-FFF2-40B4-BE49-F238E27FC236}">
                <a16:creationId xmlns:a16="http://schemas.microsoft.com/office/drawing/2014/main" id="{EA98C934-0943-FDAD-0723-88D1363F7F6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30305" y="8563303"/>
            <a:ext cx="6016925" cy="2168099"/>
          </a:xfrm>
          <a:prstGeom prst="rect">
            <a:avLst/>
          </a:prstGeom>
        </p:spPr>
      </p:pic>
    </p:spTree>
    <p:extLst>
      <p:ext uri="{BB962C8B-B14F-4D97-AF65-F5344CB8AC3E}">
        <p14:creationId xmlns:p14="http://schemas.microsoft.com/office/powerpoint/2010/main" val="3282048028"/>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263" r:id="rId13"/>
    <p:sldLayoutId id="2147484264" r:id="rId14"/>
  </p:sldLayoutIdLst>
  <p:txStyles>
    <p:titleStyle>
      <a:lvl1pPr algn="l" defTabSz="1371600" rtl="0" eaLnBrk="1" latinLnBrk="0" hangingPunct="1">
        <a:lnSpc>
          <a:spcPct val="90000"/>
        </a:lnSpc>
        <a:spcBef>
          <a:spcPct val="0"/>
        </a:spcBef>
        <a:buNone/>
        <a:defRPr sz="4800" b="1" i="0" kern="1200">
          <a:solidFill>
            <a:schemeClr val="tx2"/>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1.xml"/><Relationship Id="rId16" Type="http://schemas.openxmlformats.org/officeDocument/2006/relationships/image" Target="../media/image29.svg"/><Relationship Id="rId1" Type="http://schemas.openxmlformats.org/officeDocument/2006/relationships/slideLayout" Target="../slideLayouts/slideLayout3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image" Target="../media/image56.png"/><Relationship Id="rId7" Type="http://schemas.openxmlformats.org/officeDocument/2006/relationships/image" Target="../media/image60.emf"/><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24.xml"/><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74.sv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38.xml"/><Relationship Id="rId5" Type="http://schemas.openxmlformats.org/officeDocument/2006/relationships/chart" Target="../charts/chart10.xml"/><Relationship Id="rId4" Type="http://schemas.openxmlformats.org/officeDocument/2006/relationships/image" Target="../media/image78.sv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themeOverride" Target="../theme/themeOverride1.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32.xml"/><Relationship Id="rId1" Type="http://schemas.openxmlformats.org/officeDocument/2006/relationships/video" Target="https://www.youtube.com/embed/4RSNrUZwMxE?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32.xml"/><Relationship Id="rId1" Type="http://schemas.openxmlformats.org/officeDocument/2006/relationships/video" Target="https://www.youtube.com/embed/0OUMa2engVs?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32.xml"/><Relationship Id="rId1" Type="http://schemas.openxmlformats.org/officeDocument/2006/relationships/video" Target="https://www.youtube.com/embed/cl2hodawtRU?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7.xml"/><Relationship Id="rId1" Type="http://schemas.openxmlformats.org/officeDocument/2006/relationships/themeOverride" Target="../theme/themeOverride2.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themeOverride" Target="../theme/themeOverride3.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DACA5B-9D25-E595-AF7E-4673C3A54279}"/>
              </a:ext>
            </a:extLst>
          </p:cNvPr>
          <p:cNvSpPr/>
          <p:nvPr/>
        </p:nvSpPr>
        <p:spPr>
          <a:xfrm>
            <a:off x="154745" y="9172244"/>
            <a:ext cx="5148775" cy="974188"/>
          </a:xfrm>
          <a:prstGeom prst="rect">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9" name="Picture 8">
            <a:extLst>
              <a:ext uri="{FF2B5EF4-FFF2-40B4-BE49-F238E27FC236}">
                <a16:creationId xmlns:a16="http://schemas.microsoft.com/office/drawing/2014/main" id="{7A6F359E-4190-0F4C-1A89-76B1FD19850B}"/>
              </a:ext>
            </a:extLst>
          </p:cNvPr>
          <p:cNvPicPr>
            <a:picLocks noChangeAspect="1"/>
          </p:cNvPicPr>
          <p:nvPr/>
        </p:nvPicPr>
        <p:blipFill>
          <a:blip r:embed="rId3">
            <a:duotone>
              <a:schemeClr val="bg2">
                <a:shade val="45000"/>
                <a:satMod val="135000"/>
              </a:schemeClr>
              <a:prstClr val="white"/>
            </a:duotone>
          </a:blip>
          <a:stretch>
            <a:fillRect/>
          </a:stretch>
        </p:blipFill>
        <p:spPr>
          <a:xfrm>
            <a:off x="-1" y="0"/>
            <a:ext cx="18288000" cy="10287000"/>
          </a:xfrm>
          <a:prstGeom prst="rect">
            <a:avLst/>
          </a:prstGeom>
        </p:spPr>
      </p:pic>
      <p:pic>
        <p:nvPicPr>
          <p:cNvPr id="2" name="Picture 1">
            <a:extLst>
              <a:ext uri="{FF2B5EF4-FFF2-40B4-BE49-F238E27FC236}">
                <a16:creationId xmlns:a16="http://schemas.microsoft.com/office/drawing/2014/main" id="{640CEB3B-5064-4957-CBFB-D132DE2D94B7}"/>
              </a:ext>
            </a:extLst>
          </p:cNvPr>
          <p:cNvPicPr>
            <a:picLocks noChangeAspect="1"/>
          </p:cNvPicPr>
          <p:nvPr/>
        </p:nvPicPr>
        <p:blipFill>
          <a:blip r:embed="rId4"/>
          <a:stretch>
            <a:fillRect/>
          </a:stretch>
        </p:blipFill>
        <p:spPr>
          <a:xfrm>
            <a:off x="10623491" y="5213440"/>
            <a:ext cx="4762500" cy="2381250"/>
          </a:xfrm>
          <a:prstGeom prst="rect">
            <a:avLst/>
          </a:prstGeom>
        </p:spPr>
      </p:pic>
      <p:sp>
        <p:nvSpPr>
          <p:cNvPr id="5" name="TextBox 4">
            <a:extLst>
              <a:ext uri="{FF2B5EF4-FFF2-40B4-BE49-F238E27FC236}">
                <a16:creationId xmlns:a16="http://schemas.microsoft.com/office/drawing/2014/main" id="{9FA0F6D2-29E1-9C29-6C8E-5BF63B117140}"/>
              </a:ext>
            </a:extLst>
          </p:cNvPr>
          <p:cNvSpPr txBox="1"/>
          <p:nvPr/>
        </p:nvSpPr>
        <p:spPr>
          <a:xfrm>
            <a:off x="-1" y="1758985"/>
            <a:ext cx="18288000" cy="2215991"/>
          </a:xfrm>
          <a:prstGeom prst="rect">
            <a:avLst/>
          </a:prstGeom>
          <a:noFill/>
        </p:spPr>
        <p:txBody>
          <a:bodyPr wrap="square" rtlCol="0">
            <a:spAutoFit/>
          </a:bodyPr>
          <a:lstStyle/>
          <a:p>
            <a:pPr algn="ctr"/>
            <a:r>
              <a:rPr lang="en-US" sz="13800" b="1" dirty="0">
                <a:solidFill>
                  <a:srgbClr val="002868"/>
                </a:solidFill>
              </a:rPr>
              <a:t>State of the Market</a:t>
            </a:r>
          </a:p>
        </p:txBody>
      </p:sp>
      <p:sp>
        <p:nvSpPr>
          <p:cNvPr id="6" name="TextBox 5">
            <a:extLst>
              <a:ext uri="{FF2B5EF4-FFF2-40B4-BE49-F238E27FC236}">
                <a16:creationId xmlns:a16="http://schemas.microsoft.com/office/drawing/2014/main" id="{E26A84FB-1C3B-2224-94D0-85C7A03268ED}"/>
              </a:ext>
            </a:extLst>
          </p:cNvPr>
          <p:cNvSpPr txBox="1"/>
          <p:nvPr/>
        </p:nvSpPr>
        <p:spPr>
          <a:xfrm>
            <a:off x="4607168" y="3750122"/>
            <a:ext cx="9073662" cy="1323439"/>
          </a:xfrm>
          <a:prstGeom prst="rect">
            <a:avLst/>
          </a:prstGeom>
          <a:noFill/>
        </p:spPr>
        <p:txBody>
          <a:bodyPr wrap="square" rtlCol="0">
            <a:spAutoFit/>
          </a:bodyPr>
          <a:lstStyle/>
          <a:p>
            <a:pPr algn="ctr"/>
            <a:r>
              <a:rPr lang="en-US" sz="4000" dirty="0">
                <a:solidFill>
                  <a:srgbClr val="002868"/>
                </a:solidFill>
              </a:rPr>
              <a:t>Mike Burnam</a:t>
            </a:r>
          </a:p>
          <a:p>
            <a:pPr algn="ctr"/>
            <a:r>
              <a:rPr lang="en-US" sz="4000" dirty="0">
                <a:solidFill>
                  <a:srgbClr val="002868"/>
                </a:solidFill>
              </a:rPr>
              <a:t>President and Chief Investment Officer</a:t>
            </a:r>
          </a:p>
        </p:txBody>
      </p:sp>
      <p:pic>
        <p:nvPicPr>
          <p:cNvPr id="8" name="Picture 7" descr="A black background with yellow and white text&#10;&#10;Description automatically generated">
            <a:extLst>
              <a:ext uri="{FF2B5EF4-FFF2-40B4-BE49-F238E27FC236}">
                <a16:creationId xmlns:a16="http://schemas.microsoft.com/office/drawing/2014/main" id="{C68EDE78-9B48-56E5-9595-03715D97BD82}"/>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1414327" y="5552530"/>
            <a:ext cx="8479190" cy="2042160"/>
          </a:xfrm>
          <a:prstGeom prst="rect">
            <a:avLst/>
          </a:prstGeom>
        </p:spPr>
      </p:pic>
    </p:spTree>
    <p:extLst>
      <p:ext uri="{BB962C8B-B14F-4D97-AF65-F5344CB8AC3E}">
        <p14:creationId xmlns:p14="http://schemas.microsoft.com/office/powerpoint/2010/main" val="415948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A5D55-77FB-2F99-B021-F2DAEF4AEB47}"/>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9FB7ADA-1137-323F-119F-9BB306C6A21F}"/>
              </a:ext>
            </a:extLst>
          </p:cNvPr>
          <p:cNvGraphicFramePr/>
          <p:nvPr/>
        </p:nvGraphicFramePr>
        <p:xfrm>
          <a:off x="3997842" y="172926"/>
          <a:ext cx="14027889" cy="994114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A795418-CF0A-F9CF-B9FF-FE04C74B7ED1}"/>
              </a:ext>
            </a:extLst>
          </p:cNvPr>
          <p:cNvSpPr txBox="1"/>
          <p:nvPr/>
        </p:nvSpPr>
        <p:spPr>
          <a:xfrm>
            <a:off x="262270" y="3827722"/>
            <a:ext cx="3838355" cy="4154984"/>
          </a:xfrm>
          <a:prstGeom prst="rect">
            <a:avLst/>
          </a:prstGeom>
          <a:noFill/>
        </p:spPr>
        <p:txBody>
          <a:bodyPr wrap="square" rtlCol="0">
            <a:spAutoFit/>
          </a:bodyPr>
          <a:lstStyle/>
          <a:p>
            <a:pPr algn="r"/>
            <a:r>
              <a:rPr lang="en-US" sz="4200" dirty="0">
                <a:solidFill>
                  <a:schemeClr val="bg2">
                    <a:lumMod val="50000"/>
                  </a:schemeClr>
                </a:solidFill>
              </a:rPr>
              <a:t>Search for </a:t>
            </a:r>
          </a:p>
          <a:p>
            <a:pPr algn="r"/>
            <a:r>
              <a:rPr lang="en-US" sz="4200" dirty="0">
                <a:solidFill>
                  <a:schemeClr val="bg2">
                    <a:lumMod val="50000"/>
                  </a:schemeClr>
                </a:solidFill>
              </a:rPr>
              <a:t>Self Storage in Denver, CO is </a:t>
            </a:r>
            <a:r>
              <a:rPr lang="en-US" sz="4800" b="1" dirty="0">
                <a:solidFill>
                  <a:schemeClr val="accent1"/>
                </a:solidFill>
              </a:rPr>
              <a:t>down by 21% in 2024</a:t>
            </a:r>
            <a:r>
              <a:rPr lang="en-US" sz="4200" dirty="0">
                <a:solidFill>
                  <a:schemeClr val="accent1"/>
                </a:solidFill>
              </a:rPr>
              <a:t>, </a:t>
            </a:r>
            <a:r>
              <a:rPr lang="en-US" sz="4200" dirty="0">
                <a:solidFill>
                  <a:schemeClr val="bg2">
                    <a:lumMod val="50000"/>
                  </a:schemeClr>
                </a:solidFill>
              </a:rPr>
              <a:t>year-over-year</a:t>
            </a:r>
          </a:p>
        </p:txBody>
      </p:sp>
    </p:spTree>
    <p:extLst>
      <p:ext uri="{BB962C8B-B14F-4D97-AF65-F5344CB8AC3E}">
        <p14:creationId xmlns:p14="http://schemas.microsoft.com/office/powerpoint/2010/main" val="357447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84DF427-3583-ED83-A0F4-094307E70D0C}"/>
              </a:ext>
            </a:extLst>
          </p:cNvPr>
          <p:cNvSpPr>
            <a:spLocks noGrp="1"/>
          </p:cNvSpPr>
          <p:nvPr>
            <p:ph type="title"/>
          </p:nvPr>
        </p:nvSpPr>
        <p:spPr>
          <a:xfrm>
            <a:off x="9688" y="14185"/>
            <a:ext cx="18278312" cy="1626138"/>
          </a:xfrm>
        </p:spPr>
        <p:txBody>
          <a:bodyPr vert="horz" lIns="137160" tIns="68580" rIns="137160" bIns="68580" rtlCol="0" anchor="b">
            <a:normAutofit/>
          </a:bodyPr>
          <a:lstStyle/>
          <a:p>
            <a:pPr algn="ctr"/>
            <a:r>
              <a:rPr lang="en-US" sz="6000" b="1" dirty="0"/>
              <a:t>Primary Demand Drivers for Self Storage</a:t>
            </a:r>
          </a:p>
        </p:txBody>
      </p:sp>
      <p:pic>
        <p:nvPicPr>
          <p:cNvPr id="3" name="Graphic 2" descr="House with solid fill">
            <a:extLst>
              <a:ext uri="{FF2B5EF4-FFF2-40B4-BE49-F238E27FC236}">
                <a16:creationId xmlns:a16="http://schemas.microsoft.com/office/drawing/2014/main" id="{9771C92A-199C-B06A-80B2-B3AD3CF1B6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0113" y="7495698"/>
            <a:ext cx="2325153" cy="2325153"/>
          </a:xfrm>
          <a:prstGeom prst="rect">
            <a:avLst/>
          </a:prstGeom>
        </p:spPr>
      </p:pic>
      <p:pic>
        <p:nvPicPr>
          <p:cNvPr id="9" name="Graphic 8" descr="Truck with solid fill">
            <a:extLst>
              <a:ext uri="{FF2B5EF4-FFF2-40B4-BE49-F238E27FC236}">
                <a16:creationId xmlns:a16="http://schemas.microsoft.com/office/drawing/2014/main" id="{C33DC646-CE05-0595-674A-A7165178F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55511" y="8622048"/>
            <a:ext cx="1240590" cy="1240590"/>
          </a:xfrm>
          <a:prstGeom prst="rect">
            <a:avLst/>
          </a:prstGeom>
        </p:spPr>
      </p:pic>
      <p:pic>
        <p:nvPicPr>
          <p:cNvPr id="13" name="Graphic 12" descr="Baby with solid fill">
            <a:extLst>
              <a:ext uri="{FF2B5EF4-FFF2-40B4-BE49-F238E27FC236}">
                <a16:creationId xmlns:a16="http://schemas.microsoft.com/office/drawing/2014/main" id="{2CF4D07D-D5AF-4185-31F2-175BCE81EF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9854" y="5009001"/>
            <a:ext cx="2163378" cy="2163378"/>
          </a:xfrm>
          <a:prstGeom prst="rect">
            <a:avLst/>
          </a:prstGeom>
        </p:spPr>
      </p:pic>
      <p:pic>
        <p:nvPicPr>
          <p:cNvPr id="15" name="Graphic 14" descr="Baby bottle with solid fill">
            <a:extLst>
              <a:ext uri="{FF2B5EF4-FFF2-40B4-BE49-F238E27FC236}">
                <a16:creationId xmlns:a16="http://schemas.microsoft.com/office/drawing/2014/main" id="{16C91269-6EDB-5EF8-9C15-88D725B105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69400" y="5700477"/>
            <a:ext cx="1371600" cy="1371600"/>
          </a:xfrm>
          <a:prstGeom prst="rect">
            <a:avLst/>
          </a:prstGeom>
        </p:spPr>
      </p:pic>
      <p:pic>
        <p:nvPicPr>
          <p:cNvPr id="17" name="Graphic 16" descr="Briefcase with solid fill">
            <a:extLst>
              <a:ext uri="{FF2B5EF4-FFF2-40B4-BE49-F238E27FC236}">
                <a16:creationId xmlns:a16="http://schemas.microsoft.com/office/drawing/2014/main" id="{A37F878F-D119-9A99-9F77-FFC29312A8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964653" y="5857313"/>
            <a:ext cx="1413579" cy="1413579"/>
          </a:xfrm>
          <a:prstGeom prst="rect">
            <a:avLst/>
          </a:prstGeom>
        </p:spPr>
      </p:pic>
      <p:pic>
        <p:nvPicPr>
          <p:cNvPr id="19" name="Graphic 18" descr="Tools with solid fill">
            <a:extLst>
              <a:ext uri="{FF2B5EF4-FFF2-40B4-BE49-F238E27FC236}">
                <a16:creationId xmlns:a16="http://schemas.microsoft.com/office/drawing/2014/main" id="{5B564490-3DBE-C6F3-97CB-3DB41545B7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449644" y="5899292"/>
            <a:ext cx="1371600" cy="1371600"/>
          </a:xfrm>
          <a:prstGeom prst="rect">
            <a:avLst/>
          </a:prstGeom>
        </p:spPr>
      </p:pic>
      <p:pic>
        <p:nvPicPr>
          <p:cNvPr id="21" name="Graphic 20" descr="Warehouse with solid fill">
            <a:extLst>
              <a:ext uri="{FF2B5EF4-FFF2-40B4-BE49-F238E27FC236}">
                <a16:creationId xmlns:a16="http://schemas.microsoft.com/office/drawing/2014/main" id="{87F91D42-F42E-6A15-D508-36477A42EF0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82093" y="1740626"/>
            <a:ext cx="2921192" cy="2921192"/>
          </a:xfrm>
          <a:prstGeom prst="rect">
            <a:avLst/>
          </a:prstGeom>
        </p:spPr>
      </p:pic>
      <p:sp>
        <p:nvSpPr>
          <p:cNvPr id="24" name="Arrow: Right 23">
            <a:extLst>
              <a:ext uri="{FF2B5EF4-FFF2-40B4-BE49-F238E27FC236}">
                <a16:creationId xmlns:a16="http://schemas.microsoft.com/office/drawing/2014/main" id="{4B46118D-C14C-489B-DC61-71EACCA225DC}"/>
              </a:ext>
            </a:extLst>
          </p:cNvPr>
          <p:cNvSpPr/>
          <p:nvPr/>
        </p:nvSpPr>
        <p:spPr>
          <a:xfrm rot="20203022">
            <a:off x="3906049" y="4516430"/>
            <a:ext cx="2584064" cy="80515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4050"/>
          </a:p>
        </p:txBody>
      </p:sp>
      <p:sp>
        <p:nvSpPr>
          <p:cNvPr id="25" name="Arrow: Right 24">
            <a:extLst>
              <a:ext uri="{FF2B5EF4-FFF2-40B4-BE49-F238E27FC236}">
                <a16:creationId xmlns:a16="http://schemas.microsoft.com/office/drawing/2014/main" id="{9991FB75-06D2-E2A6-7785-B28D651A30FF}"/>
              </a:ext>
            </a:extLst>
          </p:cNvPr>
          <p:cNvSpPr/>
          <p:nvPr/>
        </p:nvSpPr>
        <p:spPr>
          <a:xfrm rot="12621056">
            <a:off x="11121503" y="4606424"/>
            <a:ext cx="2584064" cy="80515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4050"/>
          </a:p>
        </p:txBody>
      </p:sp>
      <p:sp>
        <p:nvSpPr>
          <p:cNvPr id="26" name="Arrow: Right 25">
            <a:extLst>
              <a:ext uri="{FF2B5EF4-FFF2-40B4-BE49-F238E27FC236}">
                <a16:creationId xmlns:a16="http://schemas.microsoft.com/office/drawing/2014/main" id="{43F7BF97-50DE-7D38-7BA1-3D87346FE8F8}"/>
              </a:ext>
            </a:extLst>
          </p:cNvPr>
          <p:cNvSpPr/>
          <p:nvPr/>
        </p:nvSpPr>
        <p:spPr>
          <a:xfrm rot="16200000">
            <a:off x="7603291" y="5866204"/>
            <a:ext cx="2584064" cy="80515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4050"/>
          </a:p>
        </p:txBody>
      </p:sp>
      <p:sp>
        <p:nvSpPr>
          <p:cNvPr id="27" name="TextBox 26">
            <a:extLst>
              <a:ext uri="{FF2B5EF4-FFF2-40B4-BE49-F238E27FC236}">
                <a16:creationId xmlns:a16="http://schemas.microsoft.com/office/drawing/2014/main" id="{9E7F6837-A48D-5986-B949-53A8D39472B6}"/>
              </a:ext>
            </a:extLst>
          </p:cNvPr>
          <p:cNvSpPr txBox="1"/>
          <p:nvPr/>
        </p:nvSpPr>
        <p:spPr>
          <a:xfrm>
            <a:off x="14754173" y="7270892"/>
            <a:ext cx="2826415" cy="646331"/>
          </a:xfrm>
          <a:prstGeom prst="rect">
            <a:avLst/>
          </a:prstGeom>
          <a:noFill/>
        </p:spPr>
        <p:txBody>
          <a:bodyPr wrap="none" rtlCol="0">
            <a:spAutoFit/>
          </a:bodyPr>
          <a:lstStyle/>
          <a:p>
            <a:r>
              <a:rPr lang="en-US" sz="3600" b="1" dirty="0"/>
              <a:t>Commercial</a:t>
            </a:r>
          </a:p>
        </p:txBody>
      </p:sp>
      <p:sp>
        <p:nvSpPr>
          <p:cNvPr id="28" name="TextBox 27">
            <a:extLst>
              <a:ext uri="{FF2B5EF4-FFF2-40B4-BE49-F238E27FC236}">
                <a16:creationId xmlns:a16="http://schemas.microsoft.com/office/drawing/2014/main" id="{15367992-F48F-EF4F-BA32-16A9EB5011D0}"/>
              </a:ext>
            </a:extLst>
          </p:cNvPr>
          <p:cNvSpPr txBox="1"/>
          <p:nvPr/>
        </p:nvSpPr>
        <p:spPr>
          <a:xfrm>
            <a:off x="7820240" y="9591070"/>
            <a:ext cx="2775312" cy="646331"/>
          </a:xfrm>
          <a:prstGeom prst="rect">
            <a:avLst/>
          </a:prstGeom>
          <a:noFill/>
        </p:spPr>
        <p:txBody>
          <a:bodyPr wrap="none" rtlCol="0">
            <a:spAutoFit/>
          </a:bodyPr>
          <a:lstStyle/>
          <a:p>
            <a:r>
              <a:rPr lang="en-US" sz="3600" b="1" dirty="0"/>
              <a:t>Transitional</a:t>
            </a:r>
          </a:p>
        </p:txBody>
      </p:sp>
      <p:sp>
        <p:nvSpPr>
          <p:cNvPr id="29" name="TextBox 28">
            <a:extLst>
              <a:ext uri="{FF2B5EF4-FFF2-40B4-BE49-F238E27FC236}">
                <a16:creationId xmlns:a16="http://schemas.microsoft.com/office/drawing/2014/main" id="{821F1834-68F1-119E-6E1A-CA67EBB35A47}"/>
              </a:ext>
            </a:extLst>
          </p:cNvPr>
          <p:cNvSpPr txBox="1"/>
          <p:nvPr/>
        </p:nvSpPr>
        <p:spPr>
          <a:xfrm>
            <a:off x="592340" y="7172380"/>
            <a:ext cx="2056973" cy="646331"/>
          </a:xfrm>
          <a:prstGeom prst="rect">
            <a:avLst/>
          </a:prstGeom>
          <a:noFill/>
        </p:spPr>
        <p:txBody>
          <a:bodyPr wrap="none" rtlCol="0">
            <a:spAutoFit/>
          </a:bodyPr>
          <a:lstStyle/>
          <a:p>
            <a:r>
              <a:rPr lang="en-US" sz="3600" b="1" dirty="0"/>
              <a:t>Lifestyle</a:t>
            </a:r>
          </a:p>
        </p:txBody>
      </p:sp>
      <p:cxnSp>
        <p:nvCxnSpPr>
          <p:cNvPr id="11" name="Straight Connector 10">
            <a:extLst>
              <a:ext uri="{FF2B5EF4-FFF2-40B4-BE49-F238E27FC236}">
                <a16:creationId xmlns:a16="http://schemas.microsoft.com/office/drawing/2014/main" id="{03842482-FACE-BA78-01AB-194A089837D3}"/>
              </a:ext>
            </a:extLst>
          </p:cNvPr>
          <p:cNvCxnSpPr>
            <a:cxnSpLocks/>
          </p:cNvCxnSpPr>
          <p:nvPr/>
        </p:nvCxnSpPr>
        <p:spPr>
          <a:xfrm>
            <a:off x="506438" y="436262"/>
            <a:ext cx="1554917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077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28CA2D-A131-DC04-31C8-A5271320B262}"/>
              </a:ext>
            </a:extLst>
          </p:cNvPr>
          <p:cNvPicPr>
            <a:picLocks noChangeAspect="1"/>
          </p:cNvPicPr>
          <p:nvPr/>
        </p:nvPicPr>
        <p:blipFill>
          <a:blip r:embed="rId3"/>
          <a:stretch>
            <a:fillRect/>
          </a:stretch>
        </p:blipFill>
        <p:spPr>
          <a:xfrm>
            <a:off x="1757798" y="448736"/>
            <a:ext cx="14384618" cy="8071169"/>
          </a:xfrm>
          <a:prstGeom prst="rect">
            <a:avLst/>
          </a:prstGeom>
        </p:spPr>
      </p:pic>
      <p:cxnSp>
        <p:nvCxnSpPr>
          <p:cNvPr id="8" name="Straight Connector 7">
            <a:extLst>
              <a:ext uri="{FF2B5EF4-FFF2-40B4-BE49-F238E27FC236}">
                <a16:creationId xmlns:a16="http://schemas.microsoft.com/office/drawing/2014/main" id="{7A529E7B-A4F1-A677-C686-AF609B6426D5}"/>
              </a:ext>
            </a:extLst>
          </p:cNvPr>
          <p:cNvCxnSpPr>
            <a:cxnSpLocks/>
          </p:cNvCxnSpPr>
          <p:nvPr/>
        </p:nvCxnSpPr>
        <p:spPr>
          <a:xfrm>
            <a:off x="506438" y="436262"/>
            <a:ext cx="1554917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714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F8C5308-5C8D-FAFC-6F38-47407192D3EE}"/>
              </a:ext>
            </a:extLst>
          </p:cNvPr>
          <p:cNvCxnSpPr>
            <a:cxnSpLocks/>
          </p:cNvCxnSpPr>
          <p:nvPr/>
        </p:nvCxnSpPr>
        <p:spPr>
          <a:xfrm>
            <a:off x="506438" y="436262"/>
            <a:ext cx="1554917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A graph with blue and orange lines&#10;&#10;Description automatically generated">
            <a:extLst>
              <a:ext uri="{FF2B5EF4-FFF2-40B4-BE49-F238E27FC236}">
                <a16:creationId xmlns:a16="http://schemas.microsoft.com/office/drawing/2014/main" id="{6FB6958D-3994-69EE-436F-920A6C9C5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044" y="732425"/>
            <a:ext cx="14939564" cy="8326970"/>
          </a:xfrm>
          <a:prstGeom prst="rect">
            <a:avLst/>
          </a:prstGeom>
        </p:spPr>
      </p:pic>
    </p:spTree>
    <p:extLst>
      <p:ext uri="{BB962C8B-B14F-4D97-AF65-F5344CB8AC3E}">
        <p14:creationId xmlns:p14="http://schemas.microsoft.com/office/powerpoint/2010/main" val="1346086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1732AE-807C-75CB-D0C6-503FFEA92CC0}"/>
              </a:ext>
            </a:extLst>
          </p:cNvPr>
          <p:cNvPicPr>
            <a:picLocks noChangeAspect="1"/>
          </p:cNvPicPr>
          <p:nvPr/>
        </p:nvPicPr>
        <p:blipFill>
          <a:blip r:embed="rId3"/>
          <a:stretch>
            <a:fillRect/>
          </a:stretch>
        </p:blipFill>
        <p:spPr>
          <a:xfrm>
            <a:off x="506438" y="1652226"/>
            <a:ext cx="16802225" cy="7123340"/>
          </a:xfrm>
          <a:prstGeom prst="rect">
            <a:avLst/>
          </a:prstGeom>
        </p:spPr>
      </p:pic>
      <p:sp>
        <p:nvSpPr>
          <p:cNvPr id="6" name="Title 2">
            <a:extLst>
              <a:ext uri="{FF2B5EF4-FFF2-40B4-BE49-F238E27FC236}">
                <a16:creationId xmlns:a16="http://schemas.microsoft.com/office/drawing/2014/main" id="{775607AB-A646-AC03-2EE5-514E935A2BB7}"/>
              </a:ext>
            </a:extLst>
          </p:cNvPr>
          <p:cNvSpPr txBox="1">
            <a:spLocks/>
          </p:cNvSpPr>
          <p:nvPr/>
        </p:nvSpPr>
        <p:spPr>
          <a:xfrm>
            <a:off x="1108663" y="672080"/>
            <a:ext cx="16200000" cy="114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t>Existing home sales last 10 years</a:t>
            </a:r>
          </a:p>
        </p:txBody>
      </p:sp>
      <p:cxnSp>
        <p:nvCxnSpPr>
          <p:cNvPr id="11" name="Straight Arrow Connector 10">
            <a:extLst>
              <a:ext uri="{FF2B5EF4-FFF2-40B4-BE49-F238E27FC236}">
                <a16:creationId xmlns:a16="http://schemas.microsoft.com/office/drawing/2014/main" id="{F204E804-3824-8D5B-AE0B-723DFC083991}"/>
              </a:ext>
            </a:extLst>
          </p:cNvPr>
          <p:cNvCxnSpPr>
            <a:cxnSpLocks/>
          </p:cNvCxnSpPr>
          <p:nvPr/>
        </p:nvCxnSpPr>
        <p:spPr>
          <a:xfrm flipV="1">
            <a:off x="7810082" y="7525641"/>
            <a:ext cx="1727813" cy="22416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C6ABFA-1EF8-D65D-0719-150D3FEF1BBC}"/>
              </a:ext>
            </a:extLst>
          </p:cNvPr>
          <p:cNvSpPr txBox="1"/>
          <p:nvPr/>
        </p:nvSpPr>
        <p:spPr>
          <a:xfrm>
            <a:off x="4056205" y="7637723"/>
            <a:ext cx="5753498" cy="715581"/>
          </a:xfrm>
          <a:prstGeom prst="rect">
            <a:avLst/>
          </a:prstGeom>
          <a:noFill/>
        </p:spPr>
        <p:txBody>
          <a:bodyPr wrap="none" rtlCol="0">
            <a:spAutoFit/>
          </a:bodyPr>
          <a:lstStyle/>
          <a:p>
            <a:r>
              <a:rPr lang="en-US" sz="4050" dirty="0">
                <a:solidFill>
                  <a:srgbClr val="FF0000"/>
                </a:solidFill>
              </a:rPr>
              <a:t>Initial COVID lockdowns</a:t>
            </a:r>
          </a:p>
        </p:txBody>
      </p:sp>
      <p:cxnSp>
        <p:nvCxnSpPr>
          <p:cNvPr id="8" name="Straight Connector 7">
            <a:extLst>
              <a:ext uri="{FF2B5EF4-FFF2-40B4-BE49-F238E27FC236}">
                <a16:creationId xmlns:a16="http://schemas.microsoft.com/office/drawing/2014/main" id="{929A52CF-2B71-543A-C5E6-1C6BC3DA0B5C}"/>
              </a:ext>
            </a:extLst>
          </p:cNvPr>
          <p:cNvCxnSpPr>
            <a:cxnSpLocks/>
          </p:cNvCxnSpPr>
          <p:nvPr/>
        </p:nvCxnSpPr>
        <p:spPr>
          <a:xfrm>
            <a:off x="506438" y="436262"/>
            <a:ext cx="1554917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987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1A598CF-0475-1FAA-077D-3A7F58524744}"/>
              </a:ext>
            </a:extLst>
          </p:cNvPr>
          <p:cNvPicPr>
            <a:picLocks noChangeAspect="1"/>
          </p:cNvPicPr>
          <p:nvPr/>
        </p:nvPicPr>
        <p:blipFill>
          <a:blip r:embed="rId3"/>
          <a:stretch>
            <a:fillRect/>
          </a:stretch>
        </p:blipFill>
        <p:spPr>
          <a:xfrm>
            <a:off x="548311" y="2126433"/>
            <a:ext cx="17191367" cy="6932961"/>
          </a:xfrm>
          <a:prstGeom prst="rect">
            <a:avLst/>
          </a:prstGeom>
        </p:spPr>
      </p:pic>
      <p:sp>
        <p:nvSpPr>
          <p:cNvPr id="8" name="Title 1">
            <a:extLst>
              <a:ext uri="{FF2B5EF4-FFF2-40B4-BE49-F238E27FC236}">
                <a16:creationId xmlns:a16="http://schemas.microsoft.com/office/drawing/2014/main" id="{D70071EE-D031-0AED-E19F-C0B3117B7819}"/>
              </a:ext>
            </a:extLst>
          </p:cNvPr>
          <p:cNvSpPr>
            <a:spLocks noGrp="1"/>
          </p:cNvSpPr>
          <p:nvPr>
            <p:ph type="title"/>
          </p:nvPr>
        </p:nvSpPr>
        <p:spPr>
          <a:xfrm>
            <a:off x="1043994" y="509318"/>
            <a:ext cx="16200000" cy="1145400"/>
          </a:xfrm>
        </p:spPr>
        <p:txBody>
          <a:bodyPr/>
          <a:lstStyle/>
          <a:p>
            <a:pPr algn="ctr"/>
            <a:r>
              <a:rPr lang="en-US" dirty="0"/>
              <a:t>Why aren’t people buying/building houses?</a:t>
            </a:r>
          </a:p>
        </p:txBody>
      </p:sp>
      <p:sp>
        <p:nvSpPr>
          <p:cNvPr id="2" name="Oval 1">
            <a:extLst>
              <a:ext uri="{FF2B5EF4-FFF2-40B4-BE49-F238E27FC236}">
                <a16:creationId xmlns:a16="http://schemas.microsoft.com/office/drawing/2014/main" id="{9EBFEE04-18BB-1181-CF32-9D3722620FD1}"/>
              </a:ext>
            </a:extLst>
          </p:cNvPr>
          <p:cNvSpPr/>
          <p:nvPr/>
        </p:nvSpPr>
        <p:spPr>
          <a:xfrm>
            <a:off x="5707195" y="3692654"/>
            <a:ext cx="2561330" cy="1280562"/>
          </a:xfrm>
          <a:prstGeom prst="ellipse">
            <a:avLst/>
          </a:prstGeom>
          <a:noFill/>
          <a:ln w="349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solidFill>
                <a:sysClr val="windowText" lastClr="000000"/>
              </a:solidFill>
            </a:endParaRPr>
          </a:p>
        </p:txBody>
      </p:sp>
      <p:sp>
        <p:nvSpPr>
          <p:cNvPr id="5" name="Oval 4">
            <a:extLst>
              <a:ext uri="{FF2B5EF4-FFF2-40B4-BE49-F238E27FC236}">
                <a16:creationId xmlns:a16="http://schemas.microsoft.com/office/drawing/2014/main" id="{724EDBF9-1406-C0A6-E428-FCB1DFB9F12A}"/>
              </a:ext>
            </a:extLst>
          </p:cNvPr>
          <p:cNvSpPr/>
          <p:nvPr/>
        </p:nvSpPr>
        <p:spPr>
          <a:xfrm>
            <a:off x="12552095" y="3867905"/>
            <a:ext cx="2561330" cy="1280562"/>
          </a:xfrm>
          <a:prstGeom prst="ellipse">
            <a:avLst/>
          </a:prstGeom>
          <a:noFill/>
          <a:ln w="349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solidFill>
                <a:sysClr val="windowText" lastClr="000000"/>
              </a:solidFill>
            </a:endParaRPr>
          </a:p>
        </p:txBody>
      </p:sp>
      <p:sp>
        <p:nvSpPr>
          <p:cNvPr id="7" name="Oval 6">
            <a:extLst>
              <a:ext uri="{FF2B5EF4-FFF2-40B4-BE49-F238E27FC236}">
                <a16:creationId xmlns:a16="http://schemas.microsoft.com/office/drawing/2014/main" id="{5CA87BE7-D162-F7BA-20D0-43521D9EA37B}"/>
              </a:ext>
            </a:extLst>
          </p:cNvPr>
          <p:cNvSpPr/>
          <p:nvPr/>
        </p:nvSpPr>
        <p:spPr>
          <a:xfrm>
            <a:off x="9614113" y="3867905"/>
            <a:ext cx="2561330" cy="1280562"/>
          </a:xfrm>
          <a:prstGeom prst="ellipse">
            <a:avLst/>
          </a:prstGeom>
          <a:noFill/>
          <a:ln w="349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solidFill>
                <a:sysClr val="windowText" lastClr="000000"/>
              </a:solidFill>
            </a:endParaRPr>
          </a:p>
        </p:txBody>
      </p:sp>
      <p:cxnSp>
        <p:nvCxnSpPr>
          <p:cNvPr id="13" name="Straight Connector 12">
            <a:extLst>
              <a:ext uri="{FF2B5EF4-FFF2-40B4-BE49-F238E27FC236}">
                <a16:creationId xmlns:a16="http://schemas.microsoft.com/office/drawing/2014/main" id="{16382D0D-C165-C89E-05CE-C4727EE8CE86}"/>
              </a:ext>
            </a:extLst>
          </p:cNvPr>
          <p:cNvCxnSpPr>
            <a:cxnSpLocks/>
          </p:cNvCxnSpPr>
          <p:nvPr/>
        </p:nvCxnSpPr>
        <p:spPr>
          <a:xfrm>
            <a:off x="506438" y="436262"/>
            <a:ext cx="1554917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21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1C70E24-742E-3074-81A2-A3CD8F2ABABA}"/>
              </a:ext>
            </a:extLst>
          </p:cNvPr>
          <p:cNvCxnSpPr>
            <a:cxnSpLocks/>
          </p:cNvCxnSpPr>
          <p:nvPr/>
        </p:nvCxnSpPr>
        <p:spPr>
          <a:xfrm>
            <a:off x="506438" y="436262"/>
            <a:ext cx="1554917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E3989BA-516A-323C-1825-A1F512588E5A}"/>
              </a:ext>
            </a:extLst>
          </p:cNvPr>
          <p:cNvPicPr>
            <a:picLocks noChangeAspect="1"/>
          </p:cNvPicPr>
          <p:nvPr/>
        </p:nvPicPr>
        <p:blipFill>
          <a:blip r:embed="rId3"/>
          <a:stretch>
            <a:fillRect/>
          </a:stretch>
        </p:blipFill>
        <p:spPr>
          <a:xfrm>
            <a:off x="289322" y="9064916"/>
            <a:ext cx="5908431" cy="1043403"/>
          </a:xfrm>
          <a:prstGeom prst="rect">
            <a:avLst/>
          </a:prstGeom>
        </p:spPr>
      </p:pic>
      <p:sp>
        <p:nvSpPr>
          <p:cNvPr id="2" name="Title 1">
            <a:extLst>
              <a:ext uri="{FF2B5EF4-FFF2-40B4-BE49-F238E27FC236}">
                <a16:creationId xmlns:a16="http://schemas.microsoft.com/office/drawing/2014/main" id="{F4D15B39-B78F-9304-228D-C2984E5AD318}"/>
              </a:ext>
            </a:extLst>
          </p:cNvPr>
          <p:cNvSpPr>
            <a:spLocks noGrp="1"/>
          </p:cNvSpPr>
          <p:nvPr>
            <p:ph type="title"/>
          </p:nvPr>
        </p:nvSpPr>
        <p:spPr>
          <a:xfrm>
            <a:off x="77372" y="436262"/>
            <a:ext cx="18133255" cy="1433974"/>
          </a:xfrm>
        </p:spPr>
        <p:txBody>
          <a:bodyPr>
            <a:normAutofit/>
          </a:bodyPr>
          <a:lstStyle/>
          <a:p>
            <a:pPr algn="ctr"/>
            <a:r>
              <a:rPr lang="en-US" b="1" dirty="0"/>
              <a:t>The “Lock In” Effect and Recent Rate Cut</a:t>
            </a:r>
          </a:p>
        </p:txBody>
      </p:sp>
      <p:pic>
        <p:nvPicPr>
          <p:cNvPr id="6" name="Picture 5">
            <a:extLst>
              <a:ext uri="{FF2B5EF4-FFF2-40B4-BE49-F238E27FC236}">
                <a16:creationId xmlns:a16="http://schemas.microsoft.com/office/drawing/2014/main" id="{119896FF-768B-915F-0032-CEBEF86B6FAE}"/>
              </a:ext>
            </a:extLst>
          </p:cNvPr>
          <p:cNvPicPr>
            <a:picLocks noChangeAspect="1"/>
          </p:cNvPicPr>
          <p:nvPr/>
        </p:nvPicPr>
        <p:blipFill>
          <a:blip r:embed="rId4"/>
          <a:stretch>
            <a:fillRect/>
          </a:stretch>
        </p:blipFill>
        <p:spPr>
          <a:xfrm>
            <a:off x="77372" y="2284684"/>
            <a:ext cx="9794751" cy="8002315"/>
          </a:xfrm>
          <a:prstGeom prst="rect">
            <a:avLst/>
          </a:prstGeom>
        </p:spPr>
      </p:pic>
      <p:pic>
        <p:nvPicPr>
          <p:cNvPr id="10" name="Picture 9">
            <a:extLst>
              <a:ext uri="{FF2B5EF4-FFF2-40B4-BE49-F238E27FC236}">
                <a16:creationId xmlns:a16="http://schemas.microsoft.com/office/drawing/2014/main" id="{BC9A1E63-07BD-B50F-88C8-3C8B9529363C}"/>
              </a:ext>
            </a:extLst>
          </p:cNvPr>
          <p:cNvPicPr>
            <a:picLocks noChangeAspect="1"/>
          </p:cNvPicPr>
          <p:nvPr/>
        </p:nvPicPr>
        <p:blipFill>
          <a:blip r:embed="rId5"/>
          <a:stretch>
            <a:fillRect/>
          </a:stretch>
        </p:blipFill>
        <p:spPr>
          <a:xfrm>
            <a:off x="11142233" y="5469281"/>
            <a:ext cx="5879252" cy="4817720"/>
          </a:xfrm>
          <a:prstGeom prst="rect">
            <a:avLst/>
          </a:prstGeom>
          <a:ln>
            <a:solidFill>
              <a:schemeClr val="tx1"/>
            </a:solidFill>
          </a:ln>
        </p:spPr>
      </p:pic>
      <p:pic>
        <p:nvPicPr>
          <p:cNvPr id="12" name="Picture 11">
            <a:extLst>
              <a:ext uri="{FF2B5EF4-FFF2-40B4-BE49-F238E27FC236}">
                <a16:creationId xmlns:a16="http://schemas.microsoft.com/office/drawing/2014/main" id="{AB2B3876-38D0-B35D-342A-E3FB3781AD1B}"/>
              </a:ext>
            </a:extLst>
          </p:cNvPr>
          <p:cNvPicPr>
            <a:picLocks noChangeAspect="1"/>
          </p:cNvPicPr>
          <p:nvPr/>
        </p:nvPicPr>
        <p:blipFill>
          <a:blip r:embed="rId6"/>
          <a:stretch>
            <a:fillRect/>
          </a:stretch>
        </p:blipFill>
        <p:spPr>
          <a:xfrm>
            <a:off x="10193027" y="2679519"/>
            <a:ext cx="7777661" cy="2659029"/>
          </a:xfrm>
          <a:prstGeom prst="rect">
            <a:avLst/>
          </a:prstGeom>
          <a:ln>
            <a:solidFill>
              <a:schemeClr val="tx1"/>
            </a:solidFill>
          </a:ln>
        </p:spPr>
      </p:pic>
    </p:spTree>
    <p:extLst>
      <p:ext uri="{BB962C8B-B14F-4D97-AF65-F5344CB8AC3E}">
        <p14:creationId xmlns:p14="http://schemas.microsoft.com/office/powerpoint/2010/main" val="3752831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9CD5AD-EDAE-3B26-5D9B-3F38469CF946}"/>
              </a:ext>
            </a:extLst>
          </p:cNvPr>
          <p:cNvSpPr>
            <a:spLocks noGrp="1"/>
          </p:cNvSpPr>
          <p:nvPr>
            <p:ph type="title"/>
          </p:nvPr>
        </p:nvSpPr>
        <p:spPr/>
        <p:txBody>
          <a:bodyPr/>
          <a:lstStyle/>
          <a:p>
            <a:r>
              <a:rPr lang="en-US" dirty="0"/>
              <a:t>Trailing 12 Month Pricing</a:t>
            </a:r>
          </a:p>
        </p:txBody>
      </p:sp>
      <p:pic>
        <p:nvPicPr>
          <p:cNvPr id="13" name="Content Placeholder 12">
            <a:extLst>
              <a:ext uri="{FF2B5EF4-FFF2-40B4-BE49-F238E27FC236}">
                <a16:creationId xmlns:a16="http://schemas.microsoft.com/office/drawing/2014/main" id="{4034F984-6F61-7B02-14A8-82B135BCA5CB}"/>
              </a:ext>
            </a:extLst>
          </p:cNvPr>
          <p:cNvPicPr>
            <a:picLocks noGrp="1" noChangeAspect="1"/>
          </p:cNvPicPr>
          <p:nvPr>
            <p:ph idx="1"/>
          </p:nvPr>
        </p:nvPicPr>
        <p:blipFill>
          <a:blip r:embed="rId3"/>
          <a:stretch>
            <a:fillRect/>
          </a:stretch>
        </p:blipFill>
        <p:spPr>
          <a:xfrm>
            <a:off x="4873157" y="2944502"/>
            <a:ext cx="6706536" cy="4439270"/>
          </a:xfrm>
        </p:spPr>
      </p:pic>
      <p:pic>
        <p:nvPicPr>
          <p:cNvPr id="15" name="Picture 14">
            <a:extLst>
              <a:ext uri="{FF2B5EF4-FFF2-40B4-BE49-F238E27FC236}">
                <a16:creationId xmlns:a16="http://schemas.microsoft.com/office/drawing/2014/main" id="{6B75BDFA-F5FB-D901-BD30-DC5A5D20CB8A}"/>
              </a:ext>
            </a:extLst>
          </p:cNvPr>
          <p:cNvPicPr>
            <a:picLocks noChangeAspect="1"/>
          </p:cNvPicPr>
          <p:nvPr/>
        </p:nvPicPr>
        <p:blipFill>
          <a:blip r:embed="rId3"/>
          <a:stretch>
            <a:fillRect/>
          </a:stretch>
        </p:blipFill>
        <p:spPr>
          <a:xfrm>
            <a:off x="330305" y="1424353"/>
            <a:ext cx="7320357" cy="4845578"/>
          </a:xfrm>
          <a:prstGeom prst="rect">
            <a:avLst/>
          </a:prstGeom>
          <a:ln>
            <a:solidFill>
              <a:schemeClr val="tx1"/>
            </a:solidFill>
          </a:ln>
        </p:spPr>
      </p:pic>
      <p:pic>
        <p:nvPicPr>
          <p:cNvPr id="17" name="Picture 16">
            <a:extLst>
              <a:ext uri="{FF2B5EF4-FFF2-40B4-BE49-F238E27FC236}">
                <a16:creationId xmlns:a16="http://schemas.microsoft.com/office/drawing/2014/main" id="{E3434DED-1817-A839-38FD-5063B2F643A9}"/>
              </a:ext>
            </a:extLst>
          </p:cNvPr>
          <p:cNvPicPr>
            <a:picLocks noChangeAspect="1"/>
          </p:cNvPicPr>
          <p:nvPr/>
        </p:nvPicPr>
        <p:blipFill>
          <a:blip r:embed="rId4"/>
          <a:srcRect t="16325" r="594" b="3818"/>
          <a:stretch/>
        </p:blipFill>
        <p:spPr>
          <a:xfrm>
            <a:off x="330306" y="6569612"/>
            <a:ext cx="17746680" cy="2293035"/>
          </a:xfrm>
          <a:prstGeom prst="rect">
            <a:avLst/>
          </a:prstGeom>
          <a:ln>
            <a:solidFill>
              <a:schemeClr val="tx1"/>
            </a:solidFill>
          </a:ln>
        </p:spPr>
      </p:pic>
      <p:sp>
        <p:nvSpPr>
          <p:cNvPr id="19" name="TextBox 18">
            <a:extLst>
              <a:ext uri="{FF2B5EF4-FFF2-40B4-BE49-F238E27FC236}">
                <a16:creationId xmlns:a16="http://schemas.microsoft.com/office/drawing/2014/main" id="{A5B12B21-7265-0F59-D9C5-8996F874B4A6}"/>
              </a:ext>
            </a:extLst>
          </p:cNvPr>
          <p:cNvSpPr txBox="1"/>
          <p:nvPr/>
        </p:nvSpPr>
        <p:spPr>
          <a:xfrm>
            <a:off x="7807569" y="1465627"/>
            <a:ext cx="9678573" cy="4031873"/>
          </a:xfrm>
          <a:prstGeom prst="rect">
            <a:avLst/>
          </a:prstGeom>
          <a:noFill/>
        </p:spPr>
        <p:txBody>
          <a:bodyPr wrap="square" rtlCol="0">
            <a:spAutoFit/>
          </a:bodyPr>
          <a:lstStyle/>
          <a:p>
            <a:r>
              <a:rPr lang="en-US" sz="3200" b="1" dirty="0"/>
              <a:t>Store Count</a:t>
            </a:r>
          </a:p>
          <a:p>
            <a:r>
              <a:rPr lang="en-US" sz="2800" b="1" dirty="0" err="1">
                <a:solidFill>
                  <a:schemeClr val="accent1"/>
                </a:solidFill>
              </a:rPr>
              <a:t>StorageMart</a:t>
            </a:r>
            <a:r>
              <a:rPr lang="en-US" sz="2800" b="1" dirty="0"/>
              <a:t>: 276</a:t>
            </a:r>
          </a:p>
          <a:p>
            <a:r>
              <a:rPr lang="en-US" sz="2800" b="1" dirty="0">
                <a:solidFill>
                  <a:srgbClr val="00B050"/>
                </a:solidFill>
              </a:rPr>
              <a:t>Extra Space</a:t>
            </a:r>
            <a:r>
              <a:rPr lang="en-US" sz="2800" b="1" dirty="0"/>
              <a:t>: 2,835</a:t>
            </a:r>
          </a:p>
          <a:p>
            <a:r>
              <a:rPr lang="en-US" sz="2800" b="1" dirty="0">
                <a:solidFill>
                  <a:srgbClr val="F26722"/>
                </a:solidFill>
              </a:rPr>
              <a:t>Public</a:t>
            </a:r>
            <a:r>
              <a:rPr lang="en-US" sz="2800" b="1" dirty="0"/>
              <a:t>: 3,332</a:t>
            </a:r>
          </a:p>
          <a:p>
            <a:r>
              <a:rPr lang="en-US" sz="2800" b="1" dirty="0" err="1">
                <a:solidFill>
                  <a:schemeClr val="accent6"/>
                </a:solidFill>
              </a:rPr>
              <a:t>CubeSmart</a:t>
            </a:r>
            <a:r>
              <a:rPr lang="en-US" sz="2800" b="1" dirty="0"/>
              <a:t>: 1,556</a:t>
            </a:r>
          </a:p>
          <a:p>
            <a:r>
              <a:rPr lang="en-US" sz="2800" b="1" dirty="0">
                <a:solidFill>
                  <a:srgbClr val="A8A8D7"/>
                </a:solidFill>
              </a:rPr>
              <a:t>Large Independent</a:t>
            </a:r>
            <a:r>
              <a:rPr lang="en-US" sz="2800" b="1" dirty="0"/>
              <a:t>: 9,758</a:t>
            </a:r>
          </a:p>
          <a:p>
            <a:endParaRPr lang="en-US" sz="2800" b="1" dirty="0"/>
          </a:p>
          <a:p>
            <a:br>
              <a:rPr lang="en-US" sz="2800" b="1" dirty="0"/>
            </a:br>
            <a:r>
              <a:rPr lang="en-US" sz="2800" b="1" dirty="0"/>
              <a:t>Total stores web scraped 17,757</a:t>
            </a:r>
            <a:endParaRPr lang="en-US" sz="2000" b="1" dirty="0"/>
          </a:p>
        </p:txBody>
      </p:sp>
    </p:spTree>
    <p:extLst>
      <p:ext uri="{BB962C8B-B14F-4D97-AF65-F5344CB8AC3E}">
        <p14:creationId xmlns:p14="http://schemas.microsoft.com/office/powerpoint/2010/main" val="1512371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EB143-F965-F546-16B6-BC8E0C9CEB96}"/>
              </a:ext>
            </a:extLst>
          </p:cNvPr>
          <p:cNvSpPr>
            <a:spLocks noGrp="1"/>
          </p:cNvSpPr>
          <p:nvPr>
            <p:ph type="title"/>
          </p:nvPr>
        </p:nvSpPr>
        <p:spPr/>
        <p:txBody>
          <a:bodyPr>
            <a:normAutofit/>
          </a:bodyPr>
          <a:lstStyle/>
          <a:p>
            <a:r>
              <a:rPr lang="en-US" sz="4800"/>
              <a:t>StorageMart Asking Rates</a:t>
            </a:r>
          </a:p>
        </p:txBody>
      </p:sp>
      <p:sp>
        <p:nvSpPr>
          <p:cNvPr id="27" name="Rectangle 26">
            <a:extLst>
              <a:ext uri="{FF2B5EF4-FFF2-40B4-BE49-F238E27FC236}">
                <a16:creationId xmlns:a16="http://schemas.microsoft.com/office/drawing/2014/main" id="{75445EFC-A542-D599-9F15-0B6F10564FA1}"/>
              </a:ext>
            </a:extLst>
          </p:cNvPr>
          <p:cNvSpPr/>
          <p:nvPr/>
        </p:nvSpPr>
        <p:spPr>
          <a:xfrm>
            <a:off x="17221200" y="2628900"/>
            <a:ext cx="304800" cy="3657600"/>
          </a:xfrm>
          <a:prstGeom prst="rect">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7" name="TextBox 6">
            <a:extLst>
              <a:ext uri="{FF2B5EF4-FFF2-40B4-BE49-F238E27FC236}">
                <a16:creationId xmlns:a16="http://schemas.microsoft.com/office/drawing/2014/main" id="{E8D97861-CD19-097B-1EB6-DB7642D1A4C0}"/>
              </a:ext>
            </a:extLst>
          </p:cNvPr>
          <p:cNvSpPr txBox="1"/>
          <p:nvPr/>
        </p:nvSpPr>
        <p:spPr>
          <a:xfrm>
            <a:off x="12581682" y="1059240"/>
            <a:ext cx="4109012" cy="1569660"/>
          </a:xfrm>
          <a:prstGeom prst="rect">
            <a:avLst/>
          </a:prstGeom>
          <a:noFill/>
        </p:spPr>
        <p:txBody>
          <a:bodyPr wrap="square" rtlCol="0">
            <a:spAutoFit/>
          </a:bodyPr>
          <a:lstStyle/>
          <a:p>
            <a:r>
              <a:rPr lang="en-US" sz="2400"/>
              <a:t>Correlation Coefficient</a:t>
            </a:r>
          </a:p>
          <a:p>
            <a:r>
              <a:rPr lang="en-US" sz="3600"/>
              <a:t>2023 </a:t>
            </a:r>
            <a:r>
              <a:rPr lang="en-US" sz="3600" b="1">
                <a:solidFill>
                  <a:schemeClr val="accent1"/>
                </a:solidFill>
              </a:rPr>
              <a:t>0.46</a:t>
            </a:r>
          </a:p>
          <a:p>
            <a:r>
              <a:rPr lang="en-US" sz="3600"/>
              <a:t>2024 </a:t>
            </a:r>
            <a:r>
              <a:rPr lang="en-US" sz="3600" b="1">
                <a:solidFill>
                  <a:schemeClr val="accent1"/>
                </a:solidFill>
              </a:rPr>
              <a:t>0.70</a:t>
            </a:r>
            <a:r>
              <a:rPr lang="en-US" sz="3600"/>
              <a:t> (+52%)</a:t>
            </a:r>
          </a:p>
        </p:txBody>
      </p:sp>
      <p:graphicFrame>
        <p:nvGraphicFramePr>
          <p:cNvPr id="8" name="Chart 7">
            <a:extLst>
              <a:ext uri="{FF2B5EF4-FFF2-40B4-BE49-F238E27FC236}">
                <a16:creationId xmlns:a16="http://schemas.microsoft.com/office/drawing/2014/main" id="{8A87B9BB-1D00-0909-9BDF-D8AD59B0AF1A}"/>
              </a:ext>
            </a:extLst>
          </p:cNvPr>
          <p:cNvGraphicFramePr/>
          <p:nvPr>
            <p:extLst>
              <p:ext uri="{D42A27DB-BD31-4B8C-83A1-F6EECF244321}">
                <p14:modId xmlns:p14="http://schemas.microsoft.com/office/powerpoint/2010/main" val="2730516767"/>
              </p:ext>
            </p:extLst>
          </p:nvPr>
        </p:nvGraphicFramePr>
        <p:xfrm>
          <a:off x="330305" y="2644449"/>
          <a:ext cx="17627390" cy="61884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A743CCE-AE5E-416D-F8FD-CAAC42AEB796}"/>
              </a:ext>
            </a:extLst>
          </p:cNvPr>
          <p:cNvGraphicFramePr/>
          <p:nvPr>
            <p:extLst>
              <p:ext uri="{D42A27DB-BD31-4B8C-83A1-F6EECF244321}">
                <p14:modId xmlns:p14="http://schemas.microsoft.com/office/powerpoint/2010/main" val="2589686729"/>
              </p:ext>
            </p:extLst>
          </p:nvPr>
        </p:nvGraphicFramePr>
        <p:xfrm>
          <a:off x="330305" y="2628900"/>
          <a:ext cx="17627390" cy="61884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1981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71A8F02D-2CB4-334C-C547-38BEBB2DD67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86636" y="262348"/>
            <a:ext cx="6709218" cy="8515397"/>
          </a:xfrm>
          <a:prstGeom prst="rect">
            <a:avLst/>
          </a:prstGeom>
          <a:ln>
            <a:noFill/>
          </a:ln>
          <a:effectLst>
            <a:outerShdw blurRad="173358" dist="38100" dir="8100000" sx="103000" sy="103000" algn="tr" rotWithShape="0">
              <a:prstClr val="black">
                <a:alpha val="40000"/>
              </a:prstClr>
            </a:outerShdw>
          </a:effectLst>
        </p:spPr>
      </p:pic>
      <p:sp>
        <p:nvSpPr>
          <p:cNvPr id="6" name="TextBox 5">
            <a:extLst>
              <a:ext uri="{FF2B5EF4-FFF2-40B4-BE49-F238E27FC236}">
                <a16:creationId xmlns:a16="http://schemas.microsoft.com/office/drawing/2014/main" id="{752028C6-687F-CB0B-0397-BD95573F80E6}"/>
              </a:ext>
            </a:extLst>
          </p:cNvPr>
          <p:cNvSpPr txBox="1"/>
          <p:nvPr/>
        </p:nvSpPr>
        <p:spPr>
          <a:xfrm>
            <a:off x="5973685" y="1589190"/>
            <a:ext cx="2370467" cy="2331407"/>
          </a:xfrm>
          <a:prstGeom prst="rect">
            <a:avLst/>
          </a:prstGeom>
          <a:noFill/>
        </p:spPr>
        <p:txBody>
          <a:bodyPr wrap="square" rtlCol="0">
            <a:spAutoFit/>
          </a:bodyPr>
          <a:lstStyle/>
          <a:p>
            <a:r>
              <a:rPr lang="en-US" sz="4050" b="1">
                <a:solidFill>
                  <a:schemeClr val="accent6"/>
                </a:solidFill>
              </a:rPr>
              <a:t>Google Search Ads</a:t>
            </a:r>
            <a:br>
              <a:rPr lang="en-US" sz="4050">
                <a:solidFill>
                  <a:schemeClr val="accent6"/>
                </a:solidFill>
              </a:rPr>
            </a:br>
            <a:r>
              <a:rPr lang="en-US" sz="2400">
                <a:solidFill>
                  <a:schemeClr val="accent6"/>
                </a:solidFill>
              </a:rPr>
              <a:t>(27% of traffic)</a:t>
            </a:r>
            <a:endParaRPr lang="en-US" sz="4050">
              <a:solidFill>
                <a:schemeClr val="accent6"/>
              </a:solidFill>
            </a:endParaRPr>
          </a:p>
        </p:txBody>
      </p:sp>
      <p:sp>
        <p:nvSpPr>
          <p:cNvPr id="9" name="TextBox 8">
            <a:extLst>
              <a:ext uri="{FF2B5EF4-FFF2-40B4-BE49-F238E27FC236}">
                <a16:creationId xmlns:a16="http://schemas.microsoft.com/office/drawing/2014/main" id="{11AB6831-9B07-CAA1-079C-AB688DE0DE90}"/>
              </a:ext>
            </a:extLst>
          </p:cNvPr>
          <p:cNvSpPr txBox="1"/>
          <p:nvPr/>
        </p:nvSpPr>
        <p:spPr>
          <a:xfrm>
            <a:off x="5701109" y="4305031"/>
            <a:ext cx="2668895" cy="1708160"/>
          </a:xfrm>
          <a:prstGeom prst="rect">
            <a:avLst/>
          </a:prstGeom>
          <a:solidFill>
            <a:schemeClr val="bg1">
              <a:alpha val="93000"/>
            </a:schemeClr>
          </a:solidFill>
        </p:spPr>
        <p:txBody>
          <a:bodyPr wrap="square" rtlCol="0">
            <a:spAutoFit/>
          </a:bodyPr>
          <a:lstStyle/>
          <a:p>
            <a:pPr algn="r"/>
            <a:r>
              <a:rPr lang="en-US" sz="4050" b="1">
                <a:solidFill>
                  <a:schemeClr val="accent3">
                    <a:lumMod val="75000"/>
                  </a:schemeClr>
                </a:solidFill>
              </a:rPr>
              <a:t>Maps “3Pack”</a:t>
            </a:r>
          </a:p>
          <a:p>
            <a:pPr algn="r"/>
            <a:r>
              <a:rPr lang="en-US" sz="2400">
                <a:solidFill>
                  <a:schemeClr val="accent3">
                    <a:lumMod val="75000"/>
                  </a:schemeClr>
                </a:solidFill>
              </a:rPr>
              <a:t>(42% of traffic)</a:t>
            </a:r>
          </a:p>
        </p:txBody>
      </p:sp>
      <p:sp>
        <p:nvSpPr>
          <p:cNvPr id="10" name="Rectangle 9">
            <a:extLst>
              <a:ext uri="{FF2B5EF4-FFF2-40B4-BE49-F238E27FC236}">
                <a16:creationId xmlns:a16="http://schemas.microsoft.com/office/drawing/2014/main" id="{C53E1450-E041-B61D-FE80-0734368DD217}"/>
              </a:ext>
            </a:extLst>
          </p:cNvPr>
          <p:cNvSpPr/>
          <p:nvPr/>
        </p:nvSpPr>
        <p:spPr>
          <a:xfrm>
            <a:off x="2153965" y="1516333"/>
            <a:ext cx="6190187" cy="2522165"/>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Rectangle 10">
            <a:extLst>
              <a:ext uri="{FF2B5EF4-FFF2-40B4-BE49-F238E27FC236}">
                <a16:creationId xmlns:a16="http://schemas.microsoft.com/office/drawing/2014/main" id="{D461C9D5-4277-644D-8C35-8577B9B521E4}"/>
              </a:ext>
            </a:extLst>
          </p:cNvPr>
          <p:cNvSpPr/>
          <p:nvPr/>
        </p:nvSpPr>
        <p:spPr>
          <a:xfrm>
            <a:off x="2143128" y="4168682"/>
            <a:ext cx="6201024" cy="229260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2" name="TextBox 11">
            <a:extLst>
              <a:ext uri="{FF2B5EF4-FFF2-40B4-BE49-F238E27FC236}">
                <a16:creationId xmlns:a16="http://schemas.microsoft.com/office/drawing/2014/main" id="{D44C6D8F-DAC9-E619-6563-6A73DBC17DC4}"/>
              </a:ext>
            </a:extLst>
          </p:cNvPr>
          <p:cNvSpPr txBox="1"/>
          <p:nvPr/>
        </p:nvSpPr>
        <p:spPr>
          <a:xfrm>
            <a:off x="5561195" y="7035007"/>
            <a:ext cx="2844741" cy="1725744"/>
          </a:xfrm>
          <a:prstGeom prst="rect">
            <a:avLst/>
          </a:prstGeom>
          <a:solidFill>
            <a:schemeClr val="bg1">
              <a:alpha val="50000"/>
            </a:schemeClr>
          </a:solidFill>
        </p:spPr>
        <p:txBody>
          <a:bodyPr wrap="square" rtlCol="0">
            <a:spAutoFit/>
          </a:bodyPr>
          <a:lstStyle/>
          <a:p>
            <a:pPr algn="r"/>
            <a:r>
              <a:rPr lang="en-US" sz="4050" b="1">
                <a:solidFill>
                  <a:schemeClr val="accent4">
                    <a:lumMod val="50000"/>
                  </a:schemeClr>
                </a:solidFill>
              </a:rPr>
              <a:t>Traditional Organic</a:t>
            </a:r>
          </a:p>
          <a:p>
            <a:pPr algn="r"/>
            <a:r>
              <a:rPr lang="en-US" sz="2400">
                <a:solidFill>
                  <a:schemeClr val="accent4">
                    <a:lumMod val="50000"/>
                  </a:schemeClr>
                </a:solidFill>
              </a:rPr>
              <a:t>(31% of traffic)</a:t>
            </a:r>
          </a:p>
        </p:txBody>
      </p:sp>
      <p:sp>
        <p:nvSpPr>
          <p:cNvPr id="13" name="Rectangle 12">
            <a:extLst>
              <a:ext uri="{FF2B5EF4-FFF2-40B4-BE49-F238E27FC236}">
                <a16:creationId xmlns:a16="http://schemas.microsoft.com/office/drawing/2014/main" id="{3E4923C8-22B5-57DF-A3E6-257699E8E976}"/>
              </a:ext>
            </a:extLst>
          </p:cNvPr>
          <p:cNvSpPr/>
          <p:nvPr/>
        </p:nvSpPr>
        <p:spPr>
          <a:xfrm>
            <a:off x="2143127" y="6615328"/>
            <a:ext cx="6201024" cy="2162417"/>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4" name="TextBox 13">
            <a:extLst>
              <a:ext uri="{FF2B5EF4-FFF2-40B4-BE49-F238E27FC236}">
                <a16:creationId xmlns:a16="http://schemas.microsoft.com/office/drawing/2014/main" id="{FBE83831-C675-B339-9769-4F5D8F7D08F8}"/>
              </a:ext>
            </a:extLst>
          </p:cNvPr>
          <p:cNvSpPr txBox="1"/>
          <p:nvPr/>
        </p:nvSpPr>
        <p:spPr>
          <a:xfrm>
            <a:off x="10857646" y="1369616"/>
            <a:ext cx="5276390" cy="1384995"/>
          </a:xfrm>
          <a:prstGeom prst="rect">
            <a:avLst/>
          </a:prstGeom>
          <a:noFill/>
        </p:spPr>
        <p:txBody>
          <a:bodyPr wrap="square" rtlCol="0">
            <a:spAutoFit/>
          </a:bodyPr>
          <a:lstStyle/>
          <a:p>
            <a:pPr algn="ctr"/>
            <a:r>
              <a:rPr lang="en-US" sz="3600">
                <a:solidFill>
                  <a:schemeClr val="accent2"/>
                </a:solidFill>
              </a:rPr>
              <a:t>Today, </a:t>
            </a:r>
            <a:r>
              <a:rPr lang="en-US" sz="4800" b="1">
                <a:solidFill>
                  <a:schemeClr val="accent3"/>
                </a:solidFill>
              </a:rPr>
              <a:t>61%</a:t>
            </a:r>
            <a:r>
              <a:rPr lang="en-US" sz="3600">
                <a:solidFill>
                  <a:schemeClr val="accent3"/>
                </a:solidFill>
              </a:rPr>
              <a:t> </a:t>
            </a:r>
            <a:r>
              <a:rPr lang="en-US" sz="3600">
                <a:solidFill>
                  <a:schemeClr val="accent2"/>
                </a:solidFill>
              </a:rPr>
              <a:t>of traffic </a:t>
            </a:r>
          </a:p>
          <a:p>
            <a:pPr algn="ctr"/>
            <a:r>
              <a:rPr lang="en-US" sz="3600">
                <a:solidFill>
                  <a:schemeClr val="accent2"/>
                </a:solidFill>
              </a:rPr>
              <a:t>comes from mobile.</a:t>
            </a:r>
          </a:p>
        </p:txBody>
      </p:sp>
      <p:grpSp>
        <p:nvGrpSpPr>
          <p:cNvPr id="15" name="Group 14">
            <a:extLst>
              <a:ext uri="{FF2B5EF4-FFF2-40B4-BE49-F238E27FC236}">
                <a16:creationId xmlns:a16="http://schemas.microsoft.com/office/drawing/2014/main" id="{AC2D548A-B47D-EF2F-6306-CAF173C9E9CB}"/>
              </a:ext>
            </a:extLst>
          </p:cNvPr>
          <p:cNvGrpSpPr/>
          <p:nvPr/>
        </p:nvGrpSpPr>
        <p:grpSpPr>
          <a:xfrm rot="356190">
            <a:off x="11882615" y="2876911"/>
            <a:ext cx="3226448" cy="5743547"/>
            <a:chOff x="391278" y="273710"/>
            <a:chExt cx="3591333" cy="6519885"/>
          </a:xfrm>
        </p:grpSpPr>
        <p:pic>
          <p:nvPicPr>
            <p:cNvPr id="16" name="Picture 15" descr="A screenshot of a phone&#10;&#10;Description automatically generated">
              <a:extLst>
                <a:ext uri="{FF2B5EF4-FFF2-40B4-BE49-F238E27FC236}">
                  <a16:creationId xmlns:a16="http://schemas.microsoft.com/office/drawing/2014/main" id="{47990E95-0214-E884-48E2-BAF3FC9D1A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2428" y="668594"/>
              <a:ext cx="2623258" cy="5702709"/>
            </a:xfrm>
            <a:prstGeom prst="rect">
              <a:avLst/>
            </a:prstGeom>
          </p:spPr>
        </p:pic>
        <p:pic>
          <p:nvPicPr>
            <p:cNvPr id="17" name="Picture 16">
              <a:extLst>
                <a:ext uri="{FF2B5EF4-FFF2-40B4-BE49-F238E27FC236}">
                  <a16:creationId xmlns:a16="http://schemas.microsoft.com/office/drawing/2014/main" id="{FCBBFA8F-A5CE-2464-212B-D1FF6E5D84E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1278" y="273710"/>
              <a:ext cx="3591333" cy="6519885"/>
            </a:xfrm>
            <a:prstGeom prst="rect">
              <a:avLst/>
            </a:prstGeom>
          </p:spPr>
        </p:pic>
      </p:grpSp>
    </p:spTree>
    <p:extLst>
      <p:ext uri="{BB962C8B-B14F-4D97-AF65-F5344CB8AC3E}">
        <p14:creationId xmlns:p14="http://schemas.microsoft.com/office/powerpoint/2010/main" val="387816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x13 video_Trim">
            <a:hlinkClick r:id="" action="ppaction://media"/>
            <a:extLst>
              <a:ext uri="{FF2B5EF4-FFF2-40B4-BE49-F238E27FC236}">
                <a16:creationId xmlns:a16="http://schemas.microsoft.com/office/drawing/2014/main" id="{65FF1E99-3551-CDE9-2D63-1EF512201B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35380" y="475961"/>
            <a:ext cx="8617239" cy="8617240"/>
          </a:xfrm>
          <a:prstGeom prst="rect">
            <a:avLst/>
          </a:prstGeom>
        </p:spPr>
      </p:pic>
    </p:spTree>
    <p:extLst>
      <p:ext uri="{BB962C8B-B14F-4D97-AF65-F5344CB8AC3E}">
        <p14:creationId xmlns:p14="http://schemas.microsoft.com/office/powerpoint/2010/main" val="20147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7">
            <a:extLst>
              <a:ext uri="{FF2B5EF4-FFF2-40B4-BE49-F238E27FC236}">
                <a16:creationId xmlns:a16="http://schemas.microsoft.com/office/drawing/2014/main" id="{829C6D67-92D3-ACF1-336F-DBAA09A3F0F8}"/>
              </a:ext>
            </a:extLst>
          </p:cNvPr>
          <p:cNvGraphicFramePr>
            <a:graphicFrameLocks/>
          </p:cNvGraphicFramePr>
          <p:nvPr>
            <p:extLst>
              <p:ext uri="{D42A27DB-BD31-4B8C-83A1-F6EECF244321}">
                <p14:modId xmlns:p14="http://schemas.microsoft.com/office/powerpoint/2010/main" val="3477691684"/>
              </p:ext>
            </p:extLst>
          </p:nvPr>
        </p:nvGraphicFramePr>
        <p:xfrm>
          <a:off x="352931" y="1285874"/>
          <a:ext cx="17582138" cy="76295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93FBD3C-054D-FE8D-A0CD-17B7B3D5C316}"/>
              </a:ext>
            </a:extLst>
          </p:cNvPr>
          <p:cNvSpPr>
            <a:spLocks noGrp="1"/>
          </p:cNvSpPr>
          <p:nvPr>
            <p:ph type="title"/>
          </p:nvPr>
        </p:nvSpPr>
        <p:spPr/>
        <p:txBody>
          <a:bodyPr/>
          <a:lstStyle/>
          <a:p>
            <a:r>
              <a:rPr lang="en-US"/>
              <a:t>Web Speed</a:t>
            </a:r>
          </a:p>
        </p:txBody>
      </p:sp>
      <p:sp>
        <p:nvSpPr>
          <p:cNvPr id="3" name="TextBox 2">
            <a:extLst>
              <a:ext uri="{FF2B5EF4-FFF2-40B4-BE49-F238E27FC236}">
                <a16:creationId xmlns:a16="http://schemas.microsoft.com/office/drawing/2014/main" id="{417844F0-1F26-8815-2AA8-DDABB4CBFD0D}"/>
              </a:ext>
            </a:extLst>
          </p:cNvPr>
          <p:cNvSpPr txBox="1"/>
          <p:nvPr/>
        </p:nvSpPr>
        <p:spPr>
          <a:xfrm>
            <a:off x="10613573" y="9453402"/>
            <a:ext cx="6763762" cy="369332"/>
          </a:xfrm>
          <a:prstGeom prst="rect">
            <a:avLst/>
          </a:prstGeom>
          <a:noFill/>
        </p:spPr>
        <p:txBody>
          <a:bodyPr wrap="square" rtlCol="0">
            <a:spAutoFit/>
          </a:bodyPr>
          <a:lstStyle/>
          <a:p>
            <a:pPr algn="ctr"/>
            <a:r>
              <a:rPr lang="en-US" sz="1800" i="1">
                <a:solidFill>
                  <a:schemeClr val="tx2"/>
                </a:solidFill>
              </a:rPr>
              <a:t>eCommerce Retailers: </a:t>
            </a:r>
            <a:r>
              <a:rPr lang="en-US" sz="1800" i="1" err="1">
                <a:solidFill>
                  <a:schemeClr val="tx2"/>
                </a:solidFill>
              </a:rPr>
              <a:t>AirBnB</a:t>
            </a:r>
            <a:r>
              <a:rPr lang="en-US" sz="1800" i="1">
                <a:solidFill>
                  <a:schemeClr val="tx2"/>
                </a:solidFill>
              </a:rPr>
              <a:t>, Wikipedia, MidwayUSA</a:t>
            </a:r>
          </a:p>
        </p:txBody>
      </p:sp>
      <p:sp>
        <p:nvSpPr>
          <p:cNvPr id="5" name="TextBox 4">
            <a:extLst>
              <a:ext uri="{FF2B5EF4-FFF2-40B4-BE49-F238E27FC236}">
                <a16:creationId xmlns:a16="http://schemas.microsoft.com/office/drawing/2014/main" id="{6E17D4DB-73E8-91ED-76F9-FC3C5891839D}"/>
              </a:ext>
            </a:extLst>
          </p:cNvPr>
          <p:cNvSpPr txBox="1"/>
          <p:nvPr/>
        </p:nvSpPr>
        <p:spPr>
          <a:xfrm>
            <a:off x="15463777" y="3102015"/>
            <a:ext cx="2343970" cy="492443"/>
          </a:xfrm>
          <a:prstGeom prst="rect">
            <a:avLst/>
          </a:prstGeom>
          <a:noFill/>
        </p:spPr>
        <p:txBody>
          <a:bodyPr wrap="square" rtlCol="0">
            <a:spAutoFit/>
          </a:bodyPr>
          <a:lstStyle/>
          <a:p>
            <a:r>
              <a:rPr lang="en-US" sz="2600">
                <a:solidFill>
                  <a:schemeClr val="tx2"/>
                </a:solidFill>
              </a:rPr>
              <a:t>- -</a:t>
            </a:r>
          </a:p>
        </p:txBody>
      </p:sp>
      <p:sp>
        <p:nvSpPr>
          <p:cNvPr id="7" name="TextBox 6">
            <a:extLst>
              <a:ext uri="{FF2B5EF4-FFF2-40B4-BE49-F238E27FC236}">
                <a16:creationId xmlns:a16="http://schemas.microsoft.com/office/drawing/2014/main" id="{A77D583B-EF1D-FB67-81C8-3F80B25AE8C1}"/>
              </a:ext>
            </a:extLst>
          </p:cNvPr>
          <p:cNvSpPr txBox="1"/>
          <p:nvPr/>
        </p:nvSpPr>
        <p:spPr>
          <a:xfrm>
            <a:off x="15976383" y="2932737"/>
            <a:ext cx="1853990" cy="830997"/>
          </a:xfrm>
          <a:prstGeom prst="rect">
            <a:avLst/>
          </a:prstGeom>
          <a:noFill/>
        </p:spPr>
        <p:txBody>
          <a:bodyPr wrap="square">
            <a:spAutoFit/>
          </a:bodyPr>
          <a:lstStyle/>
          <a:p>
            <a:r>
              <a:rPr lang="en-US" sz="2400">
                <a:solidFill>
                  <a:schemeClr val="tx2"/>
                </a:solidFill>
              </a:rPr>
              <a:t>eCommerce </a:t>
            </a:r>
          </a:p>
          <a:p>
            <a:r>
              <a:rPr lang="en-US" sz="2400">
                <a:solidFill>
                  <a:schemeClr val="tx2"/>
                </a:solidFill>
              </a:rPr>
              <a:t>Retailers</a:t>
            </a:r>
            <a:endParaRPr lang="en-US" sz="2400"/>
          </a:p>
        </p:txBody>
      </p:sp>
    </p:spTree>
    <p:extLst>
      <p:ext uri="{BB962C8B-B14F-4D97-AF65-F5344CB8AC3E}">
        <p14:creationId xmlns:p14="http://schemas.microsoft.com/office/powerpoint/2010/main" val="319667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CD3224-E3B1-8CC3-8FF1-94384FD59A0A}"/>
              </a:ext>
            </a:extLst>
          </p:cNvPr>
          <p:cNvSpPr/>
          <p:nvPr/>
        </p:nvSpPr>
        <p:spPr>
          <a:xfrm>
            <a:off x="-7200" y="0"/>
            <a:ext cx="18295200" cy="9011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TextBox 8">
            <a:extLst>
              <a:ext uri="{FF2B5EF4-FFF2-40B4-BE49-F238E27FC236}">
                <a16:creationId xmlns:a16="http://schemas.microsoft.com/office/drawing/2014/main" id="{89717C65-425B-718F-791B-CFD6B5FD54DB}"/>
              </a:ext>
            </a:extLst>
          </p:cNvPr>
          <p:cNvSpPr txBox="1"/>
          <p:nvPr/>
        </p:nvSpPr>
        <p:spPr>
          <a:xfrm>
            <a:off x="230558" y="703256"/>
            <a:ext cx="6185032" cy="1077218"/>
          </a:xfrm>
          <a:prstGeom prst="rect">
            <a:avLst/>
          </a:prstGeom>
          <a:noFill/>
        </p:spPr>
        <p:txBody>
          <a:bodyPr wrap="square" lIns="91440" tIns="45720" rIns="91440" bIns="45720" rtlCol="0" anchor="t">
            <a:spAutoFit/>
          </a:bodyPr>
          <a:lstStyle/>
          <a:p>
            <a:pPr algn="ctr"/>
            <a:r>
              <a:rPr lang="en-US" sz="2800" b="1">
                <a:solidFill>
                  <a:schemeClr val="tx2"/>
                </a:solidFill>
              </a:rPr>
              <a:t>2024 eCommerce:</a:t>
            </a:r>
            <a:endParaRPr lang="en-US" sz="4000">
              <a:solidFill>
                <a:schemeClr val="tx2"/>
              </a:solidFill>
              <a:cs typeface="Arial"/>
            </a:endParaRPr>
          </a:p>
          <a:p>
            <a:pPr algn="ctr"/>
            <a:r>
              <a:rPr lang="en-US" sz="3600" b="1"/>
              <a:t>500 updates </a:t>
            </a:r>
            <a:r>
              <a:rPr lang="en-US" sz="3600" b="1">
                <a:cs typeface="Arial"/>
              </a:rPr>
              <a:t>| </a:t>
            </a:r>
            <a:r>
              <a:rPr lang="en-US" sz="3600" b="1"/>
              <a:t>25 A/B tests</a:t>
            </a:r>
            <a:endParaRPr lang="en-US" sz="3200" b="1"/>
          </a:p>
        </p:txBody>
      </p:sp>
      <p:pic>
        <p:nvPicPr>
          <p:cNvPr id="11" name="Picture 10" descr="A screenshot of a website&#10;&#10;Description automatically generated">
            <a:extLst>
              <a:ext uri="{FF2B5EF4-FFF2-40B4-BE49-F238E27FC236}">
                <a16:creationId xmlns:a16="http://schemas.microsoft.com/office/drawing/2014/main" id="{E654DFE0-1841-967F-6A07-A740ECDD72F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53348" y="405583"/>
            <a:ext cx="11051741" cy="4189031"/>
          </a:xfrm>
          <a:prstGeom prst="rect">
            <a:avLst/>
          </a:prstGeom>
          <a:ln>
            <a:noFill/>
          </a:ln>
          <a:effectLst>
            <a:outerShdw blurRad="292100" dist="139700" dir="2700000" algn="tl" rotWithShape="0">
              <a:srgbClr val="333333">
                <a:alpha val="65000"/>
              </a:srgbClr>
            </a:outerShdw>
          </a:effectLst>
        </p:spPr>
      </p:pic>
      <p:pic>
        <p:nvPicPr>
          <p:cNvPr id="16" name="Picture 15" descr="A screenshot of a website&#10;&#10;Description automatically generated">
            <a:extLst>
              <a:ext uri="{FF2B5EF4-FFF2-40B4-BE49-F238E27FC236}">
                <a16:creationId xmlns:a16="http://schemas.microsoft.com/office/drawing/2014/main" id="{93F6BF44-F617-211C-360A-34E4AA25725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73037" y="5145725"/>
            <a:ext cx="10964468" cy="503794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C5A2D73-F898-627E-8361-4E00FF74F07F}"/>
              </a:ext>
            </a:extLst>
          </p:cNvPr>
          <p:cNvSpPr txBox="1"/>
          <p:nvPr/>
        </p:nvSpPr>
        <p:spPr>
          <a:xfrm>
            <a:off x="5926382" y="50951"/>
            <a:ext cx="2256504" cy="461665"/>
          </a:xfrm>
          <a:prstGeom prst="rect">
            <a:avLst/>
          </a:prstGeom>
          <a:noFill/>
        </p:spPr>
        <p:txBody>
          <a:bodyPr wrap="square" rtlCol="0">
            <a:spAutoFit/>
          </a:bodyPr>
          <a:lstStyle/>
          <a:p>
            <a:pPr algn="r"/>
            <a:r>
              <a:rPr lang="en-US" sz="2400">
                <a:solidFill>
                  <a:schemeClr val="tx2"/>
                </a:solidFill>
              </a:rPr>
              <a:t>A: Control</a:t>
            </a:r>
          </a:p>
        </p:txBody>
      </p:sp>
      <p:sp>
        <p:nvSpPr>
          <p:cNvPr id="5" name="TextBox 4">
            <a:extLst>
              <a:ext uri="{FF2B5EF4-FFF2-40B4-BE49-F238E27FC236}">
                <a16:creationId xmlns:a16="http://schemas.microsoft.com/office/drawing/2014/main" id="{078E7456-53FF-2962-69D5-477A3464FE4E}"/>
              </a:ext>
            </a:extLst>
          </p:cNvPr>
          <p:cNvSpPr txBox="1"/>
          <p:nvPr/>
        </p:nvSpPr>
        <p:spPr>
          <a:xfrm>
            <a:off x="5854330" y="4783923"/>
            <a:ext cx="2256504" cy="461665"/>
          </a:xfrm>
          <a:prstGeom prst="rect">
            <a:avLst/>
          </a:prstGeom>
          <a:noFill/>
        </p:spPr>
        <p:txBody>
          <a:bodyPr wrap="square" rtlCol="0">
            <a:spAutoFit/>
          </a:bodyPr>
          <a:lstStyle/>
          <a:p>
            <a:pPr algn="r"/>
            <a:r>
              <a:rPr lang="en-US" sz="2400">
                <a:solidFill>
                  <a:schemeClr val="tx2"/>
                </a:solidFill>
              </a:rPr>
              <a:t>B: Variant</a:t>
            </a:r>
          </a:p>
        </p:txBody>
      </p:sp>
      <p:sp>
        <p:nvSpPr>
          <p:cNvPr id="7" name="Oval 6">
            <a:extLst>
              <a:ext uri="{FF2B5EF4-FFF2-40B4-BE49-F238E27FC236}">
                <a16:creationId xmlns:a16="http://schemas.microsoft.com/office/drawing/2014/main" id="{54ABFA55-F4B3-1892-B78D-76001AA21B5F}"/>
              </a:ext>
            </a:extLst>
          </p:cNvPr>
          <p:cNvSpPr/>
          <p:nvPr/>
        </p:nvSpPr>
        <p:spPr>
          <a:xfrm>
            <a:off x="8627807" y="1725561"/>
            <a:ext cx="3648014" cy="2639961"/>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 name="Oval 7">
            <a:extLst>
              <a:ext uri="{FF2B5EF4-FFF2-40B4-BE49-F238E27FC236}">
                <a16:creationId xmlns:a16="http://schemas.microsoft.com/office/drawing/2014/main" id="{C73781F8-C2D5-1CE1-E4E7-271D81A1B188}"/>
              </a:ext>
            </a:extLst>
          </p:cNvPr>
          <p:cNvSpPr/>
          <p:nvPr/>
        </p:nvSpPr>
        <p:spPr>
          <a:xfrm>
            <a:off x="8507255" y="6222240"/>
            <a:ext cx="7550807" cy="2639961"/>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TextBox 9">
            <a:extLst>
              <a:ext uri="{FF2B5EF4-FFF2-40B4-BE49-F238E27FC236}">
                <a16:creationId xmlns:a16="http://schemas.microsoft.com/office/drawing/2014/main" id="{EF2EF2EB-0B6E-DFE4-996B-9C5973F809C3}"/>
              </a:ext>
            </a:extLst>
          </p:cNvPr>
          <p:cNvSpPr txBox="1"/>
          <p:nvPr/>
        </p:nvSpPr>
        <p:spPr>
          <a:xfrm rot="20649405">
            <a:off x="6851177" y="6108097"/>
            <a:ext cx="4156728" cy="738664"/>
          </a:xfrm>
          <a:prstGeom prst="rect">
            <a:avLst/>
          </a:prstGeom>
          <a:noFill/>
        </p:spPr>
        <p:txBody>
          <a:bodyPr wrap="square" rtlCol="0">
            <a:spAutoFit/>
          </a:bodyPr>
          <a:lstStyle/>
          <a:p>
            <a:pPr algn="ctr"/>
            <a:r>
              <a:rPr lang="en-US" sz="4200" b="1">
                <a:solidFill>
                  <a:srgbClr val="05B050"/>
                </a:solidFill>
              </a:rPr>
              <a:t>WINNER!!!  </a:t>
            </a:r>
          </a:p>
        </p:txBody>
      </p:sp>
      <p:sp>
        <p:nvSpPr>
          <p:cNvPr id="3" name="TextBox 2">
            <a:extLst>
              <a:ext uri="{FF2B5EF4-FFF2-40B4-BE49-F238E27FC236}">
                <a16:creationId xmlns:a16="http://schemas.microsoft.com/office/drawing/2014/main" id="{8A3C71C5-9408-0E02-5253-0A7B804ED5BE}"/>
              </a:ext>
            </a:extLst>
          </p:cNvPr>
          <p:cNvSpPr txBox="1"/>
          <p:nvPr/>
        </p:nvSpPr>
        <p:spPr>
          <a:xfrm>
            <a:off x="-7200" y="3323340"/>
            <a:ext cx="5812264" cy="4462760"/>
          </a:xfrm>
          <a:prstGeom prst="rect">
            <a:avLst/>
          </a:prstGeom>
          <a:noFill/>
        </p:spPr>
        <p:txBody>
          <a:bodyPr wrap="square" lIns="91440" tIns="45720" rIns="91440" bIns="45720" rtlCol="0" anchor="t">
            <a:spAutoFit/>
          </a:bodyPr>
          <a:lstStyle/>
          <a:p>
            <a:pPr algn="r"/>
            <a:r>
              <a:rPr lang="en-US" sz="2800" i="1">
                <a:solidFill>
                  <a:schemeClr val="tx2"/>
                </a:solidFill>
              </a:rPr>
              <a:t>Case Study:</a:t>
            </a:r>
          </a:p>
          <a:p>
            <a:pPr algn="r"/>
            <a:r>
              <a:rPr lang="en-US" sz="4000" b="1"/>
              <a:t>23,400 </a:t>
            </a:r>
          </a:p>
          <a:p>
            <a:pPr algn="r"/>
            <a:r>
              <a:rPr lang="en-US" sz="4000" b="1"/>
              <a:t>Web Visitors</a:t>
            </a:r>
            <a:endParaRPr lang="en-US" sz="4000" b="1">
              <a:cs typeface="Arial"/>
            </a:endParaRPr>
          </a:p>
          <a:p>
            <a:pPr algn="r"/>
            <a:endParaRPr lang="en-US" sz="2800"/>
          </a:p>
          <a:p>
            <a:pPr algn="r"/>
            <a:r>
              <a:rPr lang="en-US" sz="2800" i="1">
                <a:solidFill>
                  <a:schemeClr val="tx2"/>
                </a:solidFill>
              </a:rPr>
              <a:t>Results: </a:t>
            </a:r>
            <a:endParaRPr lang="en-US" sz="2800" i="1">
              <a:solidFill>
                <a:schemeClr val="tx2"/>
              </a:solidFill>
              <a:cs typeface="Arial"/>
            </a:endParaRPr>
          </a:p>
          <a:p>
            <a:pPr algn="r"/>
            <a:r>
              <a:rPr lang="en-US" sz="4000" b="1"/>
              <a:t>Increased web reservations </a:t>
            </a:r>
          </a:p>
          <a:p>
            <a:pPr algn="r"/>
            <a:r>
              <a:rPr lang="en-US" sz="4000" b="1"/>
              <a:t>by </a:t>
            </a:r>
            <a:r>
              <a:rPr lang="en-US" sz="4000" b="1">
                <a:solidFill>
                  <a:srgbClr val="00B050"/>
                </a:solidFill>
              </a:rPr>
              <a:t>5.73%</a:t>
            </a:r>
            <a:endParaRPr lang="en-US" sz="4000" b="1">
              <a:solidFill>
                <a:srgbClr val="00B050"/>
              </a:solidFill>
              <a:cs typeface="Arial"/>
            </a:endParaRPr>
          </a:p>
        </p:txBody>
      </p:sp>
    </p:spTree>
    <p:extLst>
      <p:ext uri="{BB962C8B-B14F-4D97-AF65-F5344CB8AC3E}">
        <p14:creationId xmlns:p14="http://schemas.microsoft.com/office/powerpoint/2010/main" val="36372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10"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902B21-BFA7-B29E-46A5-5C0D79E2F3AD}"/>
              </a:ext>
            </a:extLst>
          </p:cNvPr>
          <p:cNvSpPr/>
          <p:nvPr/>
        </p:nvSpPr>
        <p:spPr>
          <a:xfrm>
            <a:off x="0" y="2040090"/>
            <a:ext cx="18288000" cy="6943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1">
            <a:extLst>
              <a:ext uri="{FF2B5EF4-FFF2-40B4-BE49-F238E27FC236}">
                <a16:creationId xmlns:a16="http://schemas.microsoft.com/office/drawing/2014/main" id="{ABA52EAE-DA90-6F2F-04B0-28715433497E}"/>
              </a:ext>
            </a:extLst>
          </p:cNvPr>
          <p:cNvSpPr>
            <a:spLocks noGrp="1"/>
          </p:cNvSpPr>
          <p:nvPr>
            <p:ph type="title"/>
          </p:nvPr>
        </p:nvSpPr>
        <p:spPr>
          <a:xfrm>
            <a:off x="874497" y="0"/>
            <a:ext cx="15773400" cy="719082"/>
          </a:xfrm>
        </p:spPr>
        <p:txBody>
          <a:bodyPr>
            <a:normAutofit/>
          </a:bodyPr>
          <a:lstStyle/>
          <a:p>
            <a:r>
              <a:rPr lang="en-US" sz="3600" b="1" dirty="0">
                <a:solidFill>
                  <a:schemeClr val="tx2"/>
                </a:solidFill>
                <a:latin typeface="Arial" panose="020B0604020202020204" pitchFamily="34" charset="0"/>
                <a:cs typeface="Arial" panose="020B0604020202020204" pitchFamily="34" charset="0"/>
              </a:rPr>
              <a:t>Advertising Costs as % of Revenue</a:t>
            </a:r>
          </a:p>
        </p:txBody>
      </p:sp>
      <p:graphicFrame>
        <p:nvGraphicFramePr>
          <p:cNvPr id="7" name="Chart 6">
            <a:extLst>
              <a:ext uri="{FF2B5EF4-FFF2-40B4-BE49-F238E27FC236}">
                <a16:creationId xmlns:a16="http://schemas.microsoft.com/office/drawing/2014/main" id="{F828F8EC-A187-C45C-2A08-1CF664D12E45}"/>
              </a:ext>
            </a:extLst>
          </p:cNvPr>
          <p:cNvGraphicFramePr/>
          <p:nvPr/>
        </p:nvGraphicFramePr>
        <p:xfrm>
          <a:off x="415532" y="1634352"/>
          <a:ext cx="17628387" cy="66125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9756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8A221-D9CB-95C1-300B-127340C2E231}"/>
              </a:ext>
            </a:extLst>
          </p:cNvPr>
          <p:cNvSpPr/>
          <p:nvPr/>
        </p:nvSpPr>
        <p:spPr>
          <a:xfrm>
            <a:off x="0" y="0"/>
            <a:ext cx="18288000" cy="10287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3" name="Picture 12">
            <a:extLst>
              <a:ext uri="{FF2B5EF4-FFF2-40B4-BE49-F238E27FC236}">
                <a16:creationId xmlns:a16="http://schemas.microsoft.com/office/drawing/2014/main" id="{239E218C-FC41-1071-0D95-FB18B8842835}"/>
              </a:ext>
            </a:extLst>
          </p:cNvPr>
          <p:cNvPicPr>
            <a:picLocks noChangeAspect="1"/>
          </p:cNvPicPr>
          <p:nvPr/>
        </p:nvPicPr>
        <p:blipFill>
          <a:blip r:embed="rId3"/>
          <a:stretch>
            <a:fillRect/>
          </a:stretch>
        </p:blipFill>
        <p:spPr>
          <a:xfrm rot="20650021">
            <a:off x="2099514" y="1985640"/>
            <a:ext cx="3016148" cy="995097"/>
          </a:xfrm>
          <a:prstGeom prst="rect">
            <a:avLst/>
          </a:prstGeom>
        </p:spPr>
      </p:pic>
      <p:pic>
        <p:nvPicPr>
          <p:cNvPr id="6" name="Picture 5">
            <a:extLst>
              <a:ext uri="{FF2B5EF4-FFF2-40B4-BE49-F238E27FC236}">
                <a16:creationId xmlns:a16="http://schemas.microsoft.com/office/drawing/2014/main" id="{74DCF827-0776-629F-2D7E-36CF5752DD3F}"/>
              </a:ext>
            </a:extLst>
          </p:cNvPr>
          <p:cNvPicPr>
            <a:picLocks noChangeAspect="1"/>
          </p:cNvPicPr>
          <p:nvPr/>
        </p:nvPicPr>
        <p:blipFill>
          <a:blip r:embed="rId4"/>
          <a:stretch>
            <a:fillRect/>
          </a:stretch>
        </p:blipFill>
        <p:spPr>
          <a:xfrm>
            <a:off x="5350042" y="4127"/>
            <a:ext cx="7587916" cy="10278747"/>
          </a:xfrm>
          <a:prstGeom prst="rect">
            <a:avLst/>
          </a:prstGeom>
        </p:spPr>
      </p:pic>
      <p:sp>
        <p:nvSpPr>
          <p:cNvPr id="9" name="TextBox 8">
            <a:extLst>
              <a:ext uri="{FF2B5EF4-FFF2-40B4-BE49-F238E27FC236}">
                <a16:creationId xmlns:a16="http://schemas.microsoft.com/office/drawing/2014/main" id="{D8397AF5-7696-1F91-02AA-8AF2B6DA580E}"/>
              </a:ext>
            </a:extLst>
          </p:cNvPr>
          <p:cNvSpPr txBox="1"/>
          <p:nvPr/>
        </p:nvSpPr>
        <p:spPr>
          <a:xfrm>
            <a:off x="5662152" y="332854"/>
            <a:ext cx="6915987" cy="2677656"/>
          </a:xfrm>
          <a:prstGeom prst="rect">
            <a:avLst/>
          </a:prstGeom>
          <a:noFill/>
        </p:spPr>
        <p:txBody>
          <a:bodyPr wrap="square">
            <a:spAutoFit/>
          </a:bodyPr>
          <a:lstStyle/>
          <a:p>
            <a:pPr algn="ctr"/>
            <a:r>
              <a:rPr lang="en-US" sz="4200" b="1">
                <a:solidFill>
                  <a:schemeClr val="bg1"/>
                </a:solidFill>
              </a:rPr>
              <a:t>2030 Advertising Predictions:</a:t>
            </a:r>
            <a:br>
              <a:rPr lang="en-US" sz="4200" b="1">
                <a:solidFill>
                  <a:schemeClr val="bg1"/>
                </a:solidFill>
              </a:rPr>
            </a:br>
            <a:br>
              <a:rPr lang="en-US" sz="4200" b="1">
                <a:solidFill>
                  <a:schemeClr val="bg1"/>
                </a:solidFill>
              </a:rPr>
            </a:br>
            <a:r>
              <a:rPr lang="en-US" sz="4200" b="1" i="1">
                <a:solidFill>
                  <a:schemeClr val="accent3"/>
                </a:solidFill>
              </a:rPr>
              <a:t>Fragmenting of Google</a:t>
            </a:r>
          </a:p>
        </p:txBody>
      </p:sp>
      <p:sp>
        <p:nvSpPr>
          <p:cNvPr id="10" name="TextBox 9">
            <a:extLst>
              <a:ext uri="{FF2B5EF4-FFF2-40B4-BE49-F238E27FC236}">
                <a16:creationId xmlns:a16="http://schemas.microsoft.com/office/drawing/2014/main" id="{7B30E34E-B809-E1E8-14AE-751DDD5DC9B7}"/>
              </a:ext>
            </a:extLst>
          </p:cNvPr>
          <p:cNvSpPr txBox="1"/>
          <p:nvPr/>
        </p:nvSpPr>
        <p:spPr>
          <a:xfrm>
            <a:off x="5662152" y="3248122"/>
            <a:ext cx="6963697" cy="7294305"/>
          </a:xfrm>
          <a:prstGeom prst="rect">
            <a:avLst/>
          </a:prstGeom>
          <a:noFill/>
        </p:spPr>
        <p:txBody>
          <a:bodyPr wrap="square" rtlCol="0">
            <a:spAutoFit/>
          </a:bodyPr>
          <a:lstStyle/>
          <a:p>
            <a:pPr marL="685800" indent="-685800">
              <a:buFont typeface="Arial" panose="020B0604020202020204" pitchFamily="34" charset="0"/>
              <a:buChar char="•"/>
              <a:defRPr/>
            </a:pPr>
            <a:r>
              <a:rPr lang="en-US" sz="3600" kern="0">
                <a:solidFill>
                  <a:srgbClr val="FFFFFF"/>
                </a:solidFill>
              </a:rPr>
              <a:t>Google will drop from 90% to </a:t>
            </a:r>
            <a:r>
              <a:rPr lang="en-US" sz="3600" b="1" kern="0">
                <a:solidFill>
                  <a:srgbClr val="FFFFFF"/>
                </a:solidFill>
              </a:rPr>
              <a:t>50% </a:t>
            </a:r>
            <a:r>
              <a:rPr lang="en-US" sz="3600" kern="0">
                <a:solidFill>
                  <a:srgbClr val="FFFFFF"/>
                </a:solidFill>
              </a:rPr>
              <a:t>of cost.</a:t>
            </a:r>
            <a:br>
              <a:rPr lang="en-US" sz="3600" kern="0">
                <a:solidFill>
                  <a:srgbClr val="FFFFFF"/>
                </a:solidFill>
              </a:rPr>
            </a:br>
            <a:endParaRPr lang="en-US" sz="3600" kern="0">
              <a:solidFill>
                <a:srgbClr val="FFFFFF"/>
              </a:solidFill>
            </a:endParaRPr>
          </a:p>
          <a:p>
            <a:pPr marL="685800" indent="-685800">
              <a:buFont typeface="Arial" panose="020B0604020202020204" pitchFamily="34" charset="0"/>
              <a:buChar char="•"/>
              <a:defRPr/>
            </a:pPr>
            <a:r>
              <a:rPr lang="en-US" sz="3600" kern="0">
                <a:solidFill>
                  <a:srgbClr val="FFFFFF"/>
                </a:solidFill>
              </a:rPr>
              <a:t>Social Media will increase to </a:t>
            </a:r>
            <a:r>
              <a:rPr lang="en-US" sz="3600" b="1" kern="0">
                <a:solidFill>
                  <a:srgbClr val="FFFFFF"/>
                </a:solidFill>
              </a:rPr>
              <a:t>20% </a:t>
            </a:r>
            <a:r>
              <a:rPr lang="en-US" sz="3600" kern="0">
                <a:solidFill>
                  <a:srgbClr val="FFFFFF"/>
                </a:solidFill>
              </a:rPr>
              <a:t>of cost. </a:t>
            </a:r>
            <a:r>
              <a:rPr lang="en-US" sz="1800" kern="0">
                <a:solidFill>
                  <a:srgbClr val="FFFFFF"/>
                </a:solidFill>
              </a:rPr>
              <a:t>(TikTok, Meta, Snapchat, etc.)</a:t>
            </a:r>
          </a:p>
          <a:p>
            <a:pPr marL="685800" indent="-685800">
              <a:buFont typeface="Arial" panose="020B0604020202020204" pitchFamily="34" charset="0"/>
              <a:buChar char="•"/>
              <a:defRPr/>
            </a:pPr>
            <a:endParaRPr lang="en-US" sz="3600" kern="0">
              <a:solidFill>
                <a:srgbClr val="FFFFFF"/>
              </a:solidFill>
            </a:endParaRPr>
          </a:p>
          <a:p>
            <a:pPr marL="685800" indent="-685800">
              <a:buFont typeface="Arial" panose="020B0604020202020204" pitchFamily="34" charset="0"/>
              <a:buChar char="•"/>
              <a:defRPr/>
            </a:pPr>
            <a:r>
              <a:rPr lang="en-US" sz="3600" kern="0">
                <a:solidFill>
                  <a:srgbClr val="FFFFFF"/>
                </a:solidFill>
              </a:rPr>
              <a:t>“Over-the-Top” channels like Hulu, </a:t>
            </a:r>
            <a:r>
              <a:rPr lang="en-US" sz="3600" kern="0" err="1">
                <a:solidFill>
                  <a:srgbClr val="FFFFFF"/>
                </a:solidFill>
              </a:rPr>
              <a:t>YouTubeTV</a:t>
            </a:r>
            <a:r>
              <a:rPr lang="en-US" sz="3600" kern="0">
                <a:solidFill>
                  <a:srgbClr val="FFFFFF"/>
                </a:solidFill>
              </a:rPr>
              <a:t>, </a:t>
            </a:r>
            <a:r>
              <a:rPr lang="en-US" sz="3600" kern="0" err="1">
                <a:solidFill>
                  <a:srgbClr val="FFFFFF"/>
                </a:solidFill>
              </a:rPr>
              <a:t>etc</a:t>
            </a:r>
            <a:r>
              <a:rPr lang="en-US" sz="3600" kern="0">
                <a:solidFill>
                  <a:srgbClr val="FFFFFF"/>
                </a:solidFill>
              </a:rPr>
              <a:t> will increase to </a:t>
            </a:r>
            <a:r>
              <a:rPr lang="en-US" sz="3600" b="1" kern="0">
                <a:solidFill>
                  <a:srgbClr val="FFFFFF"/>
                </a:solidFill>
              </a:rPr>
              <a:t>15% </a:t>
            </a:r>
            <a:r>
              <a:rPr lang="en-US" sz="3600" kern="0">
                <a:solidFill>
                  <a:srgbClr val="FFFFFF"/>
                </a:solidFill>
              </a:rPr>
              <a:t>of cost.</a:t>
            </a:r>
            <a:br>
              <a:rPr lang="en-US" sz="3600" kern="0">
                <a:solidFill>
                  <a:srgbClr val="FFFFFF"/>
                </a:solidFill>
              </a:rPr>
            </a:br>
            <a:endParaRPr lang="en-US" sz="3600" kern="0">
              <a:solidFill>
                <a:srgbClr val="FFFFFF"/>
              </a:solidFill>
            </a:endParaRPr>
          </a:p>
          <a:p>
            <a:pPr marL="685800" indent="-685800">
              <a:buFont typeface="Arial" panose="020B0604020202020204" pitchFamily="34" charset="0"/>
              <a:buChar char="•"/>
              <a:defRPr/>
            </a:pPr>
            <a:r>
              <a:rPr lang="en-US" sz="3600" kern="0">
                <a:solidFill>
                  <a:srgbClr val="FFFFFF"/>
                </a:solidFill>
              </a:rPr>
              <a:t>AI Assistants, Apple, and other platforms will increase.</a:t>
            </a:r>
          </a:p>
          <a:p>
            <a:pPr marL="685800" indent="-685800">
              <a:buFont typeface="Arial" panose="020B0604020202020204" pitchFamily="34" charset="0"/>
              <a:buChar char="•"/>
              <a:defRPr/>
            </a:pPr>
            <a:endParaRPr lang="en-US" sz="3600" kern="0">
              <a:solidFill>
                <a:srgbClr val="FFFFFF"/>
              </a:solidFill>
            </a:endParaRPr>
          </a:p>
        </p:txBody>
      </p:sp>
      <p:pic>
        <p:nvPicPr>
          <p:cNvPr id="1026" name="Picture 2" descr="Google has a new logo - The Verge">
            <a:extLst>
              <a:ext uri="{FF2B5EF4-FFF2-40B4-BE49-F238E27FC236}">
                <a16:creationId xmlns:a16="http://schemas.microsoft.com/office/drawing/2014/main" id="{FD6CD9E7-AA2F-2E48-4BB0-7FCF56681E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582681">
            <a:off x="607817" y="491645"/>
            <a:ext cx="2826329" cy="2119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6DA91E-206A-FFB6-00EA-D02646855E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75538">
            <a:off x="15138394" y="1490995"/>
            <a:ext cx="2878985" cy="1619429"/>
          </a:xfrm>
          <a:prstGeom prst="rect">
            <a:avLst/>
          </a:prstGeom>
        </p:spPr>
      </p:pic>
      <p:pic>
        <p:nvPicPr>
          <p:cNvPr id="12" name="Picture 11">
            <a:extLst>
              <a:ext uri="{FF2B5EF4-FFF2-40B4-BE49-F238E27FC236}">
                <a16:creationId xmlns:a16="http://schemas.microsoft.com/office/drawing/2014/main" id="{298F6787-958E-5A6A-CDE1-E1A967E181FA}"/>
              </a:ext>
            </a:extLst>
          </p:cNvPr>
          <p:cNvPicPr>
            <a:picLocks noChangeAspect="1"/>
          </p:cNvPicPr>
          <p:nvPr/>
        </p:nvPicPr>
        <p:blipFill>
          <a:blip r:embed="rId7" cstate="screen">
            <a:extLst>
              <a:ext uri="{28A0092B-C50C-407E-A947-70E740481C1C}">
                <a14:useLocalDpi xmlns:a14="http://schemas.microsoft.com/office/drawing/2010/main"/>
              </a:ext>
            </a:extLst>
          </a:blip>
          <a:srcRect t="30542" b="29414"/>
          <a:stretch/>
        </p:blipFill>
        <p:spPr>
          <a:xfrm rot="20077818">
            <a:off x="12999962" y="1116027"/>
            <a:ext cx="3621905" cy="814437"/>
          </a:xfrm>
          <a:prstGeom prst="rect">
            <a:avLst/>
          </a:prstGeom>
        </p:spPr>
      </p:pic>
      <p:pic>
        <p:nvPicPr>
          <p:cNvPr id="14" name="Picture 13">
            <a:extLst>
              <a:ext uri="{FF2B5EF4-FFF2-40B4-BE49-F238E27FC236}">
                <a16:creationId xmlns:a16="http://schemas.microsoft.com/office/drawing/2014/main" id="{0EB7F8A0-C289-AF6F-FA6F-4373F51C68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844593">
            <a:off x="13870594" y="2959799"/>
            <a:ext cx="4005302" cy="2225603"/>
          </a:xfrm>
          <a:prstGeom prst="rect">
            <a:avLst/>
          </a:prstGeom>
        </p:spPr>
      </p:pic>
      <p:pic>
        <p:nvPicPr>
          <p:cNvPr id="15" name="Picture 14">
            <a:extLst>
              <a:ext uri="{FF2B5EF4-FFF2-40B4-BE49-F238E27FC236}">
                <a16:creationId xmlns:a16="http://schemas.microsoft.com/office/drawing/2014/main" id="{BF985BBF-38DF-A45D-E199-368D3CCB3FBA}"/>
              </a:ext>
            </a:extLst>
          </p:cNvPr>
          <p:cNvPicPr>
            <a:picLocks noChangeAspect="1"/>
          </p:cNvPicPr>
          <p:nvPr/>
        </p:nvPicPr>
        <p:blipFill>
          <a:blip r:embed="rId9"/>
          <a:stretch>
            <a:fillRect/>
          </a:stretch>
        </p:blipFill>
        <p:spPr>
          <a:xfrm rot="20675143">
            <a:off x="14189611" y="7769139"/>
            <a:ext cx="3367269" cy="983243"/>
          </a:xfrm>
          <a:prstGeom prst="rect">
            <a:avLst/>
          </a:prstGeom>
        </p:spPr>
      </p:pic>
      <p:pic>
        <p:nvPicPr>
          <p:cNvPr id="17" name="Picture 16">
            <a:extLst>
              <a:ext uri="{FF2B5EF4-FFF2-40B4-BE49-F238E27FC236}">
                <a16:creationId xmlns:a16="http://schemas.microsoft.com/office/drawing/2014/main" id="{CD4753A5-AA90-CF98-D26B-3753D22910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937809">
            <a:off x="879999" y="4305335"/>
            <a:ext cx="3552704" cy="1070886"/>
          </a:xfrm>
          <a:prstGeom prst="rect">
            <a:avLst/>
          </a:prstGeom>
        </p:spPr>
      </p:pic>
      <p:pic>
        <p:nvPicPr>
          <p:cNvPr id="19" name="Picture 18">
            <a:extLst>
              <a:ext uri="{FF2B5EF4-FFF2-40B4-BE49-F238E27FC236}">
                <a16:creationId xmlns:a16="http://schemas.microsoft.com/office/drawing/2014/main" id="{87ABA8FA-D4FB-D911-B2D7-239A264D5EF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989673">
            <a:off x="751188" y="6217257"/>
            <a:ext cx="2044938" cy="2044938"/>
          </a:xfrm>
          <a:prstGeom prst="rect">
            <a:avLst/>
          </a:prstGeom>
        </p:spPr>
      </p:pic>
      <p:pic>
        <p:nvPicPr>
          <p:cNvPr id="20" name="Picture 19">
            <a:extLst>
              <a:ext uri="{FF2B5EF4-FFF2-40B4-BE49-F238E27FC236}">
                <a16:creationId xmlns:a16="http://schemas.microsoft.com/office/drawing/2014/main" id="{6E5C27F7-5972-CD36-A11D-07689993B7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20227458">
            <a:off x="1626040" y="7866106"/>
            <a:ext cx="3535080" cy="1988483"/>
          </a:xfrm>
          <a:prstGeom prst="rect">
            <a:avLst/>
          </a:prstGeom>
        </p:spPr>
      </p:pic>
      <p:pic>
        <p:nvPicPr>
          <p:cNvPr id="22" name="Picture 21">
            <a:extLst>
              <a:ext uri="{FF2B5EF4-FFF2-40B4-BE49-F238E27FC236}">
                <a16:creationId xmlns:a16="http://schemas.microsoft.com/office/drawing/2014/main" id="{4928540F-734C-2E31-729B-2F2636F6070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214039">
            <a:off x="13361064" y="5007560"/>
            <a:ext cx="2030166" cy="2030166"/>
          </a:xfrm>
          <a:prstGeom prst="rect">
            <a:avLst/>
          </a:prstGeom>
        </p:spPr>
      </p:pic>
    </p:spTree>
    <p:extLst>
      <p:ext uri="{BB962C8B-B14F-4D97-AF65-F5344CB8AC3E}">
        <p14:creationId xmlns:p14="http://schemas.microsoft.com/office/powerpoint/2010/main" val="1289445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8DAA65-90E4-20D1-D3EF-8E0EDC8E145E}"/>
              </a:ext>
            </a:extLst>
          </p:cNvPr>
          <p:cNvSpPr/>
          <p:nvPr/>
        </p:nvSpPr>
        <p:spPr>
          <a:xfrm>
            <a:off x="0" y="-2815"/>
            <a:ext cx="18288000" cy="1836045"/>
          </a:xfrm>
          <a:prstGeom prst="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0" name="Rectangle 9">
            <a:extLst>
              <a:ext uri="{FF2B5EF4-FFF2-40B4-BE49-F238E27FC236}">
                <a16:creationId xmlns:a16="http://schemas.microsoft.com/office/drawing/2014/main" id="{A70D57F8-E84D-7D80-4BA4-3276484CCE39}"/>
              </a:ext>
            </a:extLst>
          </p:cNvPr>
          <p:cNvSpPr/>
          <p:nvPr/>
        </p:nvSpPr>
        <p:spPr>
          <a:xfrm>
            <a:off x="0" y="8460593"/>
            <a:ext cx="18288000" cy="1836045"/>
          </a:xfrm>
          <a:prstGeom prst="rect">
            <a:avLst/>
          </a:prstGeom>
          <a:solidFill>
            <a:schemeClr val="accent4">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 name="Title 1">
            <a:extLst>
              <a:ext uri="{FF2B5EF4-FFF2-40B4-BE49-F238E27FC236}">
                <a16:creationId xmlns:a16="http://schemas.microsoft.com/office/drawing/2014/main" id="{46A85384-8406-4457-897E-6FC2F6555963}"/>
              </a:ext>
            </a:extLst>
          </p:cNvPr>
          <p:cNvSpPr>
            <a:spLocks noGrp="1"/>
          </p:cNvSpPr>
          <p:nvPr>
            <p:ph type="title"/>
          </p:nvPr>
        </p:nvSpPr>
        <p:spPr/>
        <p:txBody>
          <a:bodyPr>
            <a:normAutofit fontScale="90000"/>
          </a:bodyPr>
          <a:lstStyle/>
          <a:p>
            <a:pPr>
              <a:spcBef>
                <a:spcPts val="0"/>
              </a:spcBef>
            </a:pP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br>
              <a:rPr lang="en-US" sz="2700">
                <a:latin typeface="Calibri" panose="020F0502020204030204" pitchFamily="34" charset="0"/>
                <a:ea typeface="Calibri" panose="020F0502020204030204" pitchFamily="34" charset="0"/>
              </a:rPr>
            </a:br>
            <a:r>
              <a:rPr lang="en-US" sz="2700">
                <a:latin typeface="Calibri" panose="020F0502020204030204" pitchFamily="34" charset="0"/>
                <a:ea typeface="Calibri" panose="020F0502020204030204" pitchFamily="34" charset="0"/>
              </a:rPr>
              <a:t> </a:t>
            </a:r>
            <a:br>
              <a:rPr lang="en-US" sz="2700">
                <a:latin typeface="Calibri" panose="020F0502020204030204" pitchFamily="34" charset="0"/>
                <a:ea typeface="Calibri" panose="020F0502020204030204" pitchFamily="34" charset="0"/>
              </a:rPr>
            </a:br>
            <a:endParaRPr lang="en-US" sz="2700">
              <a:latin typeface="Calibri" panose="020F0502020204030204" pitchFamily="34" charset="0"/>
              <a:ea typeface="Calibri" panose="020F0502020204030204" pitchFamily="34" charset="0"/>
            </a:endParaRPr>
          </a:p>
        </p:txBody>
      </p:sp>
      <p:pic>
        <p:nvPicPr>
          <p:cNvPr id="1030" name="Picture 6" descr="AOL – Logos Download">
            <a:extLst>
              <a:ext uri="{FF2B5EF4-FFF2-40B4-BE49-F238E27FC236}">
                <a16:creationId xmlns:a16="http://schemas.microsoft.com/office/drawing/2014/main" id="{B3FEE80A-8F7C-4597-82E7-2C869EC74F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978" y="6764412"/>
            <a:ext cx="1426413" cy="14264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DEAD901-4409-47EA-AEBC-C633FBD552B2}"/>
              </a:ext>
            </a:extLst>
          </p:cNvPr>
          <p:cNvSpPr txBox="1"/>
          <p:nvPr/>
        </p:nvSpPr>
        <p:spPr>
          <a:xfrm>
            <a:off x="1598591" y="8739592"/>
            <a:ext cx="15435038" cy="1323439"/>
          </a:xfrm>
          <a:prstGeom prst="rect">
            <a:avLst/>
          </a:prstGeom>
          <a:noFill/>
        </p:spPr>
        <p:txBody>
          <a:bodyPr wrap="square">
            <a:spAutoFit/>
          </a:bodyPr>
          <a:lstStyle/>
          <a:p>
            <a:pPr algn="ctr"/>
            <a:r>
              <a:rPr lang="en-US" sz="3600" b="1" i="1">
                <a:latin typeface="Calibri" panose="020F0502020204030204" pitchFamily="34" charset="0"/>
                <a:ea typeface="Calibri" panose="020F0502020204030204" pitchFamily="34" charset="0"/>
              </a:rPr>
              <a:t>What does this have to do with Self Storage</a:t>
            </a:r>
            <a:r>
              <a:rPr lang="en-US" sz="3600" b="1">
                <a:latin typeface="Calibri" panose="020F0502020204030204" pitchFamily="34" charset="0"/>
                <a:ea typeface="Calibri" panose="020F0502020204030204" pitchFamily="34" charset="0"/>
              </a:rPr>
              <a:t>?</a:t>
            </a:r>
          </a:p>
          <a:p>
            <a:pPr algn="ctr"/>
            <a:r>
              <a:rPr lang="en-US" sz="4400" b="1">
                <a:latin typeface="Calibri" panose="020F0502020204030204" pitchFamily="34" charset="0"/>
                <a:ea typeface="Calibri" panose="020F0502020204030204" pitchFamily="34" charset="0"/>
              </a:rPr>
              <a:t>EVERYTHING</a:t>
            </a:r>
            <a:r>
              <a:rPr lang="en-US" sz="3600" b="1">
                <a:latin typeface="Calibri" panose="020F0502020204030204" pitchFamily="34" charset="0"/>
                <a:ea typeface="Calibri" panose="020F0502020204030204" pitchFamily="34" charset="0"/>
              </a:rPr>
              <a:t>!</a:t>
            </a:r>
            <a:endParaRPr lang="en-US" sz="3600" b="1"/>
          </a:p>
        </p:txBody>
      </p:sp>
      <p:pic>
        <p:nvPicPr>
          <p:cNvPr id="1050" name="Picture 26" descr="Uber Eats Logo - PNG and Vector - Logo Download">
            <a:extLst>
              <a:ext uri="{FF2B5EF4-FFF2-40B4-BE49-F238E27FC236}">
                <a16:creationId xmlns:a16="http://schemas.microsoft.com/office/drawing/2014/main" id="{16325B89-308D-4CAD-8786-2A001700A8D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72647" y="4883414"/>
            <a:ext cx="1374350" cy="13743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5DA3507-B55A-EA38-DB62-4BF2B0A56E61}"/>
              </a:ext>
            </a:extLst>
          </p:cNvPr>
          <p:cNvSpPr txBox="1">
            <a:spLocks/>
          </p:cNvSpPr>
          <p:nvPr/>
        </p:nvSpPr>
        <p:spPr>
          <a:xfrm>
            <a:off x="1" y="398304"/>
            <a:ext cx="18288000" cy="976287"/>
          </a:xfrm>
          <a:prstGeom prst="rect">
            <a:avLst/>
          </a:prstGeom>
        </p:spPr>
        <p:txBody>
          <a:bodyPr vert="horz" lIns="137160" tIns="68580" rIns="137160" bIns="68580" rtlCol="0" anchor="ctr" anchorCtr="0">
            <a:normAutofit/>
          </a:bodyPr>
          <a:lstStyle>
            <a:lvl1pPr algn="l" defTabSz="914400" rtl="0" eaLnBrk="1" latinLnBrk="0" hangingPunct="1">
              <a:lnSpc>
                <a:spcPts val="4000"/>
              </a:lnSpc>
              <a:spcBef>
                <a:spcPct val="0"/>
              </a:spcBef>
              <a:buNone/>
              <a:defRPr sz="3600" b="0" i="0" kern="1200" baseline="0">
                <a:solidFill>
                  <a:schemeClr val="tx1"/>
                </a:solidFill>
                <a:latin typeface="Avenir LT Std 45 Book" panose="02000503020000020003" pitchFamily="2" charset="0"/>
                <a:ea typeface="+mj-ea"/>
                <a:cs typeface="+mj-cs"/>
              </a:defRPr>
            </a:lvl1pPr>
          </a:lstStyle>
          <a:p>
            <a:pPr algn="ctr">
              <a:lnSpc>
                <a:spcPct val="90000"/>
              </a:lnSpc>
            </a:pPr>
            <a:r>
              <a:rPr lang="en-US" sz="4300" b="1">
                <a:solidFill>
                  <a:schemeClr val="tx2"/>
                </a:solidFill>
                <a:latin typeface="Arial"/>
                <a:cs typeface="Arial"/>
              </a:rPr>
              <a:t>“</a:t>
            </a:r>
            <a:r>
              <a:rPr lang="en-US" sz="4300" b="1">
                <a:latin typeface="Arial"/>
                <a:cs typeface="Arial"/>
              </a:rPr>
              <a:t>History does not repeat itself, but most often, it rhymes</a:t>
            </a:r>
            <a:r>
              <a:rPr lang="en-US" sz="4300" b="1">
                <a:solidFill>
                  <a:schemeClr val="tx2"/>
                </a:solidFill>
                <a:latin typeface="Arial"/>
                <a:cs typeface="Arial"/>
              </a:rPr>
              <a:t>” </a:t>
            </a:r>
            <a:r>
              <a:rPr lang="en-US" sz="3200" b="1">
                <a:solidFill>
                  <a:schemeClr val="tx2"/>
                </a:solidFill>
                <a:latin typeface="Arial"/>
                <a:cs typeface="Arial"/>
              </a:rPr>
              <a:t>~Mark Twain</a:t>
            </a:r>
            <a:endParaRPr lang="en-US" sz="4200" b="1">
              <a:solidFill>
                <a:schemeClr val="tx2"/>
              </a:solidFill>
              <a:latin typeface="Arial"/>
              <a:cs typeface="Arial"/>
            </a:endParaRPr>
          </a:p>
        </p:txBody>
      </p:sp>
      <p:pic>
        <p:nvPicPr>
          <p:cNvPr id="8" name="Picture 7">
            <a:extLst>
              <a:ext uri="{FF2B5EF4-FFF2-40B4-BE49-F238E27FC236}">
                <a16:creationId xmlns:a16="http://schemas.microsoft.com/office/drawing/2014/main" id="{36520EF1-914E-DCE4-60AA-3B8717055C6B}"/>
              </a:ext>
            </a:extLst>
          </p:cNvPr>
          <p:cNvPicPr>
            <a:picLocks noChangeAspect="1"/>
          </p:cNvPicPr>
          <p:nvPr/>
        </p:nvPicPr>
        <p:blipFill>
          <a:blip r:embed="rId5" cstate="screen">
            <a:alphaModFix amt="60000"/>
            <a:extLst>
              <a:ext uri="{28A0092B-C50C-407E-A947-70E740481C1C}">
                <a14:useLocalDpi xmlns:a14="http://schemas.microsoft.com/office/drawing/2010/main"/>
              </a:ext>
            </a:extLst>
          </a:blip>
          <a:srcRect/>
          <a:stretch/>
        </p:blipFill>
        <p:spPr>
          <a:xfrm>
            <a:off x="0" y="1775709"/>
            <a:ext cx="9143997" cy="6684883"/>
          </a:xfrm>
          <a:prstGeom prst="rect">
            <a:avLst/>
          </a:prstGeom>
        </p:spPr>
      </p:pic>
      <p:pic>
        <p:nvPicPr>
          <p:cNvPr id="20" name="Picture 19">
            <a:extLst>
              <a:ext uri="{FF2B5EF4-FFF2-40B4-BE49-F238E27FC236}">
                <a16:creationId xmlns:a16="http://schemas.microsoft.com/office/drawing/2014/main" id="{2E8F309B-356C-8279-C03A-3DEDC3352602}"/>
              </a:ext>
            </a:extLst>
          </p:cNvPr>
          <p:cNvPicPr>
            <a:picLocks noChangeAspect="1"/>
          </p:cNvPicPr>
          <p:nvPr/>
        </p:nvPicPr>
        <p:blipFill>
          <a:blip r:embed="rId6" cstate="screen">
            <a:alphaModFix amt="60000"/>
            <a:extLst>
              <a:ext uri="{28A0092B-C50C-407E-A947-70E740481C1C}">
                <a14:useLocalDpi xmlns:a14="http://schemas.microsoft.com/office/drawing/2010/main"/>
              </a:ext>
            </a:extLst>
          </a:blip>
          <a:srcRect t="-16"/>
          <a:stretch/>
        </p:blipFill>
        <p:spPr>
          <a:xfrm>
            <a:off x="9138314" y="1774620"/>
            <a:ext cx="9143998" cy="6684883"/>
          </a:xfrm>
          <a:prstGeom prst="rect">
            <a:avLst/>
          </a:prstGeom>
        </p:spPr>
      </p:pic>
      <p:sp>
        <p:nvSpPr>
          <p:cNvPr id="12" name="TextBox 11">
            <a:extLst>
              <a:ext uri="{FF2B5EF4-FFF2-40B4-BE49-F238E27FC236}">
                <a16:creationId xmlns:a16="http://schemas.microsoft.com/office/drawing/2014/main" id="{7AA0CDE8-BDE9-2D10-96AB-E696E98398BD}"/>
              </a:ext>
            </a:extLst>
          </p:cNvPr>
          <p:cNvSpPr txBox="1"/>
          <p:nvPr/>
        </p:nvSpPr>
        <p:spPr>
          <a:xfrm>
            <a:off x="0" y="3333269"/>
            <a:ext cx="9143998" cy="707886"/>
          </a:xfrm>
          <a:prstGeom prst="rect">
            <a:avLst/>
          </a:prstGeom>
          <a:solidFill>
            <a:schemeClr val="bg1">
              <a:alpha val="85000"/>
            </a:schemeClr>
          </a:solidFill>
        </p:spPr>
        <p:txBody>
          <a:bodyPr wrap="square" rtlCol="0">
            <a:spAutoFit/>
          </a:bodyPr>
          <a:lstStyle/>
          <a:p>
            <a:pPr algn="ctr"/>
            <a:r>
              <a:rPr lang="en-US" sz="4000"/>
              <a:t>$2.3M for 30 second Super Bowl ad</a:t>
            </a:r>
          </a:p>
        </p:txBody>
      </p:sp>
      <p:sp>
        <p:nvSpPr>
          <p:cNvPr id="19" name="TextBox 18">
            <a:extLst>
              <a:ext uri="{FF2B5EF4-FFF2-40B4-BE49-F238E27FC236}">
                <a16:creationId xmlns:a16="http://schemas.microsoft.com/office/drawing/2014/main" id="{594EA5D1-FFA0-08CD-46DD-6FADB8321099}"/>
              </a:ext>
            </a:extLst>
          </p:cNvPr>
          <p:cNvSpPr txBox="1"/>
          <p:nvPr/>
        </p:nvSpPr>
        <p:spPr>
          <a:xfrm>
            <a:off x="3566544" y="2124585"/>
            <a:ext cx="2010909" cy="861774"/>
          </a:xfrm>
          <a:prstGeom prst="rect">
            <a:avLst/>
          </a:prstGeom>
          <a:solidFill>
            <a:schemeClr val="bg1"/>
          </a:solidFill>
        </p:spPr>
        <p:txBody>
          <a:bodyPr wrap="square">
            <a:spAutoFit/>
          </a:bodyPr>
          <a:lstStyle/>
          <a:p>
            <a:pPr algn="ctr"/>
            <a:r>
              <a:rPr lang="en-US" sz="5000" b="1">
                <a:solidFill>
                  <a:schemeClr val="accent2"/>
                </a:solidFill>
              </a:rPr>
              <a:t>2004</a:t>
            </a:r>
          </a:p>
        </p:txBody>
      </p:sp>
      <p:sp>
        <p:nvSpPr>
          <p:cNvPr id="28" name="TextBox 27">
            <a:extLst>
              <a:ext uri="{FF2B5EF4-FFF2-40B4-BE49-F238E27FC236}">
                <a16:creationId xmlns:a16="http://schemas.microsoft.com/office/drawing/2014/main" id="{B04C31ED-7F83-96FD-3F7A-C62B9D251365}"/>
              </a:ext>
            </a:extLst>
          </p:cNvPr>
          <p:cNvSpPr txBox="1"/>
          <p:nvPr/>
        </p:nvSpPr>
        <p:spPr>
          <a:xfrm>
            <a:off x="9138314" y="3333269"/>
            <a:ext cx="9143998" cy="707886"/>
          </a:xfrm>
          <a:prstGeom prst="rect">
            <a:avLst/>
          </a:prstGeom>
          <a:solidFill>
            <a:schemeClr val="bg1">
              <a:alpha val="85000"/>
            </a:schemeClr>
          </a:solidFill>
        </p:spPr>
        <p:txBody>
          <a:bodyPr wrap="square" rtlCol="0">
            <a:spAutoFit/>
          </a:bodyPr>
          <a:lstStyle/>
          <a:p>
            <a:pPr algn="ctr"/>
            <a:r>
              <a:rPr lang="en-US" sz="4000"/>
              <a:t>$7M for 30 second Super Bowl ad</a:t>
            </a:r>
          </a:p>
        </p:txBody>
      </p:sp>
      <p:sp>
        <p:nvSpPr>
          <p:cNvPr id="29" name="TextBox 28">
            <a:extLst>
              <a:ext uri="{FF2B5EF4-FFF2-40B4-BE49-F238E27FC236}">
                <a16:creationId xmlns:a16="http://schemas.microsoft.com/office/drawing/2014/main" id="{0D47865F-BBA4-8D0C-3440-5A3D6CA1C8F8}"/>
              </a:ext>
            </a:extLst>
          </p:cNvPr>
          <p:cNvSpPr txBox="1"/>
          <p:nvPr/>
        </p:nvSpPr>
        <p:spPr>
          <a:xfrm>
            <a:off x="12704859" y="2124585"/>
            <a:ext cx="2010909" cy="861774"/>
          </a:xfrm>
          <a:prstGeom prst="rect">
            <a:avLst/>
          </a:prstGeom>
          <a:solidFill>
            <a:schemeClr val="bg1"/>
          </a:solidFill>
        </p:spPr>
        <p:txBody>
          <a:bodyPr wrap="square">
            <a:spAutoFit/>
          </a:bodyPr>
          <a:lstStyle/>
          <a:p>
            <a:pPr algn="ctr"/>
            <a:r>
              <a:rPr lang="en-US" sz="5000" b="1">
                <a:solidFill>
                  <a:schemeClr val="accent2"/>
                </a:solidFill>
              </a:rPr>
              <a:t>2024</a:t>
            </a:r>
          </a:p>
        </p:txBody>
      </p:sp>
      <p:sp>
        <p:nvSpPr>
          <p:cNvPr id="3" name="Rectangle 2">
            <a:extLst>
              <a:ext uri="{FF2B5EF4-FFF2-40B4-BE49-F238E27FC236}">
                <a16:creationId xmlns:a16="http://schemas.microsoft.com/office/drawing/2014/main" id="{1BF6A2BB-1811-DF50-0982-F03061C53BB2}"/>
              </a:ext>
            </a:extLst>
          </p:cNvPr>
          <p:cNvSpPr/>
          <p:nvPr/>
        </p:nvSpPr>
        <p:spPr>
          <a:xfrm>
            <a:off x="1435509" y="4769492"/>
            <a:ext cx="6272981" cy="2889819"/>
          </a:xfrm>
          <a:prstGeom prst="rect">
            <a:avLst/>
          </a:prstGeom>
          <a:solidFill>
            <a:schemeClr val="bg1">
              <a:alpha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5" name="Picture 4">
            <a:extLst>
              <a:ext uri="{FF2B5EF4-FFF2-40B4-BE49-F238E27FC236}">
                <a16:creationId xmlns:a16="http://schemas.microsoft.com/office/drawing/2014/main" id="{63D4D545-757F-061D-E1E1-53CAE2A24036}"/>
              </a:ext>
            </a:extLst>
          </p:cNvPr>
          <p:cNvPicPr>
            <a:picLocks noChangeAspect="1"/>
          </p:cNvPicPr>
          <p:nvPr/>
        </p:nvPicPr>
        <p:blipFill>
          <a:blip r:embed="rId7"/>
          <a:stretch>
            <a:fillRect/>
          </a:stretch>
        </p:blipFill>
        <p:spPr>
          <a:xfrm>
            <a:off x="5138089" y="5124768"/>
            <a:ext cx="2324528" cy="552827"/>
          </a:xfrm>
          <a:prstGeom prst="rect">
            <a:avLst/>
          </a:prstGeom>
        </p:spPr>
      </p:pic>
      <p:pic>
        <p:nvPicPr>
          <p:cNvPr id="6" name="Graphic 5">
            <a:extLst>
              <a:ext uri="{FF2B5EF4-FFF2-40B4-BE49-F238E27FC236}">
                <a16:creationId xmlns:a16="http://schemas.microsoft.com/office/drawing/2014/main" id="{816EF4E9-B6CE-A4B1-3A96-A3063C06ED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44733" y="5124768"/>
            <a:ext cx="1103911" cy="1103911"/>
          </a:xfrm>
          <a:prstGeom prst="rect">
            <a:avLst/>
          </a:prstGeom>
        </p:spPr>
      </p:pic>
      <p:pic>
        <p:nvPicPr>
          <p:cNvPr id="7" name="Picture 6">
            <a:extLst>
              <a:ext uri="{FF2B5EF4-FFF2-40B4-BE49-F238E27FC236}">
                <a16:creationId xmlns:a16="http://schemas.microsoft.com/office/drawing/2014/main" id="{D9A43C07-4C3A-73B1-7F23-2B553B4C8E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50943" y="6265517"/>
            <a:ext cx="2054434" cy="1243945"/>
          </a:xfrm>
          <a:prstGeom prst="rect">
            <a:avLst/>
          </a:prstGeom>
        </p:spPr>
      </p:pic>
      <p:pic>
        <p:nvPicPr>
          <p:cNvPr id="9" name="Picture 8">
            <a:extLst>
              <a:ext uri="{FF2B5EF4-FFF2-40B4-BE49-F238E27FC236}">
                <a16:creationId xmlns:a16="http://schemas.microsoft.com/office/drawing/2014/main" id="{B6969365-0AAE-D0EA-9479-4E64E27E03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20936" y="5550366"/>
            <a:ext cx="2509585" cy="2509585"/>
          </a:xfrm>
          <a:prstGeom prst="rect">
            <a:avLst/>
          </a:prstGeom>
        </p:spPr>
      </p:pic>
      <p:pic>
        <p:nvPicPr>
          <p:cNvPr id="13" name="Picture 12">
            <a:extLst>
              <a:ext uri="{FF2B5EF4-FFF2-40B4-BE49-F238E27FC236}">
                <a16:creationId xmlns:a16="http://schemas.microsoft.com/office/drawing/2014/main" id="{BD2745D7-02B7-EBB3-E25B-41453DCA602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75698" y="5124768"/>
            <a:ext cx="1948116" cy="876652"/>
          </a:xfrm>
          <a:prstGeom prst="rect">
            <a:avLst/>
          </a:prstGeom>
        </p:spPr>
      </p:pic>
      <p:sp>
        <p:nvSpPr>
          <p:cNvPr id="21" name="Rectangle 20">
            <a:extLst>
              <a:ext uri="{FF2B5EF4-FFF2-40B4-BE49-F238E27FC236}">
                <a16:creationId xmlns:a16="http://schemas.microsoft.com/office/drawing/2014/main" id="{1F3E6609-C3C8-1848-26F6-F9918F0DDC70}"/>
              </a:ext>
            </a:extLst>
          </p:cNvPr>
          <p:cNvSpPr/>
          <p:nvPr/>
        </p:nvSpPr>
        <p:spPr>
          <a:xfrm>
            <a:off x="10573822" y="4769492"/>
            <a:ext cx="6272981" cy="2889819"/>
          </a:xfrm>
          <a:prstGeom prst="rect">
            <a:avLst/>
          </a:prstGeom>
          <a:solidFill>
            <a:schemeClr val="bg1">
              <a:alpha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22" name="Picture 21">
            <a:extLst>
              <a:ext uri="{FF2B5EF4-FFF2-40B4-BE49-F238E27FC236}">
                <a16:creationId xmlns:a16="http://schemas.microsoft.com/office/drawing/2014/main" id="{6DFACCAF-686F-AD92-89AB-CEB163A6B0F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796074" y="5180312"/>
            <a:ext cx="2722708" cy="466491"/>
          </a:xfrm>
          <a:prstGeom prst="rect">
            <a:avLst/>
          </a:prstGeom>
        </p:spPr>
      </p:pic>
      <p:pic>
        <p:nvPicPr>
          <p:cNvPr id="25" name="Picture 24">
            <a:extLst>
              <a:ext uri="{FF2B5EF4-FFF2-40B4-BE49-F238E27FC236}">
                <a16:creationId xmlns:a16="http://schemas.microsoft.com/office/drawing/2014/main" id="{55187AB1-CB18-703C-04DA-55DA27AEAE6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238650" y="6496992"/>
            <a:ext cx="1114848" cy="1016741"/>
          </a:xfrm>
          <a:prstGeom prst="rect">
            <a:avLst/>
          </a:prstGeom>
        </p:spPr>
      </p:pic>
      <p:pic>
        <p:nvPicPr>
          <p:cNvPr id="27" name="Picture 26">
            <a:extLst>
              <a:ext uri="{FF2B5EF4-FFF2-40B4-BE49-F238E27FC236}">
                <a16:creationId xmlns:a16="http://schemas.microsoft.com/office/drawing/2014/main" id="{364DAD8E-F837-392E-6A2F-677D27459CC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220830" y="6371686"/>
            <a:ext cx="1143476" cy="1142047"/>
          </a:xfrm>
          <a:prstGeom prst="rect">
            <a:avLst/>
          </a:prstGeom>
        </p:spPr>
      </p:pic>
      <p:pic>
        <p:nvPicPr>
          <p:cNvPr id="31" name="Picture 30">
            <a:extLst>
              <a:ext uri="{FF2B5EF4-FFF2-40B4-BE49-F238E27FC236}">
                <a16:creationId xmlns:a16="http://schemas.microsoft.com/office/drawing/2014/main" id="{FBD1F253-6846-43A0-DFE1-24E5D1879B5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342013" y="6484429"/>
            <a:ext cx="1029304" cy="1029304"/>
          </a:xfrm>
          <a:prstGeom prst="rect">
            <a:avLst/>
          </a:prstGeom>
        </p:spPr>
      </p:pic>
      <p:pic>
        <p:nvPicPr>
          <p:cNvPr id="33" name="Graphic 32">
            <a:extLst>
              <a:ext uri="{FF2B5EF4-FFF2-40B4-BE49-F238E27FC236}">
                <a16:creationId xmlns:a16="http://schemas.microsoft.com/office/drawing/2014/main" id="{46673033-BEC7-4E8D-53A8-5FEF33B4E6F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893917" y="3974459"/>
            <a:ext cx="2673799" cy="2673799"/>
          </a:xfrm>
          <a:prstGeom prst="rect">
            <a:avLst/>
          </a:prstGeom>
        </p:spPr>
      </p:pic>
      <p:pic>
        <p:nvPicPr>
          <p:cNvPr id="18" name="Picture 17">
            <a:extLst>
              <a:ext uri="{FF2B5EF4-FFF2-40B4-BE49-F238E27FC236}">
                <a16:creationId xmlns:a16="http://schemas.microsoft.com/office/drawing/2014/main" id="{F0CF7844-74C3-CE8D-C4E9-4C5E4B99F002}"/>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236808" y="5380175"/>
            <a:ext cx="4947007" cy="1348884"/>
          </a:xfrm>
          <a:prstGeom prst="rect">
            <a:avLst/>
          </a:prstGeom>
        </p:spPr>
      </p:pic>
    </p:spTree>
    <p:extLst>
      <p:ext uri="{BB962C8B-B14F-4D97-AF65-F5344CB8AC3E}">
        <p14:creationId xmlns:p14="http://schemas.microsoft.com/office/powerpoint/2010/main" val="2694732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DB880C-7FA8-4B9D-2444-A2E7D2490AFF}"/>
              </a:ext>
            </a:extLst>
          </p:cNvPr>
          <p:cNvSpPr>
            <a:spLocks noGrp="1" noRot="1" noMove="1" noResize="1" noEditPoints="1" noAdjustHandles="1" noChangeArrowheads="1" noChangeShapeType="1"/>
          </p:cNvSpPr>
          <p:nvPr/>
        </p:nvSpPr>
        <p:spPr>
          <a:xfrm>
            <a:off x="0" y="0"/>
            <a:ext cx="18288000" cy="899903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4" name="Graphic 3" descr="Atom outline">
            <a:extLst>
              <a:ext uri="{FF2B5EF4-FFF2-40B4-BE49-F238E27FC236}">
                <a16:creationId xmlns:a16="http://schemas.microsoft.com/office/drawing/2014/main" id="{89DE6798-9412-2D53-2B2A-9DE123CB9B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8200" y="602166"/>
            <a:ext cx="1371600" cy="1371600"/>
          </a:xfrm>
          <a:prstGeom prst="rect">
            <a:avLst/>
          </a:prstGeom>
        </p:spPr>
      </p:pic>
      <p:cxnSp>
        <p:nvCxnSpPr>
          <p:cNvPr id="6" name="Straight Connector 5">
            <a:extLst>
              <a:ext uri="{FF2B5EF4-FFF2-40B4-BE49-F238E27FC236}">
                <a16:creationId xmlns:a16="http://schemas.microsoft.com/office/drawing/2014/main" id="{55C30C44-EAA0-E0CF-F540-88B0527E3F12}"/>
              </a:ext>
            </a:extLst>
          </p:cNvPr>
          <p:cNvCxnSpPr/>
          <p:nvPr/>
        </p:nvCxnSpPr>
        <p:spPr>
          <a:xfrm flipH="1">
            <a:off x="623456" y="1287966"/>
            <a:ext cx="76477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7FCD27E-66C4-0F53-6F46-864035BAE088}"/>
              </a:ext>
            </a:extLst>
          </p:cNvPr>
          <p:cNvCxnSpPr/>
          <p:nvPr/>
        </p:nvCxnSpPr>
        <p:spPr>
          <a:xfrm flipH="1">
            <a:off x="9996056" y="1287966"/>
            <a:ext cx="76477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850A8F8-F16C-679E-E0E0-489D97447530}"/>
              </a:ext>
            </a:extLst>
          </p:cNvPr>
          <p:cNvSpPr txBox="1"/>
          <p:nvPr/>
        </p:nvSpPr>
        <p:spPr>
          <a:xfrm>
            <a:off x="5049983" y="2279234"/>
            <a:ext cx="8188037" cy="738664"/>
          </a:xfrm>
          <a:prstGeom prst="rect">
            <a:avLst/>
          </a:prstGeom>
          <a:noFill/>
        </p:spPr>
        <p:txBody>
          <a:bodyPr wrap="square" rtlCol="0">
            <a:spAutoFit/>
          </a:bodyPr>
          <a:lstStyle/>
          <a:p>
            <a:pPr algn="ctr"/>
            <a:r>
              <a:rPr lang="en-US" sz="4200">
                <a:solidFill>
                  <a:schemeClr val="tx2">
                    <a:lumMod val="50000"/>
                  </a:schemeClr>
                </a:solidFill>
              </a:rPr>
              <a:t>Scientific &amp; Educational</a:t>
            </a:r>
          </a:p>
        </p:txBody>
      </p:sp>
      <p:sp>
        <p:nvSpPr>
          <p:cNvPr id="9" name="TextBox 8">
            <a:extLst>
              <a:ext uri="{FF2B5EF4-FFF2-40B4-BE49-F238E27FC236}">
                <a16:creationId xmlns:a16="http://schemas.microsoft.com/office/drawing/2014/main" id="{32E35E31-0D61-6319-C8BE-604BDE8D3F35}"/>
              </a:ext>
            </a:extLst>
          </p:cNvPr>
          <p:cNvSpPr txBox="1"/>
          <p:nvPr/>
        </p:nvSpPr>
        <p:spPr>
          <a:xfrm>
            <a:off x="5049983" y="3480858"/>
            <a:ext cx="8188037" cy="2123658"/>
          </a:xfrm>
          <a:prstGeom prst="rect">
            <a:avLst/>
          </a:prstGeom>
          <a:noFill/>
        </p:spPr>
        <p:txBody>
          <a:bodyPr wrap="square" rtlCol="0">
            <a:spAutoFit/>
          </a:bodyPr>
          <a:lstStyle/>
          <a:p>
            <a:pPr algn="ctr"/>
            <a:r>
              <a:rPr lang="en-US" sz="13200" b="1" spc="450"/>
              <a:t>SWAG</a:t>
            </a:r>
          </a:p>
        </p:txBody>
      </p:sp>
      <p:sp>
        <p:nvSpPr>
          <p:cNvPr id="10" name="TextBox 9">
            <a:extLst>
              <a:ext uri="{FF2B5EF4-FFF2-40B4-BE49-F238E27FC236}">
                <a16:creationId xmlns:a16="http://schemas.microsoft.com/office/drawing/2014/main" id="{74D1DD26-F9D0-6CF4-F813-F9CD47436BE6}"/>
              </a:ext>
            </a:extLst>
          </p:cNvPr>
          <p:cNvSpPr txBox="1"/>
          <p:nvPr/>
        </p:nvSpPr>
        <p:spPr>
          <a:xfrm>
            <a:off x="3782293" y="7038270"/>
            <a:ext cx="10723418" cy="923330"/>
          </a:xfrm>
          <a:prstGeom prst="rect">
            <a:avLst/>
          </a:prstGeom>
          <a:noFill/>
        </p:spPr>
        <p:txBody>
          <a:bodyPr wrap="square" rtlCol="0">
            <a:spAutoFit/>
          </a:bodyPr>
          <a:lstStyle/>
          <a:p>
            <a:pPr algn="ctr"/>
            <a:r>
              <a:rPr lang="en-US" sz="5400" b="1"/>
              <a:t>Scientific Wild Ass Guess</a:t>
            </a:r>
          </a:p>
        </p:txBody>
      </p:sp>
      <p:sp>
        <p:nvSpPr>
          <p:cNvPr id="11" name="TextBox 10">
            <a:extLst>
              <a:ext uri="{FF2B5EF4-FFF2-40B4-BE49-F238E27FC236}">
                <a16:creationId xmlns:a16="http://schemas.microsoft.com/office/drawing/2014/main" id="{996CC8AF-F631-752C-A00A-0225E237A3EA}"/>
              </a:ext>
            </a:extLst>
          </p:cNvPr>
          <p:cNvSpPr txBox="1"/>
          <p:nvPr/>
        </p:nvSpPr>
        <p:spPr>
          <a:xfrm>
            <a:off x="5049983" y="6067478"/>
            <a:ext cx="8188037" cy="715581"/>
          </a:xfrm>
          <a:prstGeom prst="rect">
            <a:avLst/>
          </a:prstGeom>
          <a:noFill/>
        </p:spPr>
        <p:txBody>
          <a:bodyPr wrap="square" rtlCol="0">
            <a:spAutoFit/>
          </a:bodyPr>
          <a:lstStyle/>
          <a:p>
            <a:pPr algn="ctr"/>
            <a:r>
              <a:rPr lang="en-US" sz="4050"/>
              <a:t>means</a:t>
            </a:r>
          </a:p>
        </p:txBody>
      </p:sp>
    </p:spTree>
    <p:extLst>
      <p:ext uri="{BB962C8B-B14F-4D97-AF65-F5344CB8AC3E}">
        <p14:creationId xmlns:p14="http://schemas.microsoft.com/office/powerpoint/2010/main" val="2406997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A47201-B299-E62B-018E-6E82CAD45974}"/>
              </a:ext>
            </a:extLst>
          </p:cNvPr>
          <p:cNvGrpSpPr/>
          <p:nvPr/>
        </p:nvGrpSpPr>
        <p:grpSpPr>
          <a:xfrm>
            <a:off x="2" y="1"/>
            <a:ext cx="18266567" cy="8977748"/>
            <a:chOff x="1" y="0"/>
            <a:chExt cx="12177711" cy="5985165"/>
          </a:xfrm>
        </p:grpSpPr>
        <p:pic>
          <p:nvPicPr>
            <p:cNvPr id="3" name="Picture 2">
              <a:extLst>
                <a:ext uri="{FF2B5EF4-FFF2-40B4-BE49-F238E27FC236}">
                  <a16:creationId xmlns:a16="http://schemas.microsoft.com/office/drawing/2014/main" id="{E25CFD1E-13E6-83A6-5F32-041CC1472BF0}"/>
                </a:ext>
              </a:extLst>
            </p:cNvPr>
            <p:cNvPicPr>
              <a:picLocks noChangeAspect="1"/>
            </p:cNvPicPr>
            <p:nvPr/>
          </p:nvPicPr>
          <p:blipFill>
            <a:blip r:embed="rId3"/>
            <a:srcRect l="28523" t="8056" r="20592" b="16944"/>
            <a:stretch/>
          </p:blipFill>
          <p:spPr>
            <a:xfrm>
              <a:off x="6081712" y="0"/>
              <a:ext cx="6096000" cy="5985165"/>
            </a:xfrm>
            <a:prstGeom prst="rect">
              <a:avLst/>
            </a:prstGeom>
          </p:spPr>
        </p:pic>
        <p:pic>
          <p:nvPicPr>
            <p:cNvPr id="5" name="Picture 4" descr="A walmart storefront with a sign&#10;&#10;Description automatically generated">
              <a:extLst>
                <a:ext uri="{FF2B5EF4-FFF2-40B4-BE49-F238E27FC236}">
                  <a16:creationId xmlns:a16="http://schemas.microsoft.com/office/drawing/2014/main" id="{C6898BE7-7DD8-A4EA-1544-A5ABF09A723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1"/>
              <a:ext cx="6096000" cy="5985164"/>
            </a:xfrm>
            <a:prstGeom prst="rect">
              <a:avLst/>
            </a:prstGeom>
          </p:spPr>
        </p:pic>
      </p:grpSp>
    </p:spTree>
    <p:extLst>
      <p:ext uri="{BB962C8B-B14F-4D97-AF65-F5344CB8AC3E}">
        <p14:creationId xmlns:p14="http://schemas.microsoft.com/office/powerpoint/2010/main" val="3062118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917081-0485-3C88-FC05-7CF4D1B3C692}"/>
              </a:ext>
            </a:extLst>
          </p:cNvPr>
          <p:cNvSpPr/>
          <p:nvPr/>
        </p:nvSpPr>
        <p:spPr>
          <a:xfrm>
            <a:off x="0" y="0"/>
            <a:ext cx="9144000" cy="10287000"/>
          </a:xfrm>
          <a:prstGeom prst="rect">
            <a:avLst/>
          </a:prstGeom>
          <a:solidFill>
            <a:schemeClr val="accent3">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defRPr sz="3200" b="0" i="0" u="none" strike="noStrike" kern="1200" spc="0" baseline="0">
                <a:solidFill>
                  <a:srgbClr val="000000"/>
                </a:solidFill>
                <a:latin typeface="+mn-lt"/>
                <a:ea typeface="+mn-ea"/>
                <a:cs typeface="+mn-cs"/>
              </a:defRPr>
            </a:pPr>
            <a:endParaRPr lang="en-US" sz="2800" b="0">
              <a:solidFill>
                <a:schemeClr val="tx1"/>
              </a:solidFill>
            </a:endParaRPr>
          </a:p>
        </p:txBody>
      </p:sp>
      <p:sp>
        <p:nvSpPr>
          <p:cNvPr id="17" name="TextBox 16">
            <a:extLst>
              <a:ext uri="{FF2B5EF4-FFF2-40B4-BE49-F238E27FC236}">
                <a16:creationId xmlns:a16="http://schemas.microsoft.com/office/drawing/2014/main" id="{A3D2E3B7-C055-9C3B-F7CE-A69E6DCCC4F8}"/>
              </a:ext>
            </a:extLst>
          </p:cNvPr>
          <p:cNvSpPr txBox="1"/>
          <p:nvPr/>
        </p:nvSpPr>
        <p:spPr>
          <a:xfrm>
            <a:off x="10515600" y="3863133"/>
            <a:ext cx="7043195" cy="3785652"/>
          </a:xfrm>
          <a:prstGeom prst="rect">
            <a:avLst/>
          </a:prstGeom>
          <a:noFill/>
        </p:spPr>
        <p:txBody>
          <a:bodyPr wrap="square" rtlCol="0">
            <a:spAutoFit/>
          </a:bodyPr>
          <a:lstStyle/>
          <a:p>
            <a:r>
              <a:rPr lang="en-US" sz="2400" b="0" i="0">
                <a:solidFill>
                  <a:srgbClr val="131212"/>
                </a:solidFill>
                <a:effectLst/>
                <a:latin typeface="Helvetica" pitchFamily="2" charset="0"/>
              </a:rPr>
              <a:t>In 2023, the US Self-storage industry </a:t>
            </a:r>
            <a:r>
              <a:rPr lang="en-US" sz="2400" b="1" i="0">
                <a:solidFill>
                  <a:srgbClr val="131212"/>
                </a:solidFill>
                <a:effectLst/>
                <a:latin typeface="Helvetica" pitchFamily="2" charset="0"/>
              </a:rPr>
              <a:t>expanded to a staggering 1.7BSF </a:t>
            </a:r>
            <a:r>
              <a:rPr lang="en-US" sz="2400" b="0" i="0">
                <a:solidFill>
                  <a:srgbClr val="131212"/>
                </a:solidFill>
                <a:effectLst/>
                <a:latin typeface="Helvetica" pitchFamily="2" charset="0"/>
              </a:rPr>
              <a:t>in order to meet the lofty demand caused by pandemic displacements. </a:t>
            </a:r>
          </a:p>
          <a:p>
            <a:endParaRPr lang="en-US" sz="2400">
              <a:solidFill>
                <a:srgbClr val="131212"/>
              </a:solidFill>
              <a:latin typeface="Helvetica" pitchFamily="2" charset="0"/>
            </a:endParaRPr>
          </a:p>
          <a:p>
            <a:r>
              <a:rPr lang="en-US" sz="2400" b="0" i="0">
                <a:solidFill>
                  <a:srgbClr val="131212"/>
                </a:solidFill>
                <a:effectLst/>
                <a:latin typeface="Helvetica" pitchFamily="2" charset="0"/>
              </a:rPr>
              <a:t>Over the last five years, </a:t>
            </a:r>
            <a:r>
              <a:rPr lang="en-US" sz="2400" b="1" i="0">
                <a:solidFill>
                  <a:srgbClr val="131212"/>
                </a:solidFill>
                <a:effectLst/>
                <a:latin typeface="Helvetica" pitchFamily="2" charset="0"/>
              </a:rPr>
              <a:t>254.6MSF was added, accounting for 15.1% of total inventory</a:t>
            </a:r>
            <a:r>
              <a:rPr lang="en-US" sz="2400" b="0" i="0">
                <a:solidFill>
                  <a:srgbClr val="131212"/>
                </a:solidFill>
                <a:effectLst/>
                <a:latin typeface="Helvetica" pitchFamily="2" charset="0"/>
              </a:rPr>
              <a:t>.</a:t>
            </a:r>
          </a:p>
          <a:p>
            <a:endParaRPr lang="en-US" sz="2400">
              <a:solidFill>
                <a:srgbClr val="131212"/>
              </a:solidFill>
              <a:latin typeface="Helvetica" pitchFamily="2" charset="0"/>
            </a:endParaRPr>
          </a:p>
          <a:p>
            <a:r>
              <a:rPr lang="en-US" sz="2400" b="0" i="0">
                <a:solidFill>
                  <a:srgbClr val="131212"/>
                </a:solidFill>
                <a:effectLst/>
                <a:latin typeface="Helvetica" pitchFamily="2" charset="0"/>
              </a:rPr>
              <a:t>In 2022, nearly 39.9MSF of rentable storage was introduced, with 52.5MSF projected for 2023—a </a:t>
            </a:r>
            <a:r>
              <a:rPr lang="en-US" sz="2400" b="1" i="0">
                <a:solidFill>
                  <a:srgbClr val="131212"/>
                </a:solidFill>
                <a:effectLst/>
                <a:latin typeface="Helvetica" pitchFamily="2" charset="0"/>
              </a:rPr>
              <a:t>31.8% surge in total supply</a:t>
            </a:r>
            <a:r>
              <a:rPr lang="en-US" sz="2400" b="0" i="0">
                <a:solidFill>
                  <a:srgbClr val="131212"/>
                </a:solidFill>
                <a:effectLst/>
                <a:latin typeface="Helvetica" pitchFamily="2" charset="0"/>
              </a:rPr>
              <a:t>.</a:t>
            </a:r>
            <a:endParaRPr lang="en-US" sz="2400"/>
          </a:p>
        </p:txBody>
      </p:sp>
      <p:grpSp>
        <p:nvGrpSpPr>
          <p:cNvPr id="18" name="Group 17">
            <a:extLst>
              <a:ext uri="{FF2B5EF4-FFF2-40B4-BE49-F238E27FC236}">
                <a16:creationId xmlns:a16="http://schemas.microsoft.com/office/drawing/2014/main" id="{9A69F32B-D186-56DC-34F4-73E45D5F7481}"/>
              </a:ext>
            </a:extLst>
          </p:cNvPr>
          <p:cNvGrpSpPr/>
          <p:nvPr/>
        </p:nvGrpSpPr>
        <p:grpSpPr>
          <a:xfrm>
            <a:off x="10515600" y="2462480"/>
            <a:ext cx="914400" cy="914400"/>
            <a:chOff x="8686800" y="640080"/>
            <a:chExt cx="914400" cy="914400"/>
          </a:xfrm>
        </p:grpSpPr>
        <p:sp>
          <p:nvSpPr>
            <p:cNvPr id="19" name="Oval 18">
              <a:extLst>
                <a:ext uri="{FF2B5EF4-FFF2-40B4-BE49-F238E27FC236}">
                  <a16:creationId xmlns:a16="http://schemas.microsoft.com/office/drawing/2014/main" id="{5D68296E-C828-C716-54EA-BE246D6CAEE5}"/>
                </a:ext>
              </a:extLst>
            </p:cNvPr>
            <p:cNvSpPr/>
            <p:nvPr/>
          </p:nvSpPr>
          <p:spPr>
            <a:xfrm>
              <a:off x="8686800" y="640080"/>
              <a:ext cx="914400" cy="914400"/>
            </a:xfrm>
            <a:prstGeom prst="ellipse">
              <a:avLst/>
            </a:prstGeom>
            <a:gradFill>
              <a:gsLst>
                <a:gs pos="0">
                  <a:schemeClr val="accent1">
                    <a:lumMod val="40000"/>
                    <a:lumOff val="60000"/>
                  </a:schemeClr>
                </a:gs>
                <a:gs pos="100000">
                  <a:schemeClr val="accent1"/>
                </a:gs>
              </a:gsLst>
              <a:lin ang="186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uk-UA" sz="4000" b="1">
                <a:solidFill>
                  <a:schemeClr val="bg1"/>
                </a:solidFill>
              </a:endParaRPr>
            </a:p>
          </p:txBody>
        </p:sp>
        <p:pic>
          <p:nvPicPr>
            <p:cNvPr id="20" name="Graphic 19" descr="Open quotation mark with solid fill">
              <a:extLst>
                <a:ext uri="{FF2B5EF4-FFF2-40B4-BE49-F238E27FC236}">
                  <a16:creationId xmlns:a16="http://schemas.microsoft.com/office/drawing/2014/main" id="{61D20141-AD32-1015-6F1C-C090FA5B96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55380" y="708660"/>
              <a:ext cx="777240" cy="777240"/>
            </a:xfrm>
            <a:prstGeom prst="rect">
              <a:avLst/>
            </a:prstGeom>
          </p:spPr>
        </p:pic>
      </p:grpSp>
      <p:sp>
        <p:nvSpPr>
          <p:cNvPr id="21" name="TextBox 20">
            <a:extLst>
              <a:ext uri="{FF2B5EF4-FFF2-40B4-BE49-F238E27FC236}">
                <a16:creationId xmlns:a16="http://schemas.microsoft.com/office/drawing/2014/main" id="{973AA70A-F7CE-AB06-0E67-4C49752B77DD}"/>
              </a:ext>
            </a:extLst>
          </p:cNvPr>
          <p:cNvSpPr txBox="1"/>
          <p:nvPr/>
        </p:nvSpPr>
        <p:spPr>
          <a:xfrm>
            <a:off x="10515600" y="8080653"/>
            <a:ext cx="5383442" cy="769441"/>
          </a:xfrm>
          <a:prstGeom prst="rect">
            <a:avLst/>
          </a:prstGeom>
          <a:noFill/>
        </p:spPr>
        <p:txBody>
          <a:bodyPr wrap="square" rtlCol="0">
            <a:spAutoFit/>
          </a:bodyPr>
          <a:lstStyle>
            <a:defPPr>
              <a:defRPr lang="uk-UA"/>
            </a:defPPr>
            <a:lvl1pPr algn="ctr">
              <a:defRPr sz="6600">
                <a:gradFill>
                  <a:gsLst>
                    <a:gs pos="100000">
                      <a:schemeClr val="accent3"/>
                    </a:gs>
                    <a:gs pos="1000">
                      <a:schemeClr val="accent2"/>
                    </a:gs>
                  </a:gsLst>
                  <a:lin ang="6600000" scaled="0"/>
                </a:gradFill>
                <a:latin typeface="+mj-lt"/>
              </a:defRPr>
            </a:lvl1pPr>
          </a:lstStyle>
          <a:p>
            <a:pPr algn="l"/>
            <a:r>
              <a:rPr lang="en-US" sz="4400" b="1">
                <a:solidFill>
                  <a:schemeClr val="tx1"/>
                </a:solidFill>
              </a:rPr>
              <a:t>CRE Daily</a:t>
            </a:r>
          </a:p>
        </p:txBody>
      </p:sp>
      <p:sp>
        <p:nvSpPr>
          <p:cNvPr id="22" name="TextBox 21">
            <a:extLst>
              <a:ext uri="{FF2B5EF4-FFF2-40B4-BE49-F238E27FC236}">
                <a16:creationId xmlns:a16="http://schemas.microsoft.com/office/drawing/2014/main" id="{4D7E444E-FEEA-D526-9504-C9E79D7EAA25}"/>
              </a:ext>
            </a:extLst>
          </p:cNvPr>
          <p:cNvSpPr txBox="1"/>
          <p:nvPr/>
        </p:nvSpPr>
        <p:spPr>
          <a:xfrm>
            <a:off x="10515600" y="8850094"/>
            <a:ext cx="5383442" cy="369332"/>
          </a:xfrm>
          <a:prstGeom prst="rect">
            <a:avLst/>
          </a:prstGeom>
          <a:noFill/>
        </p:spPr>
        <p:txBody>
          <a:bodyPr wrap="square" rtlCol="0">
            <a:spAutoFit/>
          </a:bodyPr>
          <a:lstStyle>
            <a:defPPr>
              <a:defRPr lang="uk-UA"/>
            </a:defPPr>
            <a:lvl1pPr algn="ctr">
              <a:defRPr sz="6600">
                <a:gradFill>
                  <a:gsLst>
                    <a:gs pos="100000">
                      <a:schemeClr val="accent3"/>
                    </a:gs>
                    <a:gs pos="1000">
                      <a:schemeClr val="accent2"/>
                    </a:gs>
                  </a:gsLst>
                  <a:lin ang="6600000" scaled="0"/>
                </a:gradFill>
                <a:latin typeface="+mj-lt"/>
              </a:defRPr>
            </a:lvl1pPr>
          </a:lstStyle>
          <a:p>
            <a:pPr algn="l"/>
            <a:r>
              <a:rPr lang="en-US" sz="1800">
                <a:solidFill>
                  <a:schemeClr val="tx2"/>
                </a:solidFill>
                <a:latin typeface="+mn-lt"/>
              </a:rPr>
              <a:t>Aug 18, 2023 Newsletter</a:t>
            </a:r>
          </a:p>
        </p:txBody>
      </p:sp>
      <p:graphicFrame>
        <p:nvGraphicFramePr>
          <p:cNvPr id="2" name="Chart 1">
            <a:extLst>
              <a:ext uri="{FF2B5EF4-FFF2-40B4-BE49-F238E27FC236}">
                <a16:creationId xmlns:a16="http://schemas.microsoft.com/office/drawing/2014/main" id="{21906C82-D450-14D8-269A-CAFE063C8841}"/>
              </a:ext>
            </a:extLst>
          </p:cNvPr>
          <p:cNvGraphicFramePr/>
          <p:nvPr>
            <p:extLst>
              <p:ext uri="{D42A27DB-BD31-4B8C-83A1-F6EECF244321}">
                <p14:modId xmlns:p14="http://schemas.microsoft.com/office/powerpoint/2010/main" val="2300431012"/>
              </p:ext>
            </p:extLst>
          </p:nvPr>
        </p:nvGraphicFramePr>
        <p:xfrm>
          <a:off x="479459" y="2462480"/>
          <a:ext cx="8185081" cy="6551919"/>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CA5F2376-6EC7-7EA7-8010-480EC39A803F}"/>
              </a:ext>
            </a:extLst>
          </p:cNvPr>
          <p:cNvSpPr txBox="1"/>
          <p:nvPr/>
        </p:nvSpPr>
        <p:spPr>
          <a:xfrm>
            <a:off x="3" y="905674"/>
            <a:ext cx="9143997" cy="1077218"/>
          </a:xfrm>
          <a:prstGeom prst="rect">
            <a:avLst/>
          </a:prstGeom>
          <a:noFill/>
        </p:spPr>
        <p:txBody>
          <a:bodyPr wrap="square">
            <a:spAutoFit/>
          </a:bodyPr>
          <a:lstStyle/>
          <a:p>
            <a:pPr algn="ctr" rtl="0">
              <a:defRPr sz="3200" b="0" i="0" u="none" strike="noStrike" kern="1200" spc="0" baseline="0">
                <a:solidFill>
                  <a:srgbClr val="000000"/>
                </a:solidFill>
                <a:latin typeface="+mn-lt"/>
                <a:ea typeface="+mn-ea"/>
                <a:cs typeface="+mn-cs"/>
              </a:defRPr>
            </a:pPr>
            <a:r>
              <a:rPr lang="en-US" sz="3200" b="0">
                <a:solidFill>
                  <a:schemeClr val="tx1"/>
                </a:solidFill>
              </a:rPr>
              <a:t>30% Increase in New Supply</a:t>
            </a:r>
          </a:p>
          <a:p>
            <a:pPr algn="ctr" rtl="0">
              <a:defRPr sz="3200" b="0" i="0" u="none" strike="noStrike" kern="1200" spc="0" baseline="0">
                <a:solidFill>
                  <a:srgbClr val="000000"/>
                </a:solidFill>
                <a:latin typeface="+mn-lt"/>
                <a:ea typeface="+mn-ea"/>
                <a:cs typeface="+mn-cs"/>
              </a:defRPr>
            </a:pPr>
            <a:r>
              <a:rPr lang="en-US" sz="3200" b="0">
                <a:solidFill>
                  <a:schemeClr val="tx1"/>
                </a:solidFill>
              </a:rPr>
              <a:t>in the Last 5 Years</a:t>
            </a:r>
          </a:p>
        </p:txBody>
      </p:sp>
    </p:spTree>
    <p:extLst>
      <p:ext uri="{BB962C8B-B14F-4D97-AF65-F5344CB8AC3E}">
        <p14:creationId xmlns:p14="http://schemas.microsoft.com/office/powerpoint/2010/main" val="3168494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7922E14-FFE2-1207-0C0A-DD98A85BCEA4}"/>
              </a:ext>
            </a:extLst>
          </p:cNvPr>
          <p:cNvSpPr>
            <a:spLocks noGrp="1"/>
          </p:cNvSpPr>
          <p:nvPr>
            <p:ph type="title"/>
          </p:nvPr>
        </p:nvSpPr>
        <p:spPr>
          <a:xfrm>
            <a:off x="459854" y="476036"/>
            <a:ext cx="16200000" cy="1145400"/>
          </a:xfrm>
        </p:spPr>
        <p:txBody>
          <a:bodyPr>
            <a:normAutofit fontScale="90000"/>
          </a:bodyPr>
          <a:lstStyle/>
          <a:p>
            <a:pPr algn="ctr"/>
            <a:r>
              <a:rPr lang="en-US" dirty="0"/>
              <a:t>SF/Capita – The right way to evaluate supply?</a:t>
            </a:r>
          </a:p>
        </p:txBody>
      </p:sp>
      <p:pic>
        <p:nvPicPr>
          <p:cNvPr id="18" name="Picture 17">
            <a:extLst>
              <a:ext uri="{FF2B5EF4-FFF2-40B4-BE49-F238E27FC236}">
                <a16:creationId xmlns:a16="http://schemas.microsoft.com/office/drawing/2014/main" id="{E034C45C-93B4-16AE-B1EE-E979E5D38C79}"/>
              </a:ext>
            </a:extLst>
          </p:cNvPr>
          <p:cNvPicPr>
            <a:picLocks noChangeAspect="1"/>
          </p:cNvPicPr>
          <p:nvPr/>
        </p:nvPicPr>
        <p:blipFill>
          <a:blip r:embed="rId3"/>
          <a:stretch>
            <a:fillRect/>
          </a:stretch>
        </p:blipFill>
        <p:spPr>
          <a:xfrm>
            <a:off x="254115" y="1661209"/>
            <a:ext cx="11317461" cy="7088516"/>
          </a:xfrm>
          <a:prstGeom prst="rect">
            <a:avLst/>
          </a:prstGeom>
        </p:spPr>
      </p:pic>
      <p:cxnSp>
        <p:nvCxnSpPr>
          <p:cNvPr id="8" name="Straight Connector 7">
            <a:extLst>
              <a:ext uri="{FF2B5EF4-FFF2-40B4-BE49-F238E27FC236}">
                <a16:creationId xmlns:a16="http://schemas.microsoft.com/office/drawing/2014/main" id="{835824E4-9081-4A63-1F95-E3D9053139EA}"/>
              </a:ext>
            </a:extLst>
          </p:cNvPr>
          <p:cNvCxnSpPr>
            <a:cxnSpLocks/>
          </p:cNvCxnSpPr>
          <p:nvPr/>
        </p:nvCxnSpPr>
        <p:spPr>
          <a:xfrm>
            <a:off x="506440" y="436262"/>
            <a:ext cx="1554917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7AA1C77-31DF-8C58-500D-6FBDF3F9BB7E}"/>
              </a:ext>
            </a:extLst>
          </p:cNvPr>
          <p:cNvPicPr>
            <a:picLocks noChangeAspect="1"/>
          </p:cNvPicPr>
          <p:nvPr/>
        </p:nvPicPr>
        <p:blipFill>
          <a:blip r:embed="rId4"/>
          <a:stretch>
            <a:fillRect/>
          </a:stretch>
        </p:blipFill>
        <p:spPr>
          <a:xfrm>
            <a:off x="11716154" y="2004602"/>
            <a:ext cx="2839247" cy="2839247"/>
          </a:xfrm>
          <a:prstGeom prst="rect">
            <a:avLst/>
          </a:prstGeom>
        </p:spPr>
      </p:pic>
      <p:pic>
        <p:nvPicPr>
          <p:cNvPr id="6" name="Picture 5">
            <a:extLst>
              <a:ext uri="{FF2B5EF4-FFF2-40B4-BE49-F238E27FC236}">
                <a16:creationId xmlns:a16="http://schemas.microsoft.com/office/drawing/2014/main" id="{40D6C0B3-9D2F-1270-1FA0-716E2A2F68FC}"/>
              </a:ext>
            </a:extLst>
          </p:cNvPr>
          <p:cNvPicPr>
            <a:picLocks noChangeAspect="1"/>
          </p:cNvPicPr>
          <p:nvPr/>
        </p:nvPicPr>
        <p:blipFill>
          <a:blip r:embed="rId5"/>
          <a:stretch>
            <a:fillRect/>
          </a:stretch>
        </p:blipFill>
        <p:spPr>
          <a:xfrm>
            <a:off x="14699978" y="2004602"/>
            <a:ext cx="2839247" cy="2839247"/>
          </a:xfrm>
          <a:prstGeom prst="rect">
            <a:avLst/>
          </a:prstGeom>
        </p:spPr>
      </p:pic>
      <p:pic>
        <p:nvPicPr>
          <p:cNvPr id="7" name="Picture 6">
            <a:extLst>
              <a:ext uri="{FF2B5EF4-FFF2-40B4-BE49-F238E27FC236}">
                <a16:creationId xmlns:a16="http://schemas.microsoft.com/office/drawing/2014/main" id="{04F8D504-7028-A5EF-FE92-6887091D30B4}"/>
              </a:ext>
            </a:extLst>
          </p:cNvPr>
          <p:cNvPicPr>
            <a:picLocks noChangeAspect="1"/>
          </p:cNvPicPr>
          <p:nvPr/>
        </p:nvPicPr>
        <p:blipFill>
          <a:blip r:embed="rId6"/>
          <a:stretch>
            <a:fillRect/>
          </a:stretch>
        </p:blipFill>
        <p:spPr>
          <a:xfrm>
            <a:off x="13135777" y="5040817"/>
            <a:ext cx="2839247" cy="2839247"/>
          </a:xfrm>
          <a:prstGeom prst="rect">
            <a:avLst/>
          </a:prstGeom>
        </p:spPr>
      </p:pic>
    </p:spTree>
    <p:extLst>
      <p:ext uri="{BB962C8B-B14F-4D97-AF65-F5344CB8AC3E}">
        <p14:creationId xmlns:p14="http://schemas.microsoft.com/office/powerpoint/2010/main" val="637117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D251CB8-5D47-8A33-39C4-835887E164F7}"/>
              </a:ext>
            </a:extLst>
          </p:cNvPr>
          <p:cNvGraphicFramePr>
            <a:graphicFrameLocks/>
          </p:cNvGraphicFramePr>
          <p:nvPr>
            <p:extLst>
              <p:ext uri="{D42A27DB-BD31-4B8C-83A1-F6EECF244321}">
                <p14:modId xmlns:p14="http://schemas.microsoft.com/office/powerpoint/2010/main" val="2068348051"/>
              </p:ext>
            </p:extLst>
          </p:nvPr>
        </p:nvGraphicFramePr>
        <p:xfrm>
          <a:off x="1524000" y="1766057"/>
          <a:ext cx="10204704" cy="715975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39897D8-F70E-E81A-E9C8-1EB79148DB34}"/>
              </a:ext>
            </a:extLst>
          </p:cNvPr>
          <p:cNvSpPr txBox="1"/>
          <p:nvPr/>
        </p:nvSpPr>
        <p:spPr>
          <a:xfrm rot="16200000">
            <a:off x="-2624138" y="4976601"/>
            <a:ext cx="6934201" cy="738664"/>
          </a:xfrm>
          <a:prstGeom prst="rect">
            <a:avLst/>
          </a:prstGeom>
          <a:noFill/>
        </p:spPr>
        <p:txBody>
          <a:bodyPr wrap="square" rtlCol="0">
            <a:spAutoFit/>
          </a:bodyPr>
          <a:lstStyle/>
          <a:p>
            <a:pPr algn="ctr"/>
            <a:r>
              <a:rPr lang="en-US" sz="4200"/>
              <a:t>CAGR</a:t>
            </a:r>
            <a:endParaRPr lang="en-US" sz="4050"/>
          </a:p>
        </p:txBody>
      </p:sp>
      <p:graphicFrame>
        <p:nvGraphicFramePr>
          <p:cNvPr id="5" name="Table 4">
            <a:extLst>
              <a:ext uri="{FF2B5EF4-FFF2-40B4-BE49-F238E27FC236}">
                <a16:creationId xmlns:a16="http://schemas.microsoft.com/office/drawing/2014/main" id="{2D94EBF9-E947-5F28-59E8-C23609B08009}"/>
              </a:ext>
            </a:extLst>
          </p:cNvPr>
          <p:cNvGraphicFramePr>
            <a:graphicFrameLocks noGrp="1"/>
          </p:cNvGraphicFramePr>
          <p:nvPr>
            <p:extLst>
              <p:ext uri="{D42A27DB-BD31-4B8C-83A1-F6EECF244321}">
                <p14:modId xmlns:p14="http://schemas.microsoft.com/office/powerpoint/2010/main" val="2952934805"/>
              </p:ext>
            </p:extLst>
          </p:nvPr>
        </p:nvGraphicFramePr>
        <p:xfrm>
          <a:off x="12393467" y="4018606"/>
          <a:ext cx="5016708" cy="2423160"/>
        </p:xfrm>
        <a:graphic>
          <a:graphicData uri="http://schemas.openxmlformats.org/drawingml/2006/table">
            <a:tbl>
              <a:tblPr firstRow="1" bandRow="1">
                <a:tableStyleId>{2D5ABB26-0587-4C30-8999-92F81FD0307C}</a:tableStyleId>
              </a:tblPr>
              <a:tblGrid>
                <a:gridCol w="1672236">
                  <a:extLst>
                    <a:ext uri="{9D8B030D-6E8A-4147-A177-3AD203B41FA5}">
                      <a16:colId xmlns:a16="http://schemas.microsoft.com/office/drawing/2014/main" val="983316562"/>
                    </a:ext>
                  </a:extLst>
                </a:gridCol>
                <a:gridCol w="1672236">
                  <a:extLst>
                    <a:ext uri="{9D8B030D-6E8A-4147-A177-3AD203B41FA5}">
                      <a16:colId xmlns:a16="http://schemas.microsoft.com/office/drawing/2014/main" val="4240369641"/>
                    </a:ext>
                  </a:extLst>
                </a:gridCol>
                <a:gridCol w="1672236">
                  <a:extLst>
                    <a:ext uri="{9D8B030D-6E8A-4147-A177-3AD203B41FA5}">
                      <a16:colId xmlns:a16="http://schemas.microsoft.com/office/drawing/2014/main" val="2086704424"/>
                    </a:ext>
                  </a:extLst>
                </a:gridCol>
              </a:tblGrid>
              <a:tr h="370840">
                <a:tc>
                  <a:txBody>
                    <a:bodyPr/>
                    <a:lstStyle/>
                    <a:p>
                      <a:pPr algn="ctr"/>
                      <a:endParaRPr lang="en-US"/>
                    </a:p>
                  </a:txBody>
                  <a:tcPr/>
                </a:tc>
                <a:tc>
                  <a:txBody>
                    <a:bodyPr/>
                    <a:lstStyle/>
                    <a:p>
                      <a:pPr algn="ctr"/>
                      <a:r>
                        <a:rPr lang="en-US" b="1"/>
                        <a:t>Average Income</a:t>
                      </a:r>
                    </a:p>
                  </a:txBody>
                  <a:tcPr/>
                </a:tc>
                <a:tc>
                  <a:txBody>
                    <a:bodyPr/>
                    <a:lstStyle/>
                    <a:p>
                      <a:pPr algn="ctr"/>
                      <a:r>
                        <a:rPr lang="en-US" b="1"/>
                        <a:t>Median Income</a:t>
                      </a:r>
                    </a:p>
                  </a:txBody>
                  <a:tcPr/>
                </a:tc>
                <a:extLst>
                  <a:ext uri="{0D108BD9-81ED-4DB2-BD59-A6C34878D82A}">
                    <a16:rowId xmlns:a16="http://schemas.microsoft.com/office/drawing/2014/main" val="1599293473"/>
                  </a:ext>
                </a:extLst>
              </a:tr>
              <a:tr h="370840">
                <a:tc>
                  <a:txBody>
                    <a:bodyPr/>
                    <a:lstStyle/>
                    <a:p>
                      <a:r>
                        <a:rPr lang="en-US" b="1">
                          <a:solidFill>
                            <a:srgbClr val="00B050"/>
                          </a:solidFill>
                        </a:rPr>
                        <a:t>High</a:t>
                      </a:r>
                    </a:p>
                  </a:txBody>
                  <a:tcPr/>
                </a:tc>
                <a:tc>
                  <a:txBody>
                    <a:bodyPr/>
                    <a:lstStyle/>
                    <a:p>
                      <a:pPr algn="ctr"/>
                      <a:r>
                        <a:rPr lang="en-US" b="1">
                          <a:solidFill>
                            <a:srgbClr val="00B050"/>
                          </a:solidFill>
                        </a:rPr>
                        <a:t>$142K</a:t>
                      </a:r>
                    </a:p>
                  </a:txBody>
                  <a:tcPr/>
                </a:tc>
                <a:tc>
                  <a:txBody>
                    <a:bodyPr/>
                    <a:lstStyle/>
                    <a:p>
                      <a:pPr algn="ctr"/>
                      <a:r>
                        <a:rPr lang="en-US" b="1">
                          <a:solidFill>
                            <a:srgbClr val="00B050"/>
                          </a:solidFill>
                        </a:rPr>
                        <a:t>$110K</a:t>
                      </a:r>
                    </a:p>
                  </a:txBody>
                  <a:tcPr/>
                </a:tc>
                <a:extLst>
                  <a:ext uri="{0D108BD9-81ED-4DB2-BD59-A6C34878D82A}">
                    <a16:rowId xmlns:a16="http://schemas.microsoft.com/office/drawing/2014/main" val="2442640575"/>
                  </a:ext>
                </a:extLst>
              </a:tr>
              <a:tr h="370840">
                <a:tc>
                  <a:txBody>
                    <a:bodyPr/>
                    <a:lstStyle/>
                    <a:p>
                      <a:r>
                        <a:rPr lang="en-US" b="1">
                          <a:solidFill>
                            <a:schemeClr val="accent3"/>
                          </a:solidFill>
                        </a:rPr>
                        <a:t>Medium</a:t>
                      </a:r>
                    </a:p>
                  </a:txBody>
                  <a:tcPr/>
                </a:tc>
                <a:tc>
                  <a:txBody>
                    <a:bodyPr/>
                    <a:lstStyle/>
                    <a:p>
                      <a:pPr algn="ctr"/>
                      <a:r>
                        <a:rPr lang="en-US" b="1">
                          <a:solidFill>
                            <a:schemeClr val="accent3"/>
                          </a:solidFill>
                        </a:rPr>
                        <a:t>$100K</a:t>
                      </a:r>
                    </a:p>
                  </a:txBody>
                  <a:tcPr/>
                </a:tc>
                <a:tc>
                  <a:txBody>
                    <a:bodyPr/>
                    <a:lstStyle/>
                    <a:p>
                      <a:pPr algn="ctr"/>
                      <a:r>
                        <a:rPr lang="en-US" b="1">
                          <a:solidFill>
                            <a:schemeClr val="accent3"/>
                          </a:solidFill>
                        </a:rPr>
                        <a:t>$70K</a:t>
                      </a:r>
                    </a:p>
                  </a:txBody>
                  <a:tcPr/>
                </a:tc>
                <a:extLst>
                  <a:ext uri="{0D108BD9-81ED-4DB2-BD59-A6C34878D82A}">
                    <a16:rowId xmlns:a16="http://schemas.microsoft.com/office/drawing/2014/main" val="85266277"/>
                  </a:ext>
                </a:extLst>
              </a:tr>
              <a:tr h="370840">
                <a:tc>
                  <a:txBody>
                    <a:bodyPr/>
                    <a:lstStyle/>
                    <a:p>
                      <a:r>
                        <a:rPr lang="en-US" b="1">
                          <a:solidFill>
                            <a:srgbClr val="FF0000"/>
                          </a:solidFill>
                        </a:rPr>
                        <a:t>Low</a:t>
                      </a:r>
                    </a:p>
                  </a:txBody>
                  <a:tcPr/>
                </a:tc>
                <a:tc>
                  <a:txBody>
                    <a:bodyPr/>
                    <a:lstStyle/>
                    <a:p>
                      <a:pPr algn="ctr"/>
                      <a:r>
                        <a:rPr lang="en-US" b="1">
                          <a:solidFill>
                            <a:srgbClr val="FF0000"/>
                          </a:solidFill>
                        </a:rPr>
                        <a:t>$61K</a:t>
                      </a:r>
                    </a:p>
                  </a:txBody>
                  <a:tcPr/>
                </a:tc>
                <a:tc>
                  <a:txBody>
                    <a:bodyPr/>
                    <a:lstStyle/>
                    <a:p>
                      <a:pPr algn="ctr"/>
                      <a:r>
                        <a:rPr lang="en-US" b="1">
                          <a:solidFill>
                            <a:srgbClr val="FF0000"/>
                          </a:solidFill>
                        </a:rPr>
                        <a:t>$35K</a:t>
                      </a:r>
                    </a:p>
                  </a:txBody>
                  <a:tcPr/>
                </a:tc>
                <a:extLst>
                  <a:ext uri="{0D108BD9-81ED-4DB2-BD59-A6C34878D82A}">
                    <a16:rowId xmlns:a16="http://schemas.microsoft.com/office/drawing/2014/main" val="4272828875"/>
                  </a:ext>
                </a:extLst>
              </a:tr>
            </a:tbl>
          </a:graphicData>
        </a:graphic>
      </p:graphicFrame>
      <p:sp>
        <p:nvSpPr>
          <p:cNvPr id="6" name="Title 5">
            <a:extLst>
              <a:ext uri="{FF2B5EF4-FFF2-40B4-BE49-F238E27FC236}">
                <a16:creationId xmlns:a16="http://schemas.microsoft.com/office/drawing/2014/main" id="{651AE0BD-567B-B5C1-BD0D-2E355EC85599}"/>
              </a:ext>
            </a:extLst>
          </p:cNvPr>
          <p:cNvSpPr>
            <a:spLocks noGrp="1"/>
          </p:cNvSpPr>
          <p:nvPr>
            <p:ph type="title"/>
          </p:nvPr>
        </p:nvSpPr>
        <p:spPr>
          <a:xfrm>
            <a:off x="877824" y="497115"/>
            <a:ext cx="16532352" cy="1015663"/>
          </a:xfrm>
        </p:spPr>
        <p:txBody>
          <a:bodyPr/>
          <a:lstStyle/>
          <a:p>
            <a:pPr algn="l"/>
            <a:r>
              <a:rPr lang="en-US" sz="6000">
                <a:solidFill>
                  <a:schemeClr val="tx1"/>
                </a:solidFill>
              </a:rPr>
              <a:t>5 Year NOI Growth</a:t>
            </a:r>
          </a:p>
        </p:txBody>
      </p:sp>
      <p:sp>
        <p:nvSpPr>
          <p:cNvPr id="7" name="TextBox 6">
            <a:extLst>
              <a:ext uri="{FF2B5EF4-FFF2-40B4-BE49-F238E27FC236}">
                <a16:creationId xmlns:a16="http://schemas.microsoft.com/office/drawing/2014/main" id="{99617714-7288-853E-E40D-282DF1AF6B7E}"/>
              </a:ext>
            </a:extLst>
          </p:cNvPr>
          <p:cNvSpPr txBox="1"/>
          <p:nvPr/>
        </p:nvSpPr>
        <p:spPr>
          <a:xfrm>
            <a:off x="12393466" y="6678592"/>
            <a:ext cx="5016707" cy="369332"/>
          </a:xfrm>
          <a:prstGeom prst="rect">
            <a:avLst/>
          </a:prstGeom>
          <a:noFill/>
        </p:spPr>
        <p:txBody>
          <a:bodyPr wrap="square" rtlCol="0">
            <a:spAutoFit/>
          </a:bodyPr>
          <a:lstStyle/>
          <a:p>
            <a:pPr algn="ctr"/>
            <a:r>
              <a:rPr lang="en-US" sz="1800" i="1">
                <a:solidFill>
                  <a:schemeClr val="tx2"/>
                </a:solidFill>
              </a:rPr>
              <a:t>75 stores monitored from 2020 - 2024</a:t>
            </a:r>
          </a:p>
        </p:txBody>
      </p:sp>
      <p:sp>
        <p:nvSpPr>
          <p:cNvPr id="8" name="TextBox 7">
            <a:extLst>
              <a:ext uri="{FF2B5EF4-FFF2-40B4-BE49-F238E27FC236}">
                <a16:creationId xmlns:a16="http://schemas.microsoft.com/office/drawing/2014/main" id="{0A1EAA96-7690-E5E7-5AF4-C294D59D0A59}"/>
              </a:ext>
            </a:extLst>
          </p:cNvPr>
          <p:cNvSpPr txBox="1"/>
          <p:nvPr/>
        </p:nvSpPr>
        <p:spPr>
          <a:xfrm>
            <a:off x="12393466" y="1512778"/>
            <a:ext cx="5016707" cy="2123658"/>
          </a:xfrm>
          <a:prstGeom prst="rect">
            <a:avLst/>
          </a:prstGeom>
          <a:noFill/>
        </p:spPr>
        <p:txBody>
          <a:bodyPr wrap="square" rtlCol="0">
            <a:spAutoFit/>
          </a:bodyPr>
          <a:lstStyle/>
          <a:p>
            <a:r>
              <a:rPr lang="en-US" sz="4800" b="1"/>
              <a:t>Demographics</a:t>
            </a:r>
            <a:r>
              <a:rPr lang="en-US" sz="6600" b="1"/>
              <a:t> Matter</a:t>
            </a:r>
          </a:p>
        </p:txBody>
      </p:sp>
    </p:spTree>
    <p:extLst>
      <p:ext uri="{BB962C8B-B14F-4D97-AF65-F5344CB8AC3E}">
        <p14:creationId xmlns:p14="http://schemas.microsoft.com/office/powerpoint/2010/main" val="2103249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E49701-9084-AF6A-DC5F-D63939646284}"/>
              </a:ext>
            </a:extLst>
          </p:cNvPr>
          <p:cNvSpPr/>
          <p:nvPr/>
        </p:nvSpPr>
        <p:spPr>
          <a:xfrm>
            <a:off x="0" y="0"/>
            <a:ext cx="18288000" cy="9025128"/>
          </a:xfrm>
          <a:prstGeom prst="rect">
            <a:avLst/>
          </a:prstGeom>
          <a:gradFill flip="none" rotWithShape="1">
            <a:gsLst>
              <a:gs pos="12000">
                <a:schemeClr val="accent1">
                  <a:lumMod val="0"/>
                  <a:lumOff val="100000"/>
                </a:schemeClr>
              </a:gs>
              <a:gs pos="53000">
                <a:schemeClr val="accent3">
                  <a:lumMod val="60000"/>
                  <a:lumOff val="40000"/>
                </a:schemeClr>
              </a:gs>
              <a:gs pos="100000">
                <a:schemeClr val="accent3"/>
              </a:gs>
            </a:gsLst>
            <a:lin ang="16200000" scaled="0"/>
            <a:tileRect/>
          </a:gra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4050"/>
          </a:p>
        </p:txBody>
      </p:sp>
      <p:pic>
        <p:nvPicPr>
          <p:cNvPr id="4" name="Picture 3">
            <a:extLst>
              <a:ext uri="{FF2B5EF4-FFF2-40B4-BE49-F238E27FC236}">
                <a16:creationId xmlns:a16="http://schemas.microsoft.com/office/drawing/2014/main" id="{2A9BBD42-1508-57C5-4283-0646335B154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201603" y="2353103"/>
            <a:ext cx="9884795" cy="639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B91F84B3-2373-E589-CAE9-18A71468CAEA}"/>
              </a:ext>
            </a:extLst>
          </p:cNvPr>
          <p:cNvSpPr txBox="1">
            <a:spLocks/>
          </p:cNvSpPr>
          <p:nvPr/>
        </p:nvSpPr>
        <p:spPr>
          <a:xfrm>
            <a:off x="389593" y="355257"/>
            <a:ext cx="17508812" cy="1813230"/>
          </a:xfrm>
          <a:prstGeom prst="rect">
            <a:avLst/>
          </a:prstGeom>
        </p:spPr>
        <p:txBody>
          <a:bodyPr vert="horz" lIns="137160" tIns="68580" rIns="137160" bIns="68580" rtlCol="0" anchor="ctr">
            <a:normAutofit fontScale="97500"/>
          </a:bodyPr>
          <a:lstStyle>
            <a:lvl1pPr algn="ctr" defTabSz="914400" rtl="0" eaLnBrk="1" latinLnBrk="0" hangingPunct="1">
              <a:lnSpc>
                <a:spcPct val="90000"/>
              </a:lnSpc>
              <a:spcBef>
                <a:spcPct val="0"/>
              </a:spcBef>
              <a:buNone/>
              <a:defRPr sz="5400" b="1" i="0" kern="1200">
                <a:solidFill>
                  <a:schemeClr val="tx2"/>
                </a:solidFill>
                <a:latin typeface="Arial" panose="020B0604020202020204" pitchFamily="34" charset="0"/>
                <a:ea typeface="+mj-ea"/>
                <a:cs typeface="Arial" panose="020B0604020202020204" pitchFamily="34" charset="0"/>
              </a:defRPr>
            </a:lvl1pPr>
          </a:lstStyle>
          <a:p>
            <a:r>
              <a:rPr lang="en-US" sz="8100">
                <a:solidFill>
                  <a:schemeClr val="accent2"/>
                </a:solidFill>
              </a:rPr>
              <a:t>50-year Overnight Success</a:t>
            </a:r>
          </a:p>
        </p:txBody>
      </p:sp>
    </p:spTree>
    <p:extLst>
      <p:ext uri="{BB962C8B-B14F-4D97-AF65-F5344CB8AC3E}">
        <p14:creationId xmlns:p14="http://schemas.microsoft.com/office/powerpoint/2010/main" val="2302219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4BFB16-FFCB-08D3-DE89-B8308CB09986}"/>
              </a:ext>
            </a:extLst>
          </p:cNvPr>
          <p:cNvPicPr>
            <a:picLocks noChangeAspect="1"/>
          </p:cNvPicPr>
          <p:nvPr/>
        </p:nvPicPr>
        <p:blipFill>
          <a:blip r:embed="rId3"/>
          <a:stretch>
            <a:fillRect/>
          </a:stretch>
        </p:blipFill>
        <p:spPr>
          <a:xfrm>
            <a:off x="9961007" y="3122968"/>
            <a:ext cx="7839770" cy="617193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2A85D1C4-B30C-9C10-EA3B-615F7FE2A2F2}"/>
              </a:ext>
            </a:extLst>
          </p:cNvPr>
          <p:cNvSpPr txBox="1"/>
          <p:nvPr/>
        </p:nvSpPr>
        <p:spPr>
          <a:xfrm>
            <a:off x="13625473" y="9294903"/>
            <a:ext cx="4175304" cy="646331"/>
          </a:xfrm>
          <a:prstGeom prst="rect">
            <a:avLst/>
          </a:prstGeom>
          <a:noFill/>
        </p:spPr>
        <p:txBody>
          <a:bodyPr wrap="square" rtlCol="0">
            <a:spAutoFit/>
          </a:bodyPr>
          <a:lstStyle/>
          <a:p>
            <a:pPr algn="r"/>
            <a:r>
              <a:rPr lang="en-US" sz="3600">
                <a:solidFill>
                  <a:schemeClr val="tx2">
                    <a:lumMod val="75000"/>
                  </a:schemeClr>
                </a:solidFill>
              </a:rPr>
              <a:t>Columbia, MO</a:t>
            </a:r>
          </a:p>
        </p:txBody>
      </p:sp>
      <p:sp>
        <p:nvSpPr>
          <p:cNvPr id="4" name="Title 11">
            <a:extLst>
              <a:ext uri="{FF2B5EF4-FFF2-40B4-BE49-F238E27FC236}">
                <a16:creationId xmlns:a16="http://schemas.microsoft.com/office/drawing/2014/main" id="{791BB112-D6E5-4F87-652D-18AB57610BF8}"/>
              </a:ext>
            </a:extLst>
          </p:cNvPr>
          <p:cNvSpPr>
            <a:spLocks noGrp="1"/>
          </p:cNvSpPr>
          <p:nvPr>
            <p:ph type="title"/>
          </p:nvPr>
        </p:nvSpPr>
        <p:spPr>
          <a:xfrm>
            <a:off x="254833" y="284147"/>
            <a:ext cx="17793324" cy="2240100"/>
          </a:xfrm>
        </p:spPr>
        <p:txBody>
          <a:bodyPr/>
          <a:lstStyle/>
          <a:p>
            <a:pPr algn="ctr"/>
            <a:r>
              <a:rPr lang="en-US" b="1">
                <a:solidFill>
                  <a:schemeClr val="tx1"/>
                </a:solidFill>
              </a:rPr>
              <a:t>76,000 </a:t>
            </a:r>
            <a:r>
              <a:rPr lang="en-US" b="1" err="1">
                <a:solidFill>
                  <a:schemeClr val="tx1"/>
                </a:solidFill>
              </a:rPr>
              <a:t>Sqft</a:t>
            </a:r>
            <a:r>
              <a:rPr lang="en-US" b="1">
                <a:solidFill>
                  <a:schemeClr val="tx1"/>
                </a:solidFill>
              </a:rPr>
              <a:t> Facility:</a:t>
            </a:r>
            <a:br>
              <a:rPr lang="en-US" b="1">
                <a:solidFill>
                  <a:schemeClr val="tx1"/>
                </a:solidFill>
              </a:rPr>
            </a:br>
            <a:r>
              <a:rPr lang="en-US" b="1">
                <a:solidFill>
                  <a:schemeClr val="accent1"/>
                </a:solidFill>
              </a:rPr>
              <a:t>Over 50 Years of Unit Mix</a:t>
            </a:r>
          </a:p>
        </p:txBody>
      </p:sp>
      <p:graphicFrame>
        <p:nvGraphicFramePr>
          <p:cNvPr id="3" name="Table 2">
            <a:extLst>
              <a:ext uri="{FF2B5EF4-FFF2-40B4-BE49-F238E27FC236}">
                <a16:creationId xmlns:a16="http://schemas.microsoft.com/office/drawing/2014/main" id="{3613C8A8-A5CA-9174-EF68-D93F9CC392AA}"/>
              </a:ext>
            </a:extLst>
          </p:cNvPr>
          <p:cNvGraphicFramePr>
            <a:graphicFrameLocks noGrp="1"/>
          </p:cNvGraphicFramePr>
          <p:nvPr>
            <p:extLst>
              <p:ext uri="{D42A27DB-BD31-4B8C-83A1-F6EECF244321}">
                <p14:modId xmlns:p14="http://schemas.microsoft.com/office/powerpoint/2010/main" val="1650290686"/>
              </p:ext>
            </p:extLst>
          </p:nvPr>
        </p:nvGraphicFramePr>
        <p:xfrm>
          <a:off x="2199190" y="3122968"/>
          <a:ext cx="7515828" cy="2331720"/>
        </p:xfrm>
        <a:graphic>
          <a:graphicData uri="http://schemas.openxmlformats.org/drawingml/2006/table">
            <a:tbl>
              <a:tblPr firstRow="1" lastRow="1" bandRow="1">
                <a:tableStyleId>{5C22544A-7EE6-4342-B048-85BDC9FD1C3A}</a:tableStyleId>
              </a:tblPr>
              <a:tblGrid>
                <a:gridCol w="2505276">
                  <a:extLst>
                    <a:ext uri="{9D8B030D-6E8A-4147-A177-3AD203B41FA5}">
                      <a16:colId xmlns:a16="http://schemas.microsoft.com/office/drawing/2014/main" val="777294701"/>
                    </a:ext>
                  </a:extLst>
                </a:gridCol>
                <a:gridCol w="2505276">
                  <a:extLst>
                    <a:ext uri="{9D8B030D-6E8A-4147-A177-3AD203B41FA5}">
                      <a16:colId xmlns:a16="http://schemas.microsoft.com/office/drawing/2014/main" val="2401178055"/>
                    </a:ext>
                  </a:extLst>
                </a:gridCol>
                <a:gridCol w="2505276">
                  <a:extLst>
                    <a:ext uri="{9D8B030D-6E8A-4147-A177-3AD203B41FA5}">
                      <a16:colId xmlns:a16="http://schemas.microsoft.com/office/drawing/2014/main" val="3948860971"/>
                    </a:ext>
                  </a:extLst>
                </a:gridCol>
              </a:tblGrid>
              <a:tr h="370840">
                <a:tc>
                  <a:txBody>
                    <a:bodyPr/>
                    <a:lstStyle/>
                    <a:p>
                      <a:pPr algn="ctr"/>
                      <a:r>
                        <a:rPr lang="en-US">
                          <a:solidFill>
                            <a:schemeClr val="tx1"/>
                          </a:solidFill>
                        </a:rPr>
                        <a:t>Unit Size</a:t>
                      </a:r>
                    </a:p>
                  </a:txBody>
                  <a:tcPr>
                    <a:solidFill>
                      <a:schemeClr val="bg1"/>
                    </a:solidFill>
                  </a:tcPr>
                </a:tc>
                <a:tc>
                  <a:txBody>
                    <a:bodyPr/>
                    <a:lstStyle/>
                    <a:p>
                      <a:pPr algn="ctr"/>
                      <a:r>
                        <a:rPr lang="en-US">
                          <a:solidFill>
                            <a:schemeClr val="tx1"/>
                          </a:solidFill>
                        </a:rPr>
                        <a:t>$ of Units</a:t>
                      </a:r>
                    </a:p>
                  </a:txBody>
                  <a:tcPr>
                    <a:solidFill>
                      <a:schemeClr val="bg1"/>
                    </a:solidFill>
                  </a:tcPr>
                </a:tc>
                <a:tc>
                  <a:txBody>
                    <a:bodyPr/>
                    <a:lstStyle/>
                    <a:p>
                      <a:pPr algn="ctr"/>
                      <a:r>
                        <a:rPr lang="en-US">
                          <a:solidFill>
                            <a:schemeClr val="tx1"/>
                          </a:solidFill>
                        </a:rPr>
                        <a:t>Total </a:t>
                      </a:r>
                      <a:r>
                        <a:rPr lang="en-US" err="1">
                          <a:solidFill>
                            <a:schemeClr val="tx1"/>
                          </a:solidFill>
                        </a:rPr>
                        <a:t>Sqft</a:t>
                      </a:r>
                      <a:endParaRPr lang="en-US">
                        <a:solidFill>
                          <a:schemeClr val="tx1"/>
                        </a:solidFill>
                      </a:endParaRPr>
                    </a:p>
                  </a:txBody>
                  <a:tcPr>
                    <a:solidFill>
                      <a:schemeClr val="bg1"/>
                    </a:solidFill>
                  </a:tcPr>
                </a:tc>
                <a:extLst>
                  <a:ext uri="{0D108BD9-81ED-4DB2-BD59-A6C34878D82A}">
                    <a16:rowId xmlns:a16="http://schemas.microsoft.com/office/drawing/2014/main" val="2670373252"/>
                  </a:ext>
                </a:extLst>
              </a:tr>
              <a:tr h="370840">
                <a:tc>
                  <a:txBody>
                    <a:bodyPr/>
                    <a:lstStyle/>
                    <a:p>
                      <a:r>
                        <a:rPr lang="en-US" sz="2000">
                          <a:solidFill>
                            <a:schemeClr val="tx2"/>
                          </a:solidFill>
                        </a:rPr>
                        <a:t>Small</a:t>
                      </a:r>
                    </a:p>
                  </a:txBody>
                  <a:tcPr/>
                </a:tc>
                <a:tc>
                  <a:txBody>
                    <a:bodyPr/>
                    <a:lstStyle/>
                    <a:p>
                      <a:r>
                        <a:rPr lang="en-US" sz="2000">
                          <a:solidFill>
                            <a:schemeClr val="tx2"/>
                          </a:solidFill>
                        </a:rPr>
                        <a:t>650</a:t>
                      </a:r>
                    </a:p>
                  </a:txBody>
                  <a:tcPr/>
                </a:tc>
                <a:tc>
                  <a:txBody>
                    <a:bodyPr/>
                    <a:lstStyle/>
                    <a:p>
                      <a:r>
                        <a:rPr lang="en-US" sz="2000">
                          <a:solidFill>
                            <a:schemeClr val="tx2"/>
                          </a:solidFill>
                        </a:rPr>
                        <a:t>27,170</a:t>
                      </a:r>
                    </a:p>
                  </a:txBody>
                  <a:tcPr/>
                </a:tc>
                <a:extLst>
                  <a:ext uri="{0D108BD9-81ED-4DB2-BD59-A6C34878D82A}">
                    <a16:rowId xmlns:a16="http://schemas.microsoft.com/office/drawing/2014/main" val="2984098065"/>
                  </a:ext>
                </a:extLst>
              </a:tr>
              <a:tr h="370840">
                <a:tc>
                  <a:txBody>
                    <a:bodyPr/>
                    <a:lstStyle/>
                    <a:p>
                      <a:r>
                        <a:rPr lang="en-US" sz="2000">
                          <a:solidFill>
                            <a:schemeClr val="tx2"/>
                          </a:solidFill>
                        </a:rPr>
                        <a:t>Medium</a:t>
                      </a:r>
                    </a:p>
                  </a:txBody>
                  <a:tcPr/>
                </a:tc>
                <a:tc>
                  <a:txBody>
                    <a:bodyPr/>
                    <a:lstStyle/>
                    <a:p>
                      <a:r>
                        <a:rPr lang="en-US" sz="2000">
                          <a:solidFill>
                            <a:schemeClr val="tx2"/>
                          </a:solidFill>
                        </a:rPr>
                        <a:t>260</a:t>
                      </a:r>
                    </a:p>
                  </a:txBody>
                  <a:tcPr/>
                </a:tc>
                <a:tc>
                  <a:txBody>
                    <a:bodyPr/>
                    <a:lstStyle/>
                    <a:p>
                      <a:r>
                        <a:rPr lang="en-US" sz="2000">
                          <a:solidFill>
                            <a:schemeClr val="tx2"/>
                          </a:solidFill>
                        </a:rPr>
                        <a:t>30,264</a:t>
                      </a:r>
                    </a:p>
                  </a:txBody>
                  <a:tcPr/>
                </a:tc>
                <a:extLst>
                  <a:ext uri="{0D108BD9-81ED-4DB2-BD59-A6C34878D82A}">
                    <a16:rowId xmlns:a16="http://schemas.microsoft.com/office/drawing/2014/main" val="532011878"/>
                  </a:ext>
                </a:extLst>
              </a:tr>
              <a:tr h="370840">
                <a:tc>
                  <a:txBody>
                    <a:bodyPr/>
                    <a:lstStyle/>
                    <a:p>
                      <a:r>
                        <a:rPr lang="en-US" sz="2000">
                          <a:solidFill>
                            <a:schemeClr val="tx2"/>
                          </a:solidFill>
                        </a:rPr>
                        <a:t>Large</a:t>
                      </a:r>
                    </a:p>
                  </a:txBody>
                  <a:tcPr/>
                </a:tc>
                <a:tc>
                  <a:txBody>
                    <a:bodyPr/>
                    <a:lstStyle/>
                    <a:p>
                      <a:r>
                        <a:rPr lang="en-US" sz="2000">
                          <a:solidFill>
                            <a:schemeClr val="tx2"/>
                          </a:solidFill>
                        </a:rPr>
                        <a:t>70</a:t>
                      </a:r>
                    </a:p>
                  </a:txBody>
                  <a:tcPr/>
                </a:tc>
                <a:tc>
                  <a:txBody>
                    <a:bodyPr/>
                    <a:lstStyle/>
                    <a:p>
                      <a:r>
                        <a:rPr lang="en-US" sz="2000">
                          <a:solidFill>
                            <a:schemeClr val="tx2"/>
                          </a:solidFill>
                        </a:rPr>
                        <a:t>15,869</a:t>
                      </a:r>
                    </a:p>
                  </a:txBody>
                  <a:tcPr/>
                </a:tc>
                <a:extLst>
                  <a:ext uri="{0D108BD9-81ED-4DB2-BD59-A6C34878D82A}">
                    <a16:rowId xmlns:a16="http://schemas.microsoft.com/office/drawing/2014/main" val="3633287944"/>
                  </a:ext>
                </a:extLst>
              </a:tr>
              <a:tr h="370840">
                <a:tc>
                  <a:txBody>
                    <a:bodyPr/>
                    <a:lstStyle/>
                    <a:p>
                      <a:r>
                        <a:rPr lang="en-US" sz="3600">
                          <a:solidFill>
                            <a:schemeClr val="tx1"/>
                          </a:solidFill>
                        </a:rPr>
                        <a:t>TOTAL</a:t>
                      </a:r>
                    </a:p>
                  </a:txBody>
                  <a:tcPr/>
                </a:tc>
                <a:tc>
                  <a:txBody>
                    <a:bodyPr/>
                    <a:lstStyle/>
                    <a:p>
                      <a:r>
                        <a:rPr lang="en-US" sz="3600">
                          <a:solidFill>
                            <a:schemeClr val="tx1"/>
                          </a:solidFill>
                        </a:rPr>
                        <a:t>980</a:t>
                      </a:r>
                    </a:p>
                  </a:txBody>
                  <a:tcPr/>
                </a:tc>
                <a:tc>
                  <a:txBody>
                    <a:bodyPr/>
                    <a:lstStyle/>
                    <a:p>
                      <a:r>
                        <a:rPr lang="en-US" sz="3600">
                          <a:solidFill>
                            <a:schemeClr val="tx1"/>
                          </a:solidFill>
                        </a:rPr>
                        <a:t>73,303</a:t>
                      </a:r>
                    </a:p>
                  </a:txBody>
                  <a:tcPr/>
                </a:tc>
                <a:extLst>
                  <a:ext uri="{0D108BD9-81ED-4DB2-BD59-A6C34878D82A}">
                    <a16:rowId xmlns:a16="http://schemas.microsoft.com/office/drawing/2014/main" val="2599623133"/>
                  </a:ext>
                </a:extLst>
              </a:tr>
            </a:tbl>
          </a:graphicData>
        </a:graphic>
      </p:graphicFrame>
      <p:sp>
        <p:nvSpPr>
          <p:cNvPr id="5" name="TextBox 4">
            <a:extLst>
              <a:ext uri="{FF2B5EF4-FFF2-40B4-BE49-F238E27FC236}">
                <a16:creationId xmlns:a16="http://schemas.microsoft.com/office/drawing/2014/main" id="{8B5116F4-3513-B54F-F058-0474D2FC741B}"/>
              </a:ext>
            </a:extLst>
          </p:cNvPr>
          <p:cNvSpPr txBox="1"/>
          <p:nvPr/>
        </p:nvSpPr>
        <p:spPr>
          <a:xfrm>
            <a:off x="305270" y="3995547"/>
            <a:ext cx="1770926" cy="769441"/>
          </a:xfrm>
          <a:prstGeom prst="rect">
            <a:avLst/>
          </a:prstGeom>
          <a:noFill/>
        </p:spPr>
        <p:txBody>
          <a:bodyPr wrap="square" rtlCol="0">
            <a:spAutoFit/>
          </a:bodyPr>
          <a:lstStyle/>
          <a:p>
            <a:pPr algn="ctr"/>
            <a:r>
              <a:rPr lang="en-US" sz="4400" b="1">
                <a:solidFill>
                  <a:schemeClr val="tx2"/>
                </a:solidFill>
              </a:rPr>
              <a:t>1974</a:t>
            </a:r>
          </a:p>
        </p:txBody>
      </p:sp>
      <p:graphicFrame>
        <p:nvGraphicFramePr>
          <p:cNvPr id="6" name="Table 5">
            <a:extLst>
              <a:ext uri="{FF2B5EF4-FFF2-40B4-BE49-F238E27FC236}">
                <a16:creationId xmlns:a16="http://schemas.microsoft.com/office/drawing/2014/main" id="{6196A24A-1D7B-C617-FB78-17631F972725}"/>
              </a:ext>
            </a:extLst>
          </p:cNvPr>
          <p:cNvGraphicFramePr>
            <a:graphicFrameLocks noGrp="1"/>
          </p:cNvGraphicFramePr>
          <p:nvPr>
            <p:extLst>
              <p:ext uri="{D42A27DB-BD31-4B8C-83A1-F6EECF244321}">
                <p14:modId xmlns:p14="http://schemas.microsoft.com/office/powerpoint/2010/main" val="438059711"/>
              </p:ext>
            </p:extLst>
          </p:nvPr>
        </p:nvGraphicFramePr>
        <p:xfrm>
          <a:off x="2199190" y="6236288"/>
          <a:ext cx="7515828" cy="2331720"/>
        </p:xfrm>
        <a:graphic>
          <a:graphicData uri="http://schemas.openxmlformats.org/drawingml/2006/table">
            <a:tbl>
              <a:tblPr firstRow="1" lastRow="1" bandRow="1">
                <a:tableStyleId>{5C22544A-7EE6-4342-B048-85BDC9FD1C3A}</a:tableStyleId>
              </a:tblPr>
              <a:tblGrid>
                <a:gridCol w="2505276">
                  <a:extLst>
                    <a:ext uri="{9D8B030D-6E8A-4147-A177-3AD203B41FA5}">
                      <a16:colId xmlns:a16="http://schemas.microsoft.com/office/drawing/2014/main" val="777294701"/>
                    </a:ext>
                  </a:extLst>
                </a:gridCol>
                <a:gridCol w="2505276">
                  <a:extLst>
                    <a:ext uri="{9D8B030D-6E8A-4147-A177-3AD203B41FA5}">
                      <a16:colId xmlns:a16="http://schemas.microsoft.com/office/drawing/2014/main" val="2401178055"/>
                    </a:ext>
                  </a:extLst>
                </a:gridCol>
                <a:gridCol w="2505276">
                  <a:extLst>
                    <a:ext uri="{9D8B030D-6E8A-4147-A177-3AD203B41FA5}">
                      <a16:colId xmlns:a16="http://schemas.microsoft.com/office/drawing/2014/main" val="3948860971"/>
                    </a:ext>
                  </a:extLst>
                </a:gridCol>
              </a:tblGrid>
              <a:tr h="370840">
                <a:tc>
                  <a:txBody>
                    <a:bodyPr/>
                    <a:lstStyle/>
                    <a:p>
                      <a:pPr algn="ctr"/>
                      <a:r>
                        <a:rPr lang="en-US">
                          <a:solidFill>
                            <a:schemeClr val="tx1"/>
                          </a:solidFill>
                        </a:rPr>
                        <a:t>Unit Size</a:t>
                      </a:r>
                    </a:p>
                  </a:txBody>
                  <a:tcPr>
                    <a:solidFill>
                      <a:schemeClr val="bg1"/>
                    </a:solidFill>
                  </a:tcPr>
                </a:tc>
                <a:tc>
                  <a:txBody>
                    <a:bodyPr/>
                    <a:lstStyle/>
                    <a:p>
                      <a:pPr algn="ctr"/>
                      <a:r>
                        <a:rPr lang="en-US">
                          <a:solidFill>
                            <a:schemeClr val="tx1"/>
                          </a:solidFill>
                        </a:rPr>
                        <a:t>$ of Units</a:t>
                      </a:r>
                    </a:p>
                  </a:txBody>
                  <a:tcPr>
                    <a:solidFill>
                      <a:schemeClr val="bg1"/>
                    </a:solidFill>
                  </a:tcPr>
                </a:tc>
                <a:tc>
                  <a:txBody>
                    <a:bodyPr/>
                    <a:lstStyle/>
                    <a:p>
                      <a:pPr algn="ctr"/>
                      <a:r>
                        <a:rPr lang="en-US">
                          <a:solidFill>
                            <a:schemeClr val="tx1"/>
                          </a:solidFill>
                        </a:rPr>
                        <a:t>Total </a:t>
                      </a:r>
                      <a:r>
                        <a:rPr lang="en-US" err="1">
                          <a:solidFill>
                            <a:schemeClr val="tx1"/>
                          </a:solidFill>
                        </a:rPr>
                        <a:t>Sqft</a:t>
                      </a:r>
                      <a:endParaRPr lang="en-US">
                        <a:solidFill>
                          <a:schemeClr val="tx1"/>
                        </a:solidFill>
                      </a:endParaRPr>
                    </a:p>
                  </a:txBody>
                  <a:tcPr>
                    <a:solidFill>
                      <a:schemeClr val="bg1"/>
                    </a:solidFill>
                  </a:tcPr>
                </a:tc>
                <a:extLst>
                  <a:ext uri="{0D108BD9-81ED-4DB2-BD59-A6C34878D82A}">
                    <a16:rowId xmlns:a16="http://schemas.microsoft.com/office/drawing/2014/main" val="2670373252"/>
                  </a:ext>
                </a:extLst>
              </a:tr>
              <a:tr h="370840">
                <a:tc>
                  <a:txBody>
                    <a:bodyPr/>
                    <a:lstStyle/>
                    <a:p>
                      <a:r>
                        <a:rPr lang="en-US" sz="2000">
                          <a:solidFill>
                            <a:schemeClr val="tx2"/>
                          </a:solidFill>
                        </a:rPr>
                        <a:t>Small</a:t>
                      </a:r>
                    </a:p>
                  </a:txBody>
                  <a:tcPr/>
                </a:tc>
                <a:tc>
                  <a:txBody>
                    <a:bodyPr/>
                    <a:lstStyle/>
                    <a:p>
                      <a:r>
                        <a:rPr lang="en-US" sz="2000">
                          <a:solidFill>
                            <a:schemeClr val="tx2"/>
                          </a:solidFill>
                        </a:rPr>
                        <a:t>126</a:t>
                      </a:r>
                    </a:p>
                  </a:txBody>
                  <a:tcPr/>
                </a:tc>
                <a:tc>
                  <a:txBody>
                    <a:bodyPr/>
                    <a:lstStyle/>
                    <a:p>
                      <a:r>
                        <a:rPr lang="en-US" sz="2000">
                          <a:solidFill>
                            <a:schemeClr val="tx2"/>
                          </a:solidFill>
                        </a:rPr>
                        <a:t>5,267</a:t>
                      </a:r>
                    </a:p>
                  </a:txBody>
                  <a:tcPr/>
                </a:tc>
                <a:extLst>
                  <a:ext uri="{0D108BD9-81ED-4DB2-BD59-A6C34878D82A}">
                    <a16:rowId xmlns:a16="http://schemas.microsoft.com/office/drawing/2014/main" val="2984098065"/>
                  </a:ext>
                </a:extLst>
              </a:tr>
              <a:tr h="370840">
                <a:tc>
                  <a:txBody>
                    <a:bodyPr/>
                    <a:lstStyle/>
                    <a:p>
                      <a:r>
                        <a:rPr lang="en-US" sz="2000">
                          <a:solidFill>
                            <a:schemeClr val="tx2"/>
                          </a:solidFill>
                        </a:rPr>
                        <a:t>Medium</a:t>
                      </a:r>
                    </a:p>
                  </a:txBody>
                  <a:tcPr/>
                </a:tc>
                <a:tc>
                  <a:txBody>
                    <a:bodyPr/>
                    <a:lstStyle/>
                    <a:p>
                      <a:r>
                        <a:rPr lang="en-US" sz="2000">
                          <a:solidFill>
                            <a:schemeClr val="tx2"/>
                          </a:solidFill>
                        </a:rPr>
                        <a:t>193</a:t>
                      </a:r>
                    </a:p>
                  </a:txBody>
                  <a:tcPr/>
                </a:tc>
                <a:tc>
                  <a:txBody>
                    <a:bodyPr/>
                    <a:lstStyle/>
                    <a:p>
                      <a:r>
                        <a:rPr lang="en-US" sz="2000">
                          <a:solidFill>
                            <a:schemeClr val="tx2"/>
                          </a:solidFill>
                        </a:rPr>
                        <a:t>22,465</a:t>
                      </a:r>
                    </a:p>
                  </a:txBody>
                  <a:tcPr/>
                </a:tc>
                <a:extLst>
                  <a:ext uri="{0D108BD9-81ED-4DB2-BD59-A6C34878D82A}">
                    <a16:rowId xmlns:a16="http://schemas.microsoft.com/office/drawing/2014/main" val="532011878"/>
                  </a:ext>
                </a:extLst>
              </a:tr>
              <a:tr h="370840">
                <a:tc>
                  <a:txBody>
                    <a:bodyPr/>
                    <a:lstStyle/>
                    <a:p>
                      <a:r>
                        <a:rPr lang="en-US" sz="2000">
                          <a:solidFill>
                            <a:schemeClr val="tx2"/>
                          </a:solidFill>
                        </a:rPr>
                        <a:t>Large</a:t>
                      </a:r>
                    </a:p>
                  </a:txBody>
                  <a:tcPr/>
                </a:tc>
                <a:tc>
                  <a:txBody>
                    <a:bodyPr/>
                    <a:lstStyle/>
                    <a:p>
                      <a:r>
                        <a:rPr lang="en-US" sz="2000">
                          <a:solidFill>
                            <a:schemeClr val="tx2"/>
                          </a:solidFill>
                        </a:rPr>
                        <a:t>164</a:t>
                      </a:r>
                    </a:p>
                  </a:txBody>
                  <a:tcPr/>
                </a:tc>
                <a:tc>
                  <a:txBody>
                    <a:bodyPr/>
                    <a:lstStyle/>
                    <a:p>
                      <a:r>
                        <a:rPr lang="en-US" sz="2000">
                          <a:solidFill>
                            <a:schemeClr val="tx2"/>
                          </a:solidFill>
                        </a:rPr>
                        <a:t>48,580</a:t>
                      </a:r>
                    </a:p>
                  </a:txBody>
                  <a:tcPr/>
                </a:tc>
                <a:extLst>
                  <a:ext uri="{0D108BD9-81ED-4DB2-BD59-A6C34878D82A}">
                    <a16:rowId xmlns:a16="http://schemas.microsoft.com/office/drawing/2014/main" val="3633287944"/>
                  </a:ext>
                </a:extLst>
              </a:tr>
              <a:tr h="370840">
                <a:tc>
                  <a:txBody>
                    <a:bodyPr/>
                    <a:lstStyle/>
                    <a:p>
                      <a:r>
                        <a:rPr lang="en-US" sz="3600">
                          <a:solidFill>
                            <a:schemeClr val="tx1"/>
                          </a:solidFill>
                        </a:rPr>
                        <a:t>TOTAL</a:t>
                      </a:r>
                    </a:p>
                  </a:txBody>
                  <a:tcPr/>
                </a:tc>
                <a:tc>
                  <a:txBody>
                    <a:bodyPr/>
                    <a:lstStyle/>
                    <a:p>
                      <a:r>
                        <a:rPr lang="en-US" sz="3600">
                          <a:solidFill>
                            <a:schemeClr val="tx1"/>
                          </a:solidFill>
                        </a:rPr>
                        <a:t>483</a:t>
                      </a:r>
                    </a:p>
                  </a:txBody>
                  <a:tcPr/>
                </a:tc>
                <a:tc>
                  <a:txBody>
                    <a:bodyPr/>
                    <a:lstStyle/>
                    <a:p>
                      <a:r>
                        <a:rPr lang="en-US" sz="3600">
                          <a:solidFill>
                            <a:schemeClr val="tx1"/>
                          </a:solidFill>
                        </a:rPr>
                        <a:t>76,580</a:t>
                      </a:r>
                    </a:p>
                  </a:txBody>
                  <a:tcPr/>
                </a:tc>
                <a:extLst>
                  <a:ext uri="{0D108BD9-81ED-4DB2-BD59-A6C34878D82A}">
                    <a16:rowId xmlns:a16="http://schemas.microsoft.com/office/drawing/2014/main" val="2599623133"/>
                  </a:ext>
                </a:extLst>
              </a:tr>
            </a:tbl>
          </a:graphicData>
        </a:graphic>
      </p:graphicFrame>
      <p:sp>
        <p:nvSpPr>
          <p:cNvPr id="8" name="TextBox 7">
            <a:extLst>
              <a:ext uri="{FF2B5EF4-FFF2-40B4-BE49-F238E27FC236}">
                <a16:creationId xmlns:a16="http://schemas.microsoft.com/office/drawing/2014/main" id="{B02F61E8-F7E3-9F0A-5403-AC5B599F42D5}"/>
              </a:ext>
            </a:extLst>
          </p:cNvPr>
          <p:cNvSpPr txBox="1"/>
          <p:nvPr/>
        </p:nvSpPr>
        <p:spPr>
          <a:xfrm>
            <a:off x="305270" y="7108867"/>
            <a:ext cx="1770926" cy="769441"/>
          </a:xfrm>
          <a:prstGeom prst="rect">
            <a:avLst/>
          </a:prstGeom>
          <a:noFill/>
        </p:spPr>
        <p:txBody>
          <a:bodyPr wrap="square" rtlCol="0">
            <a:spAutoFit/>
          </a:bodyPr>
          <a:lstStyle/>
          <a:p>
            <a:pPr algn="ctr"/>
            <a:r>
              <a:rPr lang="en-US" sz="4400" b="1">
                <a:solidFill>
                  <a:schemeClr val="tx2"/>
                </a:solidFill>
              </a:rPr>
              <a:t>2024</a:t>
            </a:r>
          </a:p>
        </p:txBody>
      </p:sp>
    </p:spTree>
    <p:extLst>
      <p:ext uri="{BB962C8B-B14F-4D97-AF65-F5344CB8AC3E}">
        <p14:creationId xmlns:p14="http://schemas.microsoft.com/office/powerpoint/2010/main" val="3433277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 Cash.mp4">
            <a:hlinkClick r:id="" action="ppaction://media"/>
            <a:extLst>
              <a:ext uri="{FF2B5EF4-FFF2-40B4-BE49-F238E27FC236}">
                <a16:creationId xmlns:a16="http://schemas.microsoft.com/office/drawing/2014/main" id="{FE68CD9E-045D-C698-A863-79BA1CBD2E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44953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B17A5B-DE1A-0440-9203-ACDBB76BB12B}"/>
              </a:ext>
            </a:extLst>
          </p:cNvPr>
          <p:cNvSpPr>
            <a:spLocks noGrp="1"/>
          </p:cNvSpPr>
          <p:nvPr>
            <p:ph type="title"/>
          </p:nvPr>
        </p:nvSpPr>
        <p:spPr/>
        <p:txBody>
          <a:bodyPr/>
          <a:lstStyle/>
          <a:p>
            <a:r>
              <a:rPr lang="en-US"/>
              <a:t>Four </a:t>
            </a:r>
            <a:r>
              <a:rPr lang="en-US">
                <a:solidFill>
                  <a:schemeClr val="accent1"/>
                </a:solidFill>
              </a:rPr>
              <a:t>Data-Driven</a:t>
            </a:r>
            <a:r>
              <a:rPr lang="en-US"/>
              <a:t> Decisions</a:t>
            </a:r>
            <a:endParaRPr lang="en-UA">
              <a:solidFill>
                <a:schemeClr val="accent1"/>
              </a:solidFill>
            </a:endParaRPr>
          </a:p>
        </p:txBody>
      </p:sp>
      <p:sp>
        <p:nvSpPr>
          <p:cNvPr id="10" name="Text Placeholder 9">
            <a:extLst>
              <a:ext uri="{FF2B5EF4-FFF2-40B4-BE49-F238E27FC236}">
                <a16:creationId xmlns:a16="http://schemas.microsoft.com/office/drawing/2014/main" id="{C2484AF1-7AF3-49EB-AF3C-7990D0D318E8}"/>
              </a:ext>
            </a:extLst>
          </p:cNvPr>
          <p:cNvSpPr>
            <a:spLocks noGrp="1"/>
          </p:cNvSpPr>
          <p:nvPr>
            <p:ph type="body" sz="quarter" idx="10"/>
          </p:nvPr>
        </p:nvSpPr>
        <p:spPr>
          <a:xfrm>
            <a:off x="876300" y="1866900"/>
            <a:ext cx="16532225" cy="1200150"/>
          </a:xfrm>
        </p:spPr>
        <p:txBody>
          <a:bodyPr/>
          <a:lstStyle/>
          <a:p>
            <a:r>
              <a:rPr lang="en-US"/>
              <a:t>Analysis of employee and consumer trends illuminated opportunities for efficiency. The results improved customer experience, company culture, and NOI.</a:t>
            </a:r>
            <a:endParaRPr lang="uk-UA"/>
          </a:p>
        </p:txBody>
      </p:sp>
      <p:grpSp>
        <p:nvGrpSpPr>
          <p:cNvPr id="42" name="Group 41">
            <a:extLst>
              <a:ext uri="{FF2B5EF4-FFF2-40B4-BE49-F238E27FC236}">
                <a16:creationId xmlns:a16="http://schemas.microsoft.com/office/drawing/2014/main" id="{1FA54EAF-3361-AE5B-B7E8-B1724FAA4589}"/>
              </a:ext>
            </a:extLst>
          </p:cNvPr>
          <p:cNvGrpSpPr/>
          <p:nvPr/>
        </p:nvGrpSpPr>
        <p:grpSpPr>
          <a:xfrm>
            <a:off x="1201839" y="3148073"/>
            <a:ext cx="3434784" cy="5673025"/>
            <a:chOff x="1201839" y="3328839"/>
            <a:chExt cx="3434784" cy="5673025"/>
          </a:xfrm>
        </p:grpSpPr>
        <p:sp>
          <p:nvSpPr>
            <p:cNvPr id="15" name="TextBox 14">
              <a:extLst>
                <a:ext uri="{FF2B5EF4-FFF2-40B4-BE49-F238E27FC236}">
                  <a16:creationId xmlns:a16="http://schemas.microsoft.com/office/drawing/2014/main" id="{2A57841C-608B-E443-B52A-D86F512D8A4D}"/>
                </a:ext>
              </a:extLst>
            </p:cNvPr>
            <p:cNvSpPr txBox="1"/>
            <p:nvPr/>
          </p:nvSpPr>
          <p:spPr>
            <a:xfrm>
              <a:off x="1201839" y="5831765"/>
              <a:ext cx="3434784" cy="3170099"/>
            </a:xfrm>
            <a:prstGeom prst="rect">
              <a:avLst/>
            </a:prstGeom>
            <a:noFill/>
          </p:spPr>
          <p:txBody>
            <a:bodyPr wrap="square" rtlCol="0">
              <a:spAutoFit/>
            </a:bodyPr>
            <a:lstStyle/>
            <a:p>
              <a:pPr marL="342900" indent="-342900">
                <a:buFont typeface="Arial" panose="020B0604020202020204" pitchFamily="34" charset="0"/>
                <a:buChar char="•"/>
              </a:pPr>
              <a:r>
                <a:rPr lang="en-US" sz="2000"/>
                <a:t>45,000 fewer trips to the bank + 60,000 hours of manager time saved.</a:t>
              </a:r>
              <a:br>
                <a:rPr lang="en-US" sz="2000"/>
              </a:br>
              <a:endParaRPr lang="en-US" sz="2000"/>
            </a:p>
            <a:p>
              <a:pPr marL="342900" indent="-342900">
                <a:buFont typeface="Arial" panose="020B0604020202020204" pitchFamily="34" charset="0"/>
                <a:buChar char="•"/>
              </a:pPr>
              <a:r>
                <a:rPr lang="en-US" sz="2000"/>
                <a:t>Auto-pay enrollment increased.</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Theft reduced + increased Accounting efficiency</a:t>
              </a:r>
            </a:p>
          </p:txBody>
        </p:sp>
        <p:sp>
          <p:nvSpPr>
            <p:cNvPr id="16" name="TextBox 15">
              <a:extLst>
                <a:ext uri="{FF2B5EF4-FFF2-40B4-BE49-F238E27FC236}">
                  <a16:creationId xmlns:a16="http://schemas.microsoft.com/office/drawing/2014/main" id="{DFB68141-910F-DC41-951B-AEF0A5EAE5FE}"/>
                </a:ext>
              </a:extLst>
            </p:cNvPr>
            <p:cNvSpPr txBox="1"/>
            <p:nvPr/>
          </p:nvSpPr>
          <p:spPr>
            <a:xfrm>
              <a:off x="1201839" y="4437337"/>
              <a:ext cx="3434784" cy="1200329"/>
            </a:xfrm>
            <a:prstGeom prst="rect">
              <a:avLst/>
            </a:prstGeom>
            <a:noFill/>
          </p:spPr>
          <p:txBody>
            <a:bodyPr wrap="square" rtlCol="0">
              <a:spAutoFit/>
            </a:bodyPr>
            <a:lstStyle/>
            <a:p>
              <a:pPr algn="ctr"/>
              <a:r>
                <a:rPr lang="en-US" sz="3600" b="1" cap="small">
                  <a:latin typeface="+mj-lt"/>
                </a:rPr>
                <a:t>Going</a:t>
              </a:r>
            </a:p>
            <a:p>
              <a:pPr algn="ctr"/>
              <a:r>
                <a:rPr lang="en-US" sz="3600" b="1" cap="small">
                  <a:latin typeface="+mj-lt"/>
                </a:rPr>
                <a:t>Cashless</a:t>
              </a:r>
              <a:endParaRPr lang="uk-UA" sz="3600" b="1" cap="small">
                <a:latin typeface="+mj-lt"/>
              </a:endParaRPr>
            </a:p>
          </p:txBody>
        </p:sp>
        <p:pic>
          <p:nvPicPr>
            <p:cNvPr id="32" name="Graphic 31" descr="Flying Money with solid fill">
              <a:extLst>
                <a:ext uri="{FF2B5EF4-FFF2-40B4-BE49-F238E27FC236}">
                  <a16:creationId xmlns:a16="http://schemas.microsoft.com/office/drawing/2014/main" id="{D57DF08B-A3D8-0C0D-C4F3-087C4E226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2031" y="3328839"/>
              <a:ext cx="914400" cy="914400"/>
            </a:xfrm>
            <a:prstGeom prst="rect">
              <a:avLst/>
            </a:prstGeom>
          </p:spPr>
        </p:pic>
      </p:grpSp>
      <p:grpSp>
        <p:nvGrpSpPr>
          <p:cNvPr id="43" name="Group 42">
            <a:extLst>
              <a:ext uri="{FF2B5EF4-FFF2-40B4-BE49-F238E27FC236}">
                <a16:creationId xmlns:a16="http://schemas.microsoft.com/office/drawing/2014/main" id="{B0882AA9-8B2C-6147-778D-98EE0CB4DA44}"/>
              </a:ext>
            </a:extLst>
          </p:cNvPr>
          <p:cNvGrpSpPr/>
          <p:nvPr/>
        </p:nvGrpSpPr>
        <p:grpSpPr>
          <a:xfrm>
            <a:off x="13973741" y="3148073"/>
            <a:ext cx="3434784" cy="5673025"/>
            <a:chOff x="1201839" y="3328839"/>
            <a:chExt cx="3434784" cy="5673025"/>
          </a:xfrm>
        </p:grpSpPr>
        <p:sp>
          <p:nvSpPr>
            <p:cNvPr id="44" name="TextBox 43">
              <a:extLst>
                <a:ext uri="{FF2B5EF4-FFF2-40B4-BE49-F238E27FC236}">
                  <a16:creationId xmlns:a16="http://schemas.microsoft.com/office/drawing/2014/main" id="{9839D60F-5B1D-9C4E-6BB8-059312E8573E}"/>
                </a:ext>
              </a:extLst>
            </p:cNvPr>
            <p:cNvSpPr txBox="1"/>
            <p:nvPr/>
          </p:nvSpPr>
          <p:spPr>
            <a:xfrm>
              <a:off x="1201839" y="5831765"/>
              <a:ext cx="3434784" cy="3170099"/>
            </a:xfrm>
            <a:prstGeom prst="rect">
              <a:avLst/>
            </a:prstGeom>
            <a:noFill/>
          </p:spPr>
          <p:txBody>
            <a:bodyPr wrap="square" rtlCol="0">
              <a:spAutoFit/>
            </a:bodyPr>
            <a:lstStyle/>
            <a:p>
              <a:pPr marL="342900" indent="-342900">
                <a:buFont typeface="Arial" panose="020B0604020202020204" pitchFamily="34" charset="0"/>
                <a:buChar char="•"/>
              </a:pPr>
              <a:r>
                <a:rPr lang="en-US" sz="2000"/>
                <a:t>20% overnight reduction in payroll… and growing</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Rightsized staffing and policies to perform:</a:t>
              </a:r>
            </a:p>
            <a:p>
              <a:pPr marL="1028700" lvl="1" indent="-342900">
                <a:buFont typeface="Arial" panose="020B0604020202020204" pitchFamily="34" charset="0"/>
                <a:buChar char="•"/>
              </a:pPr>
              <a:r>
                <a:rPr lang="en-US" sz="2000"/>
                <a:t>Walk-in Rentals</a:t>
              </a:r>
            </a:p>
            <a:p>
              <a:pPr marL="1028700" lvl="1" indent="-342900">
                <a:buFont typeface="Arial" panose="020B0604020202020204" pitchFamily="34" charset="0"/>
                <a:buChar char="•"/>
              </a:pPr>
              <a:r>
                <a:rPr lang="en-US" sz="2000"/>
                <a:t>Payment Processing</a:t>
              </a:r>
            </a:p>
            <a:p>
              <a:pPr marL="1028700" lvl="1" indent="-342900">
                <a:buFont typeface="Arial" panose="020B0604020202020204" pitchFamily="34" charset="0"/>
                <a:buChar char="•"/>
              </a:pPr>
              <a:r>
                <a:rPr lang="en-US" sz="2000"/>
                <a:t>Maintenance</a:t>
              </a:r>
            </a:p>
            <a:p>
              <a:pPr marL="1028700" lvl="1" indent="-342900">
                <a:buFont typeface="Arial" panose="020B0604020202020204" pitchFamily="34" charset="0"/>
                <a:buChar char="•"/>
              </a:pPr>
              <a:r>
                <a:rPr lang="en-US" sz="2000"/>
                <a:t>Auctions</a:t>
              </a:r>
            </a:p>
          </p:txBody>
        </p:sp>
        <p:sp>
          <p:nvSpPr>
            <p:cNvPr id="45" name="TextBox 44">
              <a:extLst>
                <a:ext uri="{FF2B5EF4-FFF2-40B4-BE49-F238E27FC236}">
                  <a16:creationId xmlns:a16="http://schemas.microsoft.com/office/drawing/2014/main" id="{162319F7-989E-B7F1-F741-2CD5662EFE48}"/>
                </a:ext>
              </a:extLst>
            </p:cNvPr>
            <p:cNvSpPr txBox="1"/>
            <p:nvPr/>
          </p:nvSpPr>
          <p:spPr>
            <a:xfrm>
              <a:off x="1201839" y="4437337"/>
              <a:ext cx="3434784" cy="1200329"/>
            </a:xfrm>
            <a:prstGeom prst="rect">
              <a:avLst/>
            </a:prstGeom>
            <a:noFill/>
          </p:spPr>
          <p:txBody>
            <a:bodyPr wrap="square" rtlCol="0">
              <a:spAutoFit/>
            </a:bodyPr>
            <a:lstStyle/>
            <a:p>
              <a:pPr algn="ctr"/>
              <a:r>
                <a:rPr lang="en-US" sz="3600" b="1" cap="small">
                  <a:latin typeface="+mj-lt"/>
                </a:rPr>
                <a:t>Workforce</a:t>
              </a:r>
            </a:p>
            <a:p>
              <a:pPr algn="ctr"/>
              <a:r>
                <a:rPr lang="en-US" sz="3600" b="1" cap="small">
                  <a:latin typeface="+mj-lt"/>
                </a:rPr>
                <a:t>Optimization</a:t>
              </a:r>
              <a:endParaRPr lang="uk-UA" sz="3600" b="1" cap="small">
                <a:latin typeface="+mj-lt"/>
              </a:endParaRPr>
            </a:p>
          </p:txBody>
        </p:sp>
        <p:pic>
          <p:nvPicPr>
            <p:cNvPr id="46" name="Graphic 45" descr="Formal Shirt with solid fill">
              <a:extLst>
                <a:ext uri="{FF2B5EF4-FFF2-40B4-BE49-F238E27FC236}">
                  <a16:creationId xmlns:a16="http://schemas.microsoft.com/office/drawing/2014/main" id="{551F5044-19E9-2709-ED2B-44AA4D4456F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62031" y="3328839"/>
              <a:ext cx="914400" cy="914400"/>
            </a:xfrm>
            <a:prstGeom prst="rect">
              <a:avLst/>
            </a:prstGeom>
          </p:spPr>
        </p:pic>
      </p:grpSp>
      <p:grpSp>
        <p:nvGrpSpPr>
          <p:cNvPr id="47" name="Group 46">
            <a:extLst>
              <a:ext uri="{FF2B5EF4-FFF2-40B4-BE49-F238E27FC236}">
                <a16:creationId xmlns:a16="http://schemas.microsoft.com/office/drawing/2014/main" id="{C996245F-EB58-0922-2F52-3C485A375E10}"/>
              </a:ext>
            </a:extLst>
          </p:cNvPr>
          <p:cNvGrpSpPr/>
          <p:nvPr/>
        </p:nvGrpSpPr>
        <p:grpSpPr>
          <a:xfrm>
            <a:off x="9716441" y="3148073"/>
            <a:ext cx="3586604" cy="4749695"/>
            <a:chOff x="1201839" y="3328839"/>
            <a:chExt cx="3586604" cy="4749695"/>
          </a:xfrm>
        </p:grpSpPr>
        <p:sp>
          <p:nvSpPr>
            <p:cNvPr id="48" name="TextBox 47">
              <a:extLst>
                <a:ext uri="{FF2B5EF4-FFF2-40B4-BE49-F238E27FC236}">
                  <a16:creationId xmlns:a16="http://schemas.microsoft.com/office/drawing/2014/main" id="{F4C6BCD7-32C9-3540-8D8D-FE95F425DC5F}"/>
                </a:ext>
              </a:extLst>
            </p:cNvPr>
            <p:cNvSpPr txBox="1"/>
            <p:nvPr/>
          </p:nvSpPr>
          <p:spPr>
            <a:xfrm>
              <a:off x="1201839" y="5831765"/>
              <a:ext cx="3586604"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t>2,000 auctions</a:t>
              </a:r>
              <a:br>
                <a:rPr lang="en-US" sz="2000" dirty="0"/>
              </a:br>
              <a:endParaRPr lang="en-US" sz="2000" dirty="0"/>
            </a:p>
            <a:p>
              <a:pPr marL="342900" indent="-342900">
                <a:buFont typeface="Arial" panose="020B0604020202020204" pitchFamily="34" charset="0"/>
                <a:buChar char="•"/>
              </a:pPr>
              <a:r>
                <a:rPr lang="en-US" sz="2000" dirty="0"/>
                <a:t>26% =$25 or less</a:t>
              </a:r>
              <a:br>
                <a:rPr lang="en-US" sz="2000" dirty="0"/>
              </a:br>
              <a:endParaRPr lang="en-US" sz="2000" dirty="0"/>
            </a:p>
            <a:p>
              <a:pPr marL="342900" indent="-342900">
                <a:buFont typeface="Arial" panose="020B0604020202020204" pitchFamily="34" charset="0"/>
                <a:buChar char="•"/>
              </a:pPr>
              <a:r>
                <a:rPr lang="en-US" sz="2000" dirty="0"/>
                <a:t>44% = $100 or less</a:t>
              </a:r>
              <a:br>
                <a:rPr lang="en-US" sz="2000" dirty="0"/>
              </a:br>
              <a:endParaRPr lang="en-US" sz="2000" dirty="0"/>
            </a:p>
            <a:p>
              <a:pPr marL="342900" indent="-342900">
                <a:buFont typeface="Arial" panose="020B0604020202020204" pitchFamily="34" charset="0"/>
                <a:buChar char="•"/>
              </a:pPr>
              <a:r>
                <a:rPr lang="en-US" sz="2000" dirty="0"/>
                <a:t>15% = Complete Payment</a:t>
              </a:r>
            </a:p>
          </p:txBody>
        </p:sp>
        <p:sp>
          <p:nvSpPr>
            <p:cNvPr id="49" name="TextBox 48">
              <a:extLst>
                <a:ext uri="{FF2B5EF4-FFF2-40B4-BE49-F238E27FC236}">
                  <a16:creationId xmlns:a16="http://schemas.microsoft.com/office/drawing/2014/main" id="{B3A429F4-B2D8-88D8-01C5-4F4AF90570BE}"/>
                </a:ext>
              </a:extLst>
            </p:cNvPr>
            <p:cNvSpPr txBox="1"/>
            <p:nvPr/>
          </p:nvSpPr>
          <p:spPr>
            <a:xfrm>
              <a:off x="1201839" y="4437337"/>
              <a:ext cx="3434784" cy="1200329"/>
            </a:xfrm>
            <a:prstGeom prst="rect">
              <a:avLst/>
            </a:prstGeom>
            <a:noFill/>
          </p:spPr>
          <p:txBody>
            <a:bodyPr wrap="square" rtlCol="0">
              <a:spAutoFit/>
            </a:bodyPr>
            <a:lstStyle/>
            <a:p>
              <a:pPr algn="ctr"/>
              <a:r>
                <a:rPr lang="en-US" sz="3600" b="1" cap="small" dirty="0">
                  <a:latin typeface="+mj-lt"/>
                </a:rPr>
                <a:t>Auditing</a:t>
              </a:r>
            </a:p>
            <a:p>
              <a:pPr algn="ctr"/>
              <a:r>
                <a:rPr lang="en-US" sz="3600" b="1" cap="small" dirty="0">
                  <a:latin typeface="+mj-lt"/>
                </a:rPr>
                <a:t>Auctions</a:t>
              </a:r>
              <a:endParaRPr lang="uk-UA" sz="3600" b="1" cap="small" dirty="0">
                <a:latin typeface="+mj-lt"/>
              </a:endParaRPr>
            </a:p>
          </p:txBody>
        </p:sp>
        <p:pic>
          <p:nvPicPr>
            <p:cNvPr id="50" name="Graphic 49" descr="Gavel with solid fill">
              <a:extLst>
                <a:ext uri="{FF2B5EF4-FFF2-40B4-BE49-F238E27FC236}">
                  <a16:creationId xmlns:a16="http://schemas.microsoft.com/office/drawing/2014/main" id="{DB9CA1A2-6122-D40C-3040-6E74BD1BF9A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462031" y="3328839"/>
              <a:ext cx="914400" cy="914400"/>
            </a:xfrm>
            <a:prstGeom prst="rect">
              <a:avLst/>
            </a:prstGeom>
          </p:spPr>
        </p:pic>
      </p:grpSp>
      <p:grpSp>
        <p:nvGrpSpPr>
          <p:cNvPr id="51" name="Group 50">
            <a:extLst>
              <a:ext uri="{FF2B5EF4-FFF2-40B4-BE49-F238E27FC236}">
                <a16:creationId xmlns:a16="http://schemas.microsoft.com/office/drawing/2014/main" id="{C989461E-D054-DD90-3898-FFD86B362B61}"/>
              </a:ext>
            </a:extLst>
          </p:cNvPr>
          <p:cNvGrpSpPr/>
          <p:nvPr/>
        </p:nvGrpSpPr>
        <p:grpSpPr>
          <a:xfrm>
            <a:off x="5459140" y="3148073"/>
            <a:ext cx="3434784" cy="5980801"/>
            <a:chOff x="1201839" y="3328839"/>
            <a:chExt cx="3434784" cy="5980801"/>
          </a:xfrm>
        </p:grpSpPr>
        <p:sp>
          <p:nvSpPr>
            <p:cNvPr id="52" name="TextBox 51">
              <a:extLst>
                <a:ext uri="{FF2B5EF4-FFF2-40B4-BE49-F238E27FC236}">
                  <a16:creationId xmlns:a16="http://schemas.microsoft.com/office/drawing/2014/main" id="{CF8E7858-090A-BE78-E302-F5F3A4F41448}"/>
                </a:ext>
              </a:extLst>
            </p:cNvPr>
            <p:cNvSpPr txBox="1"/>
            <p:nvPr/>
          </p:nvSpPr>
          <p:spPr>
            <a:xfrm>
              <a:off x="1201839" y="5831765"/>
              <a:ext cx="3434784" cy="3477875"/>
            </a:xfrm>
            <a:prstGeom prst="rect">
              <a:avLst/>
            </a:prstGeom>
            <a:noFill/>
          </p:spPr>
          <p:txBody>
            <a:bodyPr wrap="square" rtlCol="0">
              <a:spAutoFit/>
            </a:bodyPr>
            <a:lstStyle/>
            <a:p>
              <a:pPr marL="342900" indent="-342900">
                <a:buFont typeface="Arial" panose="020B0604020202020204" pitchFamily="34" charset="0"/>
                <a:buChar char="•"/>
              </a:pPr>
              <a:r>
                <a:rPr lang="en-US" sz="2000"/>
                <a:t>50% reduction in overlocks.</a:t>
              </a:r>
              <a:br>
                <a:rPr lang="en-US" sz="2000"/>
              </a:br>
              <a:endParaRPr lang="en-US" sz="2000"/>
            </a:p>
            <a:p>
              <a:pPr marL="342900" indent="-342900">
                <a:buFont typeface="Arial" panose="020B0604020202020204" pitchFamily="34" charset="0"/>
                <a:buChar char="•"/>
              </a:pPr>
              <a:r>
                <a:rPr lang="en-US" sz="2000"/>
                <a:t>6% increase in fees collected.</a:t>
              </a:r>
              <a:br>
                <a:rPr lang="en-US" sz="2000"/>
              </a:br>
              <a:endParaRPr lang="en-US" sz="2000"/>
            </a:p>
            <a:p>
              <a:pPr marL="342900" indent="-342900">
                <a:buFont typeface="Arial" panose="020B0604020202020204" pitchFamily="34" charset="0"/>
                <a:buChar char="•"/>
              </a:pPr>
              <a:r>
                <a:rPr lang="en-US" sz="2000"/>
                <a:t>66% reduction in overlock credits given</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100,000 hours of manager time saved..</a:t>
              </a:r>
            </a:p>
          </p:txBody>
        </p:sp>
        <p:sp>
          <p:nvSpPr>
            <p:cNvPr id="53" name="TextBox 52">
              <a:extLst>
                <a:ext uri="{FF2B5EF4-FFF2-40B4-BE49-F238E27FC236}">
                  <a16:creationId xmlns:a16="http://schemas.microsoft.com/office/drawing/2014/main" id="{097666E0-D3F9-2E04-89A4-E5D33D178C74}"/>
                </a:ext>
              </a:extLst>
            </p:cNvPr>
            <p:cNvSpPr txBox="1"/>
            <p:nvPr/>
          </p:nvSpPr>
          <p:spPr>
            <a:xfrm>
              <a:off x="1201839" y="4437337"/>
              <a:ext cx="3434784" cy="1200329"/>
            </a:xfrm>
            <a:prstGeom prst="rect">
              <a:avLst/>
            </a:prstGeom>
            <a:noFill/>
          </p:spPr>
          <p:txBody>
            <a:bodyPr wrap="square" rtlCol="0">
              <a:spAutoFit/>
            </a:bodyPr>
            <a:lstStyle/>
            <a:p>
              <a:pPr algn="ctr"/>
              <a:r>
                <a:rPr lang="en-US" sz="3600" b="1" cap="small">
                  <a:latin typeface="+mj-lt"/>
                </a:rPr>
                <a:t>Overhauling</a:t>
              </a:r>
            </a:p>
            <a:p>
              <a:pPr algn="ctr"/>
              <a:r>
                <a:rPr lang="en-US" sz="3600" b="1" cap="small">
                  <a:latin typeface="+mj-lt"/>
                </a:rPr>
                <a:t>Overlocks</a:t>
              </a:r>
              <a:endParaRPr lang="uk-UA" sz="3600" b="1" cap="small">
                <a:latin typeface="+mj-lt"/>
              </a:endParaRPr>
            </a:p>
          </p:txBody>
        </p:sp>
        <p:pic>
          <p:nvPicPr>
            <p:cNvPr id="54" name="Graphic 53" descr="Lock with solid fill">
              <a:extLst>
                <a:ext uri="{FF2B5EF4-FFF2-40B4-BE49-F238E27FC236}">
                  <a16:creationId xmlns:a16="http://schemas.microsoft.com/office/drawing/2014/main" id="{64398EC5-7976-B447-71B4-A291A236D9B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462031" y="3328839"/>
              <a:ext cx="914400" cy="914400"/>
            </a:xfrm>
            <a:prstGeom prst="rect">
              <a:avLst/>
            </a:prstGeom>
          </p:spPr>
        </p:pic>
      </p:grpSp>
    </p:spTree>
    <p:extLst>
      <p:ext uri="{BB962C8B-B14F-4D97-AF65-F5344CB8AC3E}">
        <p14:creationId xmlns:p14="http://schemas.microsoft.com/office/powerpoint/2010/main" val="324353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descr="A yellow sign with black text&#10;&#10;Description automatically generated">
            <a:extLst>
              <a:ext uri="{FF2B5EF4-FFF2-40B4-BE49-F238E27FC236}">
                <a16:creationId xmlns:a16="http://schemas.microsoft.com/office/drawing/2014/main" id="{B4027902-E447-D337-886C-EA00859F1281}"/>
              </a:ext>
            </a:extLst>
          </p:cNvPr>
          <p:cNvPicPr>
            <a:picLocks noChangeAspect="1"/>
          </p:cNvPicPr>
          <p:nvPr/>
        </p:nvPicPr>
        <p:blipFill>
          <a:blip r:embed="rId3"/>
          <a:stretch>
            <a:fillRect/>
          </a:stretch>
        </p:blipFill>
        <p:spPr>
          <a:xfrm>
            <a:off x="1477346" y="519250"/>
            <a:ext cx="3141779" cy="2383419"/>
          </a:xfrm>
          <a:prstGeom prst="rect">
            <a:avLst/>
          </a:prstGeom>
        </p:spPr>
      </p:pic>
      <p:pic>
        <p:nvPicPr>
          <p:cNvPr id="6" name="Picture 5" descr="A sign with black text&#10;&#10;Description automatically generated">
            <a:extLst>
              <a:ext uri="{FF2B5EF4-FFF2-40B4-BE49-F238E27FC236}">
                <a16:creationId xmlns:a16="http://schemas.microsoft.com/office/drawing/2014/main" id="{07BF9EA2-0570-059A-210F-B955A71EC340}"/>
              </a:ext>
            </a:extLst>
          </p:cNvPr>
          <p:cNvPicPr>
            <a:picLocks noChangeAspect="1"/>
          </p:cNvPicPr>
          <p:nvPr/>
        </p:nvPicPr>
        <p:blipFill>
          <a:blip r:embed="rId4"/>
          <a:stretch>
            <a:fillRect/>
          </a:stretch>
        </p:blipFill>
        <p:spPr>
          <a:xfrm>
            <a:off x="6576312" y="542989"/>
            <a:ext cx="4876548" cy="2274438"/>
          </a:xfrm>
          <a:prstGeom prst="rect">
            <a:avLst/>
          </a:prstGeom>
        </p:spPr>
      </p:pic>
      <p:pic>
        <p:nvPicPr>
          <p:cNvPr id="3" name="Picture 2" descr="A blue and white logo&#10;&#10;Description automatically generated">
            <a:extLst>
              <a:ext uri="{FF2B5EF4-FFF2-40B4-BE49-F238E27FC236}">
                <a16:creationId xmlns:a16="http://schemas.microsoft.com/office/drawing/2014/main" id="{1D6C024C-BF1A-2267-E522-5B7E6922F05E}"/>
              </a:ext>
            </a:extLst>
          </p:cNvPr>
          <p:cNvPicPr>
            <a:picLocks noChangeAspect="1"/>
          </p:cNvPicPr>
          <p:nvPr/>
        </p:nvPicPr>
        <p:blipFill>
          <a:blip r:embed="rId5"/>
          <a:stretch>
            <a:fillRect/>
          </a:stretch>
        </p:blipFill>
        <p:spPr>
          <a:xfrm>
            <a:off x="12730659" y="1052591"/>
            <a:ext cx="4930326" cy="1251350"/>
          </a:xfrm>
          <a:prstGeom prst="rect">
            <a:avLst/>
          </a:prstGeom>
        </p:spPr>
      </p:pic>
      <p:pic>
        <p:nvPicPr>
          <p:cNvPr id="14" name="Picture 13" descr="A building with a fence and trees&#10;&#10;Description automatically generated">
            <a:extLst>
              <a:ext uri="{FF2B5EF4-FFF2-40B4-BE49-F238E27FC236}">
                <a16:creationId xmlns:a16="http://schemas.microsoft.com/office/drawing/2014/main" id="{7039FFE5-FEDF-99EC-C80A-912835DFC4D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59299" y="3958567"/>
            <a:ext cx="3177868" cy="2383401"/>
          </a:xfrm>
          <a:prstGeom prst="rect">
            <a:avLst/>
          </a:prstGeom>
        </p:spPr>
      </p:pic>
      <p:pic>
        <p:nvPicPr>
          <p:cNvPr id="8" name="Picture 7" descr="A self storage building with a lighthouse&#10;&#10;Description automatically generated">
            <a:extLst>
              <a:ext uri="{FF2B5EF4-FFF2-40B4-BE49-F238E27FC236}">
                <a16:creationId xmlns:a16="http://schemas.microsoft.com/office/drawing/2014/main" id="{7494AAE3-B36D-4286-7D51-4CAC255D2040}"/>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300275" y="7395804"/>
            <a:ext cx="3491171" cy="2373996"/>
          </a:xfrm>
          <a:prstGeom prst="rect">
            <a:avLst/>
          </a:prstGeom>
        </p:spPr>
      </p:pic>
      <p:sp>
        <p:nvSpPr>
          <p:cNvPr id="20" name="Rectangle 19">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32690" y="3450961"/>
            <a:ext cx="6355310" cy="683604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7A31FE-075C-8A12-B1DC-6778ED999FB2}"/>
              </a:ext>
            </a:extLst>
          </p:cNvPr>
          <p:cNvSpPr>
            <a:spLocks noGrp="1"/>
          </p:cNvSpPr>
          <p:nvPr>
            <p:ph type="title"/>
          </p:nvPr>
        </p:nvSpPr>
        <p:spPr>
          <a:xfrm>
            <a:off x="12423228" y="4374780"/>
            <a:ext cx="4260586" cy="3464046"/>
          </a:xfrm>
        </p:spPr>
        <p:txBody>
          <a:bodyPr vert="horz" lIns="91440" tIns="45720" rIns="91440" bIns="45720" rtlCol="0" anchor="b">
            <a:normAutofit/>
          </a:bodyPr>
          <a:lstStyle/>
          <a:p>
            <a:pPr defTabSz="914400"/>
            <a:r>
              <a:rPr lang="en-US" sz="7200" kern="1200">
                <a:solidFill>
                  <a:srgbClr val="FFFFFF"/>
                </a:solidFill>
                <a:latin typeface="+mj-lt"/>
                <a:ea typeface="+mj-ea"/>
                <a:cs typeface="+mj-cs"/>
              </a:rPr>
              <a:t>Historical</a:t>
            </a:r>
            <a:br>
              <a:rPr lang="en-US" sz="7200" kern="1200">
                <a:solidFill>
                  <a:srgbClr val="FFFFFF"/>
                </a:solidFill>
                <a:latin typeface="+mj-lt"/>
                <a:ea typeface="+mj-ea"/>
                <a:cs typeface="+mj-cs"/>
              </a:rPr>
            </a:br>
            <a:r>
              <a:rPr lang="en-US" sz="7200" kern="1200">
                <a:solidFill>
                  <a:srgbClr val="FFFFFF"/>
                </a:solidFill>
                <a:latin typeface="+mj-lt"/>
                <a:ea typeface="+mj-ea"/>
                <a:cs typeface="+mj-cs"/>
              </a:rPr>
              <a:t>Brands</a:t>
            </a:r>
          </a:p>
        </p:txBody>
      </p:sp>
      <p:cxnSp>
        <p:nvCxnSpPr>
          <p:cNvPr id="22" name="Straight Connector 21">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428661"/>
            <a:ext cx="18283428"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857322"/>
            <a:ext cx="609648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478" y="-1020"/>
            <a:ext cx="0" cy="10287004"/>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31113" y="-1020"/>
            <a:ext cx="0" cy="336042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15" name="Picture 14" descr="A store front with a sign&#10;&#10;Description automatically generated">
            <a:extLst>
              <a:ext uri="{FF2B5EF4-FFF2-40B4-BE49-F238E27FC236}">
                <a16:creationId xmlns:a16="http://schemas.microsoft.com/office/drawing/2014/main" id="{E597D92C-E5C6-0420-BECE-F100F3197F58}"/>
              </a:ext>
            </a:extLst>
          </p:cNvPr>
          <p:cNvPicPr>
            <a:picLocks noChangeAspect="1"/>
          </p:cNvPicPr>
          <p:nvPr/>
        </p:nvPicPr>
        <p:blipFill>
          <a:blip r:embed="rId8"/>
          <a:stretch>
            <a:fillRect/>
          </a:stretch>
        </p:blipFill>
        <p:spPr>
          <a:xfrm>
            <a:off x="6674743" y="4476645"/>
            <a:ext cx="4769112" cy="4769112"/>
          </a:xfrm>
          <a:prstGeom prst="rect">
            <a:avLst/>
          </a:prstGeom>
        </p:spPr>
      </p:pic>
      <p:cxnSp>
        <p:nvCxnSpPr>
          <p:cNvPr id="30" name="Straight Connector 29">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510954" y="8004373"/>
            <a:ext cx="2839042"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227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237D-CFC1-6964-8F36-1CD950FBB5E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1F65127-C1A3-F8A2-DE70-5B1424921D3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
            <a:ext cx="18288000" cy="10287000"/>
          </a:xfrm>
          <a:prstGeom prst="rect">
            <a:avLst/>
          </a:prstGeom>
        </p:spPr>
      </p:pic>
    </p:spTree>
    <p:extLst>
      <p:ext uri="{BB962C8B-B14F-4D97-AF65-F5344CB8AC3E}">
        <p14:creationId xmlns:p14="http://schemas.microsoft.com/office/powerpoint/2010/main" val="3403801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ack and yellow logo&#10;&#10;Description automatically generated">
            <a:extLst>
              <a:ext uri="{FF2B5EF4-FFF2-40B4-BE49-F238E27FC236}">
                <a16:creationId xmlns:a16="http://schemas.microsoft.com/office/drawing/2014/main" id="{675146CF-7C7D-A734-7894-CFF73C6CF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200" y="3352800"/>
            <a:ext cx="14325600" cy="3600283"/>
          </a:xfrm>
          <a:prstGeom prst="rect">
            <a:avLst/>
          </a:prstGeom>
        </p:spPr>
      </p:pic>
      <p:pic>
        <p:nvPicPr>
          <p:cNvPr id="4" name="Picture 3" descr="A black and yellow logo&#10;&#10;Description automatically generated">
            <a:extLst>
              <a:ext uri="{FF2B5EF4-FFF2-40B4-BE49-F238E27FC236}">
                <a16:creationId xmlns:a16="http://schemas.microsoft.com/office/drawing/2014/main" id="{CC658A54-E3B4-F66B-651D-91AD14DBB32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1200" y="3371683"/>
            <a:ext cx="14325600" cy="3581400"/>
          </a:xfrm>
          <a:prstGeom prst="rect">
            <a:avLst/>
          </a:prstGeom>
        </p:spPr>
      </p:pic>
      <p:pic>
        <p:nvPicPr>
          <p:cNvPr id="2" name="Picture 1" descr="A yellow sign with black text&#10;&#10;Description automatically generated">
            <a:extLst>
              <a:ext uri="{FF2B5EF4-FFF2-40B4-BE49-F238E27FC236}">
                <a16:creationId xmlns:a16="http://schemas.microsoft.com/office/drawing/2014/main" id="{E9B3A75B-9711-5D63-69CD-8CE4CF0596F7}"/>
              </a:ext>
            </a:extLst>
          </p:cNvPr>
          <p:cNvPicPr>
            <a:picLocks noChangeAspect="1"/>
          </p:cNvPicPr>
          <p:nvPr/>
        </p:nvPicPr>
        <p:blipFill>
          <a:blip r:embed="rId5"/>
          <a:stretch>
            <a:fillRect/>
          </a:stretch>
        </p:blipFill>
        <p:spPr>
          <a:xfrm>
            <a:off x="7573110" y="579121"/>
            <a:ext cx="3141779" cy="2383419"/>
          </a:xfrm>
          <a:prstGeom prst="rect">
            <a:avLst/>
          </a:prstGeom>
        </p:spPr>
      </p:pic>
    </p:spTree>
    <p:extLst>
      <p:ext uri="{BB962C8B-B14F-4D97-AF65-F5344CB8AC3E}">
        <p14:creationId xmlns:p14="http://schemas.microsoft.com/office/powerpoint/2010/main" val="14570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1000"/>
                                        <p:tgtEl>
                                          <p:spTgt spid="4"/>
                                        </p:tgtEl>
                                        <p:attrNameLst>
                                          <p:attrName>ppt_h</p:attrName>
                                        </p:attrNameLst>
                                      </p:cBhvr>
                                      <p:tavLst>
                                        <p:tav tm="0">
                                          <p:val>
                                            <p:strVal val="ppt_h"/>
                                          </p:val>
                                        </p:tav>
                                        <p:tav tm="100000">
                                          <p:val>
                                            <p:strVal val="ppt_h"/>
                                          </p:val>
                                        </p:tav>
                                      </p:tavLst>
                                    </p:anim>
                                    <p:set>
                                      <p:cBhvr>
                                        <p:cTn id="9" dur="1" fill="hold">
                                          <p:stCondLst>
                                            <p:cond delay="999"/>
                                          </p:stCondLst>
                                        </p:cTn>
                                        <p:tgtEl>
                                          <p:spTgt spid="4"/>
                                        </p:tgtEl>
                                        <p:attrNameLst>
                                          <p:attrName>style.visibility</p:attrName>
                                        </p:attrNameLst>
                                      </p:cBhvr>
                                      <p:to>
                                        <p:strVal val="hidden"/>
                                      </p:to>
                                    </p:set>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ppt_w</p:attrName>
                                        </p:attrNameLst>
                                      </p:cBhvr>
                                      <p:tavLst>
                                        <p:tav tm="0" fmla="#ppt_w*sin(2.5*pi*$)">
                                          <p:val>
                                            <p:fltVal val="0"/>
                                          </p:val>
                                        </p:tav>
                                        <p:tav tm="100000">
                                          <p:val>
                                            <p:fltVal val="1"/>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ack and white logo&#10;&#10;Description automatically generated">
            <a:extLst>
              <a:ext uri="{FF2B5EF4-FFF2-40B4-BE49-F238E27FC236}">
                <a16:creationId xmlns:a16="http://schemas.microsoft.com/office/drawing/2014/main" id="{E978D11E-1EA4-9CF3-C8A7-7C5B77CD36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336" y="2324100"/>
            <a:ext cx="17455328" cy="3011039"/>
          </a:xfrm>
          <a:prstGeom prst="rect">
            <a:avLst/>
          </a:prstGeom>
        </p:spPr>
      </p:pic>
    </p:spTree>
    <p:extLst>
      <p:ext uri="{BB962C8B-B14F-4D97-AF65-F5344CB8AC3E}">
        <p14:creationId xmlns:p14="http://schemas.microsoft.com/office/powerpoint/2010/main" val="977469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75D2-0C01-F23F-4818-B40119D58ECC}"/>
              </a:ext>
            </a:extLst>
          </p:cNvPr>
          <p:cNvSpPr>
            <a:spLocks noGrp="1"/>
          </p:cNvSpPr>
          <p:nvPr>
            <p:ph type="title"/>
          </p:nvPr>
        </p:nvSpPr>
        <p:spPr>
          <a:xfrm>
            <a:off x="726176" y="633593"/>
            <a:ext cx="16532352" cy="1015663"/>
          </a:xfrm>
        </p:spPr>
        <p:txBody>
          <a:bodyPr/>
          <a:lstStyle/>
          <a:p>
            <a:r>
              <a:rPr lang="en-US" sz="6000" dirty="0">
                <a:solidFill>
                  <a:schemeClr val="bg2">
                    <a:lumMod val="50000"/>
                  </a:schemeClr>
                </a:solidFill>
              </a:rPr>
              <a:t>Manhattan Mini Storage </a:t>
            </a:r>
            <a:r>
              <a:rPr lang="en-US" sz="6000" dirty="0">
                <a:solidFill>
                  <a:schemeClr val="accent1"/>
                </a:solidFill>
              </a:rPr>
              <a:t>by the Numbers</a:t>
            </a:r>
          </a:p>
        </p:txBody>
      </p:sp>
      <p:pic>
        <p:nvPicPr>
          <p:cNvPr id="3" name="Picture 2">
            <a:extLst>
              <a:ext uri="{FF2B5EF4-FFF2-40B4-BE49-F238E27FC236}">
                <a16:creationId xmlns:a16="http://schemas.microsoft.com/office/drawing/2014/main" id="{ED6B9112-DF9E-9E45-5531-03027C2AC058}"/>
              </a:ext>
            </a:extLst>
          </p:cNvPr>
          <p:cNvPicPr>
            <a:picLocks noChangeAspect="1"/>
          </p:cNvPicPr>
          <p:nvPr/>
        </p:nvPicPr>
        <p:blipFill>
          <a:blip r:embed="rId3"/>
          <a:stretch>
            <a:fillRect/>
          </a:stretch>
        </p:blipFill>
        <p:spPr>
          <a:xfrm>
            <a:off x="10935833" y="1492004"/>
            <a:ext cx="6897814" cy="3755257"/>
          </a:xfrm>
          <a:prstGeom prst="rect">
            <a:avLst/>
          </a:prstGeom>
        </p:spPr>
      </p:pic>
      <p:sp>
        <p:nvSpPr>
          <p:cNvPr id="4" name="TextBox 3">
            <a:extLst>
              <a:ext uri="{FF2B5EF4-FFF2-40B4-BE49-F238E27FC236}">
                <a16:creationId xmlns:a16="http://schemas.microsoft.com/office/drawing/2014/main" id="{668F6C1B-50C7-ACA7-8B09-9DA20C5AE1AF}"/>
              </a:ext>
            </a:extLst>
          </p:cNvPr>
          <p:cNvSpPr txBox="1"/>
          <p:nvPr/>
        </p:nvSpPr>
        <p:spPr>
          <a:xfrm>
            <a:off x="726176" y="1746913"/>
            <a:ext cx="13658564" cy="704808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3600" dirty="0">
                <a:solidFill>
                  <a:schemeClr val="tx2"/>
                </a:solidFill>
              </a:rPr>
              <a:t>2.1 Million Square Feet</a:t>
            </a:r>
          </a:p>
          <a:p>
            <a:pPr marL="342900" indent="-342900">
              <a:lnSpc>
                <a:spcPct val="150000"/>
              </a:lnSpc>
              <a:buFont typeface="Arial" panose="020B0604020202020204" pitchFamily="34" charset="0"/>
              <a:buChar char="•"/>
            </a:pPr>
            <a:r>
              <a:rPr lang="en-US" sz="3600" dirty="0">
                <a:solidFill>
                  <a:schemeClr val="tx2"/>
                </a:solidFill>
              </a:rPr>
              <a:t>48% market share of NYC self storage market</a:t>
            </a:r>
          </a:p>
          <a:p>
            <a:pPr marL="342900" indent="-342900">
              <a:lnSpc>
                <a:spcPct val="150000"/>
              </a:lnSpc>
              <a:buFont typeface="Arial" panose="020B0604020202020204" pitchFamily="34" charset="0"/>
              <a:buChar char="•"/>
            </a:pPr>
            <a:r>
              <a:rPr lang="en-US" sz="3600" dirty="0">
                <a:solidFill>
                  <a:schemeClr val="tx2"/>
                </a:solidFill>
              </a:rPr>
              <a:t>HHI 64% higher than national average</a:t>
            </a:r>
          </a:p>
          <a:p>
            <a:pPr marL="342900" indent="-342900">
              <a:lnSpc>
                <a:spcPct val="150000"/>
              </a:lnSpc>
              <a:buFont typeface="Arial" panose="020B0604020202020204" pitchFamily="34" charset="0"/>
              <a:buChar char="•"/>
            </a:pPr>
            <a:r>
              <a:rPr lang="en-US" sz="3600" dirty="0">
                <a:solidFill>
                  <a:schemeClr val="tx2"/>
                </a:solidFill>
              </a:rPr>
              <a:t>77% of households are renters</a:t>
            </a:r>
          </a:p>
          <a:p>
            <a:pPr marL="342900" indent="-342900">
              <a:lnSpc>
                <a:spcPct val="150000"/>
              </a:lnSpc>
              <a:buFont typeface="Arial" panose="020B0604020202020204" pitchFamily="34" charset="0"/>
              <a:buChar char="•"/>
            </a:pPr>
            <a:r>
              <a:rPr lang="en-US" sz="3600" dirty="0">
                <a:solidFill>
                  <a:schemeClr val="tx2"/>
                </a:solidFill>
              </a:rPr>
              <a:t>272,000 students within a 3-mile radius</a:t>
            </a:r>
          </a:p>
          <a:p>
            <a:pPr marL="342900" indent="-342900">
              <a:lnSpc>
                <a:spcPct val="150000"/>
              </a:lnSpc>
              <a:buFont typeface="Arial" panose="020B0604020202020204" pitchFamily="34" charset="0"/>
              <a:buChar char="•"/>
            </a:pPr>
            <a:r>
              <a:rPr lang="en-US" sz="3600" dirty="0">
                <a:solidFill>
                  <a:schemeClr val="tx2"/>
                </a:solidFill>
              </a:rPr>
              <a:t>Unit sizes are 66% smaller than the US average at 47sqft</a:t>
            </a:r>
          </a:p>
          <a:p>
            <a:pPr marL="342900" indent="-342900">
              <a:lnSpc>
                <a:spcPct val="150000"/>
              </a:lnSpc>
              <a:buFont typeface="Arial" panose="020B0604020202020204" pitchFamily="34" charset="0"/>
              <a:buChar char="•"/>
            </a:pPr>
            <a:r>
              <a:rPr lang="en-US" sz="3600" dirty="0">
                <a:solidFill>
                  <a:schemeClr val="tx2"/>
                </a:solidFill>
              </a:rPr>
              <a:t>RPSF exceeds $7/month, $84/year </a:t>
            </a:r>
          </a:p>
          <a:p>
            <a:pPr marL="342900" indent="-342900">
              <a:lnSpc>
                <a:spcPct val="150000"/>
              </a:lnSpc>
              <a:buFont typeface="Arial" panose="020B0604020202020204" pitchFamily="34" charset="0"/>
              <a:buChar char="•"/>
            </a:pPr>
            <a:r>
              <a:rPr lang="en-US" sz="3600" dirty="0">
                <a:solidFill>
                  <a:schemeClr val="tx2"/>
                </a:solidFill>
              </a:rPr>
              <a:t>Transaction expense of $112 Million</a:t>
            </a:r>
          </a:p>
          <a:p>
            <a:pPr marL="342900" indent="-342900">
              <a:buFont typeface="Arial" panose="020B0604020202020204" pitchFamily="34" charset="0"/>
              <a:buChar char="•"/>
            </a:pPr>
            <a:endParaRPr lang="en-US" sz="2000" dirty="0">
              <a:solidFill>
                <a:schemeClr val="tx2"/>
              </a:solidFill>
            </a:endParaRPr>
          </a:p>
        </p:txBody>
      </p:sp>
    </p:spTree>
    <p:extLst>
      <p:ext uri="{BB962C8B-B14F-4D97-AF65-F5344CB8AC3E}">
        <p14:creationId xmlns:p14="http://schemas.microsoft.com/office/powerpoint/2010/main" val="3661979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75D2-0C01-F23F-4818-B40119D58ECC}"/>
              </a:ext>
            </a:extLst>
          </p:cNvPr>
          <p:cNvSpPr>
            <a:spLocks noGrp="1"/>
          </p:cNvSpPr>
          <p:nvPr>
            <p:ph type="title"/>
          </p:nvPr>
        </p:nvSpPr>
        <p:spPr>
          <a:xfrm>
            <a:off x="876302" y="497115"/>
            <a:ext cx="16532352" cy="1015663"/>
          </a:xfrm>
        </p:spPr>
        <p:txBody>
          <a:bodyPr/>
          <a:lstStyle/>
          <a:p>
            <a:r>
              <a:rPr lang="en-US" sz="6000" dirty="0"/>
              <a:t>Rebrand to </a:t>
            </a:r>
            <a:r>
              <a:rPr lang="en-US" sz="6000" dirty="0">
                <a:solidFill>
                  <a:schemeClr val="accent1"/>
                </a:solidFill>
              </a:rPr>
              <a:t>Manhattan Mini </a:t>
            </a:r>
            <a:r>
              <a:rPr lang="en-US" sz="6000" dirty="0"/>
              <a:t>in the Boroughs </a:t>
            </a:r>
          </a:p>
        </p:txBody>
      </p:sp>
      <p:graphicFrame>
        <p:nvGraphicFramePr>
          <p:cNvPr id="5" name="Chart 4">
            <a:extLst>
              <a:ext uri="{FF2B5EF4-FFF2-40B4-BE49-F238E27FC236}">
                <a16:creationId xmlns:a16="http://schemas.microsoft.com/office/drawing/2014/main" id="{1B46996D-48EE-0823-3FCA-D4CDE9B4C430}"/>
              </a:ext>
            </a:extLst>
          </p:cNvPr>
          <p:cNvGraphicFramePr/>
          <p:nvPr>
            <p:extLst>
              <p:ext uri="{D42A27DB-BD31-4B8C-83A1-F6EECF244321}">
                <p14:modId xmlns:p14="http://schemas.microsoft.com/office/powerpoint/2010/main" val="2428720344"/>
              </p:ext>
            </p:extLst>
          </p:nvPr>
        </p:nvGraphicFramePr>
        <p:xfrm>
          <a:off x="1247699" y="2110004"/>
          <a:ext cx="6444851" cy="6928678"/>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Arrow Connector 14">
            <a:extLst>
              <a:ext uri="{FF2B5EF4-FFF2-40B4-BE49-F238E27FC236}">
                <a16:creationId xmlns:a16="http://schemas.microsoft.com/office/drawing/2014/main" id="{286E9313-3225-1F2B-8A38-9A521C40119A}"/>
              </a:ext>
            </a:extLst>
          </p:cNvPr>
          <p:cNvCxnSpPr>
            <a:cxnSpLocks/>
          </p:cNvCxnSpPr>
          <p:nvPr/>
        </p:nvCxnSpPr>
        <p:spPr>
          <a:xfrm flipH="1" flipV="1">
            <a:off x="6610150" y="3226067"/>
            <a:ext cx="3009475" cy="2348276"/>
          </a:xfrm>
          <a:prstGeom prst="straightConnector1">
            <a:avLst/>
          </a:prstGeom>
          <a:ln w="38100" cap="sq">
            <a:solidFill>
              <a:srgbClr val="00B050"/>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231CC3B-A125-FBBA-8FD1-840630980AB9}"/>
              </a:ext>
            </a:extLst>
          </p:cNvPr>
          <p:cNvSpPr txBox="1"/>
          <p:nvPr/>
        </p:nvSpPr>
        <p:spPr>
          <a:xfrm>
            <a:off x="9619625" y="2110004"/>
            <a:ext cx="6647069" cy="2492990"/>
          </a:xfrm>
          <a:prstGeom prst="rect">
            <a:avLst/>
          </a:prstGeom>
          <a:noFill/>
        </p:spPr>
        <p:txBody>
          <a:bodyPr wrap="square" rtlCol="0">
            <a:spAutoFit/>
          </a:bodyPr>
          <a:lstStyle/>
          <a:p>
            <a:r>
              <a:rPr lang="en-US" sz="3600">
                <a:solidFill>
                  <a:schemeClr val="tx2"/>
                </a:solidFill>
                <a:latin typeface="Calibri Light" panose="020F0302020204030204" pitchFamily="34" charset="0"/>
                <a:cs typeface="Calibri Light" panose="020F0302020204030204" pitchFamily="34" charset="0"/>
              </a:rPr>
              <a:t>Case Study: </a:t>
            </a:r>
          </a:p>
          <a:p>
            <a:endParaRPr lang="en-US" sz="2800">
              <a:solidFill>
                <a:schemeClr val="tx2"/>
              </a:solidFill>
            </a:endParaRPr>
          </a:p>
          <a:p>
            <a:r>
              <a:rPr lang="en-US" sz="3200" b="1">
                <a:solidFill>
                  <a:schemeClr val="tx2"/>
                </a:solidFill>
              </a:rPr>
              <a:t>January 2024, rebranded 3 locations in Brooklyn &amp; Queens</a:t>
            </a:r>
          </a:p>
          <a:p>
            <a:endParaRPr lang="en-US" sz="2800">
              <a:solidFill>
                <a:schemeClr val="tx2"/>
              </a:solidFill>
            </a:endParaRPr>
          </a:p>
        </p:txBody>
      </p:sp>
      <p:sp>
        <p:nvSpPr>
          <p:cNvPr id="7" name="TextBox 6">
            <a:extLst>
              <a:ext uri="{FF2B5EF4-FFF2-40B4-BE49-F238E27FC236}">
                <a16:creationId xmlns:a16="http://schemas.microsoft.com/office/drawing/2014/main" id="{66E8F513-2EC7-F95D-018A-13F377BBBB59}"/>
              </a:ext>
            </a:extLst>
          </p:cNvPr>
          <p:cNvSpPr txBox="1"/>
          <p:nvPr/>
        </p:nvSpPr>
        <p:spPr>
          <a:xfrm>
            <a:off x="9619625" y="4789370"/>
            <a:ext cx="5941216" cy="3600986"/>
          </a:xfrm>
          <a:prstGeom prst="rect">
            <a:avLst/>
          </a:prstGeom>
          <a:noFill/>
        </p:spPr>
        <p:txBody>
          <a:bodyPr wrap="square">
            <a:spAutoFit/>
          </a:bodyPr>
          <a:lstStyle/>
          <a:p>
            <a:r>
              <a:rPr lang="en-US" sz="3600">
                <a:solidFill>
                  <a:schemeClr val="tx2"/>
                </a:solidFill>
                <a:latin typeface="Calibri Light" panose="020F0302020204030204" pitchFamily="34" charset="0"/>
                <a:cs typeface="Calibri Light" panose="020F0302020204030204" pitchFamily="34" charset="0"/>
              </a:rPr>
              <a:t>The Results: </a:t>
            </a:r>
          </a:p>
          <a:p>
            <a:pPr marL="457200" indent="-457200">
              <a:buFont typeface="Arial" panose="020B0604020202020204" pitchFamily="34" charset="0"/>
              <a:buChar char="•"/>
            </a:pPr>
            <a:r>
              <a:rPr lang="en-US" sz="3200" b="1">
                <a:solidFill>
                  <a:schemeClr val="tx2"/>
                </a:solidFill>
                <a:cs typeface="Calibri Light" panose="020F0302020204030204" pitchFamily="34" charset="0"/>
              </a:rPr>
              <a:t>Immediate </a:t>
            </a:r>
            <a:r>
              <a:rPr lang="en-US" sz="3200" b="1">
                <a:solidFill>
                  <a:srgbClr val="00B050"/>
                </a:solidFill>
                <a:cs typeface="Calibri Light" panose="020F0302020204030204" pitchFamily="34" charset="0"/>
              </a:rPr>
              <a:t>57% Increase in Brand Search</a:t>
            </a:r>
          </a:p>
          <a:p>
            <a:pPr marL="457200" indent="-457200">
              <a:buFont typeface="Arial" panose="020B0604020202020204" pitchFamily="34" charset="0"/>
              <a:buChar char="•"/>
            </a:pPr>
            <a:r>
              <a:rPr lang="en-US" sz="3200" b="1">
                <a:solidFill>
                  <a:schemeClr val="tx2"/>
                </a:solidFill>
                <a:cs typeface="Calibri Light" panose="020F0302020204030204" pitchFamily="34" charset="0"/>
              </a:rPr>
              <a:t>Marketing Efficiency: </a:t>
            </a:r>
          </a:p>
          <a:p>
            <a:pPr marL="1143000" lvl="1" indent="-457200">
              <a:buFont typeface="Arial" panose="020B0604020202020204" pitchFamily="34" charset="0"/>
              <a:buChar char="•"/>
            </a:pPr>
            <a:r>
              <a:rPr lang="en-US" sz="3200" b="1">
                <a:solidFill>
                  <a:schemeClr val="tx2"/>
                </a:solidFill>
                <a:cs typeface="Calibri Light" panose="020F0302020204030204" pitchFamily="34" charset="0"/>
              </a:rPr>
              <a:t>Lower CPC in paid ads</a:t>
            </a:r>
          </a:p>
          <a:p>
            <a:pPr marL="1143000" lvl="1" indent="-457200">
              <a:buFont typeface="Arial" panose="020B0604020202020204" pitchFamily="34" charset="0"/>
              <a:buChar char="•"/>
            </a:pPr>
            <a:r>
              <a:rPr lang="en-US" sz="3200" b="1">
                <a:solidFill>
                  <a:schemeClr val="tx2"/>
                </a:solidFill>
                <a:cs typeface="Calibri Light" panose="020F0302020204030204" pitchFamily="34" charset="0"/>
              </a:rPr>
              <a:t>Higher search volume</a:t>
            </a:r>
          </a:p>
          <a:p>
            <a:pPr marL="1143000" lvl="1" indent="-457200">
              <a:buFont typeface="Arial" panose="020B0604020202020204" pitchFamily="34" charset="0"/>
              <a:buChar char="•"/>
            </a:pPr>
            <a:r>
              <a:rPr lang="en-US" sz="3200" b="1">
                <a:solidFill>
                  <a:schemeClr val="tx2"/>
                </a:solidFill>
                <a:cs typeface="Calibri Light" panose="020F0302020204030204" pitchFamily="34" charset="0"/>
              </a:rPr>
              <a:t>More web visitors</a:t>
            </a:r>
          </a:p>
        </p:txBody>
      </p:sp>
    </p:spTree>
    <p:extLst>
      <p:ext uri="{BB962C8B-B14F-4D97-AF65-F5344CB8AC3E}">
        <p14:creationId xmlns:p14="http://schemas.microsoft.com/office/powerpoint/2010/main" val="204404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3916DA-96E7-FB34-25F1-82AEC0C2C840}"/>
              </a:ext>
            </a:extLst>
          </p:cNvPr>
          <p:cNvSpPr/>
          <p:nvPr/>
        </p:nvSpPr>
        <p:spPr>
          <a:xfrm>
            <a:off x="0" y="2047112"/>
            <a:ext cx="18288000" cy="8246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3" name="Online Media 2" descr="It's Safer in the City | Grandpa's Garage | Manhattan Mini Storage">
            <a:hlinkClick r:id="" action="ppaction://media"/>
            <a:extLst>
              <a:ext uri="{FF2B5EF4-FFF2-40B4-BE49-F238E27FC236}">
                <a16:creationId xmlns:a16="http://schemas.microsoft.com/office/drawing/2014/main" id="{70BB0078-897B-6FD6-0B1D-BBBC5F68C170}"/>
              </a:ext>
            </a:extLst>
          </p:cNvPr>
          <p:cNvPicPr>
            <a:picLocks noRot="1" noChangeAspect="1"/>
          </p:cNvPicPr>
          <p:nvPr>
            <a:videoFile r:link="rId1"/>
          </p:nvPr>
        </p:nvPicPr>
        <p:blipFill>
          <a:blip r:embed="rId3"/>
          <a:stretch>
            <a:fillRect/>
          </a:stretch>
        </p:blipFill>
        <p:spPr>
          <a:xfrm>
            <a:off x="0" y="0"/>
            <a:ext cx="18288000" cy="10332720"/>
          </a:xfrm>
          <a:prstGeom prst="rect">
            <a:avLst/>
          </a:prstGeom>
        </p:spPr>
      </p:pic>
    </p:spTree>
    <p:extLst>
      <p:ext uri="{BB962C8B-B14F-4D97-AF65-F5344CB8AC3E}">
        <p14:creationId xmlns:p14="http://schemas.microsoft.com/office/powerpoint/2010/main" val="3729080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2-BLACK">
            <a:extLst>
              <a:ext uri="{FF2B5EF4-FFF2-40B4-BE49-F238E27FC236}">
                <a16:creationId xmlns:a16="http://schemas.microsoft.com/office/drawing/2014/main" id="{3946666E-4410-482A-8ACC-74C6C4DA9A36}"/>
              </a:ext>
            </a:extLst>
          </p:cNvPr>
          <p:cNvSpPr/>
          <p:nvPr/>
        </p:nvSpPr>
        <p:spPr>
          <a:xfrm>
            <a:off x="11912400" y="937263"/>
            <a:ext cx="5427507" cy="4206235"/>
          </a:xfrm>
          <a:prstGeom prst="rect">
            <a:avLst/>
          </a:prstGeom>
          <a:solidFill>
            <a:srgbClr val="BDBEC0"/>
          </a:solidFill>
          <a:ln w="25400">
            <a:solidFill>
              <a:srgbClr val="BDB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03-GRAY">
            <a:extLst>
              <a:ext uri="{FF2B5EF4-FFF2-40B4-BE49-F238E27FC236}">
                <a16:creationId xmlns:a16="http://schemas.microsoft.com/office/drawing/2014/main" id="{442D131C-E02C-4DD6-9AAC-E2163BC38F4B}"/>
              </a:ext>
            </a:extLst>
          </p:cNvPr>
          <p:cNvSpPr/>
          <p:nvPr/>
        </p:nvSpPr>
        <p:spPr>
          <a:xfrm rot="5400000" flipH="1">
            <a:off x="6572250" y="-1428751"/>
            <a:ext cx="5143501" cy="18288001"/>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4" name="Picture 3">
            <a:extLst>
              <a:ext uri="{FF2B5EF4-FFF2-40B4-BE49-F238E27FC236}">
                <a16:creationId xmlns:a16="http://schemas.microsoft.com/office/drawing/2014/main" id="{B6049CB8-54E6-FEAA-413C-5A8896BB9CC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57705" y="946398"/>
            <a:ext cx="11254695" cy="8403340"/>
          </a:xfrm>
          <a:prstGeom prst="rect">
            <a:avLst/>
          </a:prstGeom>
          <a:ln w="25400">
            <a:solidFill>
              <a:schemeClr val="accent1"/>
            </a:solidFill>
          </a:ln>
        </p:spPr>
      </p:pic>
      <p:sp>
        <p:nvSpPr>
          <p:cNvPr id="3" name="01-WHITE">
            <a:extLst>
              <a:ext uri="{FF2B5EF4-FFF2-40B4-BE49-F238E27FC236}">
                <a16:creationId xmlns:a16="http://schemas.microsoft.com/office/drawing/2014/main" id="{6F361680-2B18-418E-8EB2-C0BBDBC63AA4}"/>
              </a:ext>
            </a:extLst>
          </p:cNvPr>
          <p:cNvSpPr/>
          <p:nvPr/>
        </p:nvSpPr>
        <p:spPr>
          <a:xfrm>
            <a:off x="11912400" y="5143499"/>
            <a:ext cx="5410659" cy="4206238"/>
          </a:xfrm>
          <a:prstGeom prst="rect">
            <a:avLst/>
          </a:prstGeom>
          <a:solidFill>
            <a:schemeClr val="accent3"/>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2D917CA-D1EB-E984-E904-224FDC53F5D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38094" y="946397"/>
            <a:ext cx="2074306" cy="2110914"/>
          </a:xfrm>
          <a:prstGeom prst="rect">
            <a:avLst/>
          </a:prstGeom>
          <a:ln w="25400">
            <a:solidFill>
              <a:schemeClr val="accent1"/>
            </a:solidFill>
          </a:ln>
        </p:spPr>
      </p:pic>
      <p:sp>
        <p:nvSpPr>
          <p:cNvPr id="9" name="TextBox 8">
            <a:extLst>
              <a:ext uri="{FF2B5EF4-FFF2-40B4-BE49-F238E27FC236}">
                <a16:creationId xmlns:a16="http://schemas.microsoft.com/office/drawing/2014/main" id="{BD856E0D-D005-5F25-225C-B114EEA24A5E}"/>
              </a:ext>
            </a:extLst>
          </p:cNvPr>
          <p:cNvSpPr txBox="1"/>
          <p:nvPr/>
        </p:nvSpPr>
        <p:spPr>
          <a:xfrm>
            <a:off x="12407929" y="1764648"/>
            <a:ext cx="4706956" cy="1661993"/>
          </a:xfrm>
          <a:prstGeom prst="rect">
            <a:avLst/>
          </a:prstGeom>
          <a:noFill/>
        </p:spPr>
        <p:txBody>
          <a:bodyPr wrap="square" lIns="91440" tIns="45720" rIns="91440" bIns="45720" rtlCol="0" anchor="t">
            <a:spAutoFit/>
          </a:bodyPr>
          <a:lstStyle/>
          <a:p>
            <a:r>
              <a:rPr lang="en-US" sz="5400" b="1">
                <a:solidFill>
                  <a:schemeClr val="accent2"/>
                </a:solidFill>
                <a:latin typeface="Arial"/>
                <a:cs typeface="Arial"/>
              </a:rPr>
              <a:t>StorageMart</a:t>
            </a:r>
          </a:p>
          <a:p>
            <a:r>
              <a:rPr lang="en-US" sz="4800" b="1">
                <a:solidFill>
                  <a:schemeClr val="tx2">
                    <a:lumMod val="50000"/>
                  </a:schemeClr>
                </a:solidFill>
                <a:latin typeface="Arial"/>
                <a:cs typeface="Arial"/>
              </a:rPr>
              <a:t>307 Locations</a:t>
            </a:r>
          </a:p>
        </p:txBody>
      </p:sp>
      <p:pic>
        <p:nvPicPr>
          <p:cNvPr id="10" name="Picture 9">
            <a:extLst>
              <a:ext uri="{FF2B5EF4-FFF2-40B4-BE49-F238E27FC236}">
                <a16:creationId xmlns:a16="http://schemas.microsoft.com/office/drawing/2014/main" id="{D9551685-595E-78C6-E25E-8F29CB91C9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28748" y="5559610"/>
            <a:ext cx="1712097" cy="890290"/>
          </a:xfrm>
          <a:prstGeom prst="rect">
            <a:avLst/>
          </a:prstGeom>
        </p:spPr>
      </p:pic>
      <p:pic>
        <p:nvPicPr>
          <p:cNvPr id="11" name="Picture 10">
            <a:extLst>
              <a:ext uri="{FF2B5EF4-FFF2-40B4-BE49-F238E27FC236}">
                <a16:creationId xmlns:a16="http://schemas.microsoft.com/office/drawing/2014/main" id="{EF4E4A10-FDCF-DA00-F897-5D6E555032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28750" y="6840054"/>
            <a:ext cx="1712097" cy="856049"/>
          </a:xfrm>
          <a:prstGeom prst="rect">
            <a:avLst/>
          </a:prstGeom>
        </p:spPr>
      </p:pic>
      <p:pic>
        <p:nvPicPr>
          <p:cNvPr id="12" name="Picture 11">
            <a:extLst>
              <a:ext uri="{FF2B5EF4-FFF2-40B4-BE49-F238E27FC236}">
                <a16:creationId xmlns:a16="http://schemas.microsoft.com/office/drawing/2014/main" id="{1FABB1A3-AC15-27C1-7895-76645A46D2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28749" y="8086258"/>
            <a:ext cx="1712097" cy="856049"/>
          </a:xfrm>
          <a:prstGeom prst="rect">
            <a:avLst/>
          </a:prstGeom>
        </p:spPr>
      </p:pic>
      <p:sp>
        <p:nvSpPr>
          <p:cNvPr id="14" name="TextBox 13">
            <a:extLst>
              <a:ext uri="{FF2B5EF4-FFF2-40B4-BE49-F238E27FC236}">
                <a16:creationId xmlns:a16="http://schemas.microsoft.com/office/drawing/2014/main" id="{52101D7E-6163-9E13-E466-88C7EA4C5E7D}"/>
              </a:ext>
            </a:extLst>
          </p:cNvPr>
          <p:cNvSpPr txBox="1"/>
          <p:nvPr/>
        </p:nvSpPr>
        <p:spPr>
          <a:xfrm>
            <a:off x="14197376" y="5712367"/>
            <a:ext cx="2865866" cy="646331"/>
          </a:xfrm>
          <a:prstGeom prst="rect">
            <a:avLst/>
          </a:prstGeom>
          <a:noFill/>
        </p:spPr>
        <p:txBody>
          <a:bodyPr wrap="square" rtlCol="0">
            <a:spAutoFit/>
          </a:bodyPr>
          <a:lstStyle/>
          <a:p>
            <a:r>
              <a:rPr lang="en-US" sz="3600" b="1"/>
              <a:t>218</a:t>
            </a:r>
            <a:r>
              <a:rPr lang="en-US" sz="3600"/>
              <a:t> </a:t>
            </a:r>
            <a:r>
              <a:rPr lang="en-US" sz="3200"/>
              <a:t>Locations</a:t>
            </a:r>
            <a:endParaRPr lang="en-US" sz="3600"/>
          </a:p>
        </p:txBody>
      </p:sp>
      <p:sp>
        <p:nvSpPr>
          <p:cNvPr id="16" name="TextBox 15">
            <a:extLst>
              <a:ext uri="{FF2B5EF4-FFF2-40B4-BE49-F238E27FC236}">
                <a16:creationId xmlns:a16="http://schemas.microsoft.com/office/drawing/2014/main" id="{501C9968-628F-EFEC-E45D-CF8BD39867C2}"/>
              </a:ext>
            </a:extLst>
          </p:cNvPr>
          <p:cNvSpPr txBox="1"/>
          <p:nvPr/>
        </p:nvSpPr>
        <p:spPr>
          <a:xfrm>
            <a:off x="14197376" y="6927566"/>
            <a:ext cx="2865866" cy="646331"/>
          </a:xfrm>
          <a:prstGeom prst="rect">
            <a:avLst/>
          </a:prstGeom>
          <a:noFill/>
        </p:spPr>
        <p:txBody>
          <a:bodyPr wrap="square" rtlCol="0">
            <a:spAutoFit/>
          </a:bodyPr>
          <a:lstStyle/>
          <a:p>
            <a:r>
              <a:rPr lang="en-US" sz="3600" b="1"/>
              <a:t>71 </a:t>
            </a:r>
            <a:r>
              <a:rPr lang="en-US" sz="3200"/>
              <a:t>Locations</a:t>
            </a:r>
            <a:endParaRPr lang="en-US" sz="3600"/>
          </a:p>
        </p:txBody>
      </p:sp>
      <p:sp>
        <p:nvSpPr>
          <p:cNvPr id="17" name="TextBox 16">
            <a:extLst>
              <a:ext uri="{FF2B5EF4-FFF2-40B4-BE49-F238E27FC236}">
                <a16:creationId xmlns:a16="http://schemas.microsoft.com/office/drawing/2014/main" id="{46D6385F-526C-8A37-CD71-4CA445706F14}"/>
              </a:ext>
            </a:extLst>
          </p:cNvPr>
          <p:cNvSpPr txBox="1"/>
          <p:nvPr/>
        </p:nvSpPr>
        <p:spPr>
          <a:xfrm>
            <a:off x="14249019" y="8140415"/>
            <a:ext cx="2865866" cy="646331"/>
          </a:xfrm>
          <a:prstGeom prst="rect">
            <a:avLst/>
          </a:prstGeom>
          <a:noFill/>
        </p:spPr>
        <p:txBody>
          <a:bodyPr wrap="square" rtlCol="0">
            <a:spAutoFit/>
          </a:bodyPr>
          <a:lstStyle/>
          <a:p>
            <a:r>
              <a:rPr lang="en-US" sz="3600" b="1"/>
              <a:t>18 </a:t>
            </a:r>
            <a:r>
              <a:rPr lang="en-US" sz="3200"/>
              <a:t>Locations</a:t>
            </a:r>
            <a:endParaRPr lang="en-US" sz="3600"/>
          </a:p>
        </p:txBody>
      </p:sp>
    </p:spTree>
    <p:extLst>
      <p:ext uri="{BB962C8B-B14F-4D97-AF65-F5344CB8AC3E}">
        <p14:creationId xmlns:p14="http://schemas.microsoft.com/office/powerpoint/2010/main" val="4282903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3" title="It's Safer in the City | Gotta Buzz | Manhattan Mini Storage">
            <a:hlinkClick r:id="" action="ppaction://media"/>
            <a:extLst>
              <a:ext uri="{FF2B5EF4-FFF2-40B4-BE49-F238E27FC236}">
                <a16:creationId xmlns:a16="http://schemas.microsoft.com/office/drawing/2014/main" id="{FB963183-7977-2460-7C77-1507E1F9D004}"/>
              </a:ext>
            </a:extLst>
          </p:cNvPr>
          <p:cNvPicPr>
            <a:picLocks noRot="1" noChangeAspect="1"/>
          </p:cNvPicPr>
          <p:nvPr>
            <a:videoFile r:link="rId1"/>
          </p:nvPr>
        </p:nvPicPr>
        <p:blipFill>
          <a:blip r:embed="rId3"/>
          <a:stretch>
            <a:fillRect/>
          </a:stretch>
        </p:blipFill>
        <p:spPr>
          <a:xfrm>
            <a:off x="0" y="-46598"/>
            <a:ext cx="18288000" cy="10333598"/>
          </a:xfrm>
          <a:prstGeom prst="rect">
            <a:avLst/>
          </a:prstGeom>
        </p:spPr>
      </p:pic>
    </p:spTree>
    <p:extLst>
      <p:ext uri="{BB962C8B-B14F-4D97-AF65-F5344CB8AC3E}">
        <p14:creationId xmlns:p14="http://schemas.microsoft.com/office/powerpoint/2010/main" val="23704495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3" title="It's Safer in the City | Bad Dog | Manhattan Mini Storage">
            <a:hlinkClick r:id="" action="ppaction://media"/>
            <a:extLst>
              <a:ext uri="{FF2B5EF4-FFF2-40B4-BE49-F238E27FC236}">
                <a16:creationId xmlns:a16="http://schemas.microsoft.com/office/drawing/2014/main" id="{D961B69F-C052-5F23-6A58-E86BAE71F7C9}"/>
              </a:ext>
            </a:extLst>
          </p:cNvPr>
          <p:cNvPicPr>
            <a:picLocks noRot="1" noChangeAspect="1"/>
          </p:cNvPicPr>
          <p:nvPr>
            <a:videoFile r:link="rId1"/>
          </p:nvPr>
        </p:nvPicPr>
        <p:blipFill>
          <a:blip r:embed="rId3"/>
          <a:stretch>
            <a:fillRect/>
          </a:stretch>
        </p:blipFill>
        <p:spPr>
          <a:xfrm>
            <a:off x="0" y="-11933"/>
            <a:ext cx="18288000" cy="10298933"/>
          </a:xfrm>
          <a:prstGeom prst="rect">
            <a:avLst/>
          </a:prstGeom>
        </p:spPr>
      </p:pic>
    </p:spTree>
    <p:extLst>
      <p:ext uri="{BB962C8B-B14F-4D97-AF65-F5344CB8AC3E}">
        <p14:creationId xmlns:p14="http://schemas.microsoft.com/office/powerpoint/2010/main" val="4079759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uilding with a mural on the side&#10;&#10;Description automatically generated">
            <a:extLst>
              <a:ext uri="{FF2B5EF4-FFF2-40B4-BE49-F238E27FC236}">
                <a16:creationId xmlns:a16="http://schemas.microsoft.com/office/drawing/2014/main" id="{76371693-0CD3-CBDA-59C7-A1894A171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715" y="452608"/>
            <a:ext cx="11634569" cy="8621514"/>
          </a:xfrm>
          <a:prstGeom prst="rect">
            <a:avLst/>
          </a:prstGeom>
          <a:ln>
            <a:solidFill>
              <a:schemeClr val="tx1"/>
            </a:solidFill>
          </a:ln>
        </p:spPr>
      </p:pic>
    </p:spTree>
    <p:extLst>
      <p:ext uri="{BB962C8B-B14F-4D97-AF65-F5344CB8AC3E}">
        <p14:creationId xmlns:p14="http://schemas.microsoft.com/office/powerpoint/2010/main" val="1764926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FD62B-012D-4FF6-CBEA-52B6783DA4F3}"/>
              </a:ext>
            </a:extLst>
          </p:cNvPr>
          <p:cNvPicPr>
            <a:picLocks noChangeAspect="1"/>
          </p:cNvPicPr>
          <p:nvPr/>
        </p:nvPicPr>
        <p:blipFill>
          <a:blip r:embed="rId3"/>
          <a:stretch>
            <a:fillRect/>
          </a:stretch>
        </p:blipFill>
        <p:spPr>
          <a:xfrm>
            <a:off x="265322" y="1761662"/>
            <a:ext cx="17757356" cy="54255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9400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B9A0-307D-7798-9DDB-015FA250760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7C7ECEC-B74E-0B10-87D5-1B0E580C8199}"/>
              </a:ext>
            </a:extLst>
          </p:cNvPr>
          <p:cNvPicPr>
            <a:picLocks noChangeAspect="1"/>
          </p:cNvPicPr>
          <p:nvPr/>
        </p:nvPicPr>
        <p:blipFill>
          <a:blip r:embed="rId2"/>
          <a:stretch>
            <a:fillRect/>
          </a:stretch>
        </p:blipFill>
        <p:spPr>
          <a:xfrm>
            <a:off x="2693992" y="2061512"/>
            <a:ext cx="12900016" cy="6163976"/>
          </a:xfrm>
          <a:prstGeom prst="rect">
            <a:avLst/>
          </a:prstGeom>
        </p:spPr>
      </p:pic>
    </p:spTree>
    <p:extLst>
      <p:ext uri="{BB962C8B-B14F-4D97-AF65-F5344CB8AC3E}">
        <p14:creationId xmlns:p14="http://schemas.microsoft.com/office/powerpoint/2010/main" val="1255760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in a suit and tie&#10;&#10;Description automatically generated">
            <a:extLst>
              <a:ext uri="{FF2B5EF4-FFF2-40B4-BE49-F238E27FC236}">
                <a16:creationId xmlns:a16="http://schemas.microsoft.com/office/drawing/2014/main" id="{A5CCF00E-FFB9-5BD6-433C-866466A22EB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53291" y="1558638"/>
            <a:ext cx="17581418" cy="5652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4395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0B4704-5E78-70AC-BE94-53847E23C723}"/>
              </a:ext>
            </a:extLst>
          </p:cNvPr>
          <p:cNvSpPr>
            <a:spLocks noGrp="1"/>
          </p:cNvSpPr>
          <p:nvPr>
            <p:ph type="title"/>
          </p:nvPr>
        </p:nvSpPr>
        <p:spPr>
          <a:xfrm>
            <a:off x="1528722" y="167216"/>
            <a:ext cx="15221546" cy="822267"/>
          </a:xfrm>
        </p:spPr>
        <p:txBody>
          <a:bodyPr>
            <a:normAutofit fontScale="90000"/>
          </a:bodyPr>
          <a:lstStyle/>
          <a:p>
            <a:pPr algn="ctr"/>
            <a:r>
              <a:rPr lang="en-US" b="1" dirty="0">
                <a:solidFill>
                  <a:schemeClr val="accent1"/>
                </a:solidFill>
              </a:rPr>
              <a:t>Not ready for prime time</a:t>
            </a:r>
          </a:p>
        </p:txBody>
      </p:sp>
      <p:pic>
        <p:nvPicPr>
          <p:cNvPr id="9" name="Picture 8" descr="A person with red hair and glasses&#10;&#10;Description automatically generated">
            <a:extLst>
              <a:ext uri="{FF2B5EF4-FFF2-40B4-BE49-F238E27FC236}">
                <a16:creationId xmlns:a16="http://schemas.microsoft.com/office/drawing/2014/main" id="{6F6AC88D-E515-2262-C9E8-AF7BC138B9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22218"/>
            <a:ext cx="18278990" cy="9164782"/>
          </a:xfrm>
          <a:prstGeom prst="rect">
            <a:avLst/>
          </a:prstGeom>
        </p:spPr>
      </p:pic>
    </p:spTree>
    <p:extLst>
      <p:ext uri="{BB962C8B-B14F-4D97-AF65-F5344CB8AC3E}">
        <p14:creationId xmlns:p14="http://schemas.microsoft.com/office/powerpoint/2010/main" val="2502414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7FF98F2-02F0-2E8C-E786-1058DF10DFA2}"/>
              </a:ext>
            </a:extLst>
          </p:cNvPr>
          <p:cNvSpPr txBox="1">
            <a:spLocks/>
          </p:cNvSpPr>
          <p:nvPr/>
        </p:nvSpPr>
        <p:spPr>
          <a:xfrm>
            <a:off x="1533227" y="0"/>
            <a:ext cx="15221546" cy="1710814"/>
          </a:xfrm>
          <a:prstGeom prst="rect">
            <a:avLst/>
          </a:prstGeom>
        </p:spPr>
        <p:txBody>
          <a:bodyPr vert="horz" lIns="91440" tIns="45720" rIns="91440" bIns="45720" rtlCol="0" anchor="ctr">
            <a:normAutofit fontScale="975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US" b="1">
                <a:solidFill>
                  <a:schemeClr val="accent1"/>
                </a:solidFill>
              </a:rPr>
              <a:t>Branding Outtakes</a:t>
            </a:r>
          </a:p>
        </p:txBody>
      </p:sp>
      <p:pic>
        <p:nvPicPr>
          <p:cNvPr id="4" name="Picture 3" descr="A cartoon of a person pointing at something&#10;&#10;Description automatically generated">
            <a:extLst>
              <a:ext uri="{FF2B5EF4-FFF2-40B4-BE49-F238E27FC236}">
                <a16:creationId xmlns:a16="http://schemas.microsoft.com/office/drawing/2014/main" id="{DA0AAB35-A6AA-131B-BE17-C60D93730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6909"/>
            <a:ext cx="18288000" cy="8590092"/>
          </a:xfrm>
          <a:prstGeom prst="rect">
            <a:avLst/>
          </a:prstGeom>
        </p:spPr>
      </p:pic>
    </p:spTree>
    <p:extLst>
      <p:ext uri="{BB962C8B-B14F-4D97-AF65-F5344CB8AC3E}">
        <p14:creationId xmlns:p14="http://schemas.microsoft.com/office/powerpoint/2010/main" val="3104630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6884-17F4-3CAF-D374-B1149836DAA8}"/>
              </a:ext>
            </a:extLst>
          </p:cNvPr>
          <p:cNvSpPr>
            <a:spLocks noGrp="1"/>
          </p:cNvSpPr>
          <p:nvPr>
            <p:ph type="ctrTitle"/>
          </p:nvPr>
        </p:nvSpPr>
        <p:spPr>
          <a:xfrm>
            <a:off x="389594" y="723900"/>
            <a:ext cx="17508812" cy="1813230"/>
          </a:xfrm>
        </p:spPr>
        <p:txBody>
          <a:bodyPr>
            <a:normAutofit fontScale="90000"/>
          </a:bodyPr>
          <a:lstStyle/>
          <a:p>
            <a:r>
              <a:rPr lang="en-US">
                <a:solidFill>
                  <a:schemeClr val="accent1"/>
                </a:solidFill>
              </a:rPr>
              <a:t>StorageMart</a:t>
            </a:r>
            <a:br>
              <a:rPr lang="en-US"/>
            </a:br>
            <a:r>
              <a:rPr lang="en-US"/>
              <a:t>A 50-year Overnight Success</a:t>
            </a:r>
          </a:p>
        </p:txBody>
      </p:sp>
      <p:sp>
        <p:nvSpPr>
          <p:cNvPr id="4" name="Oval 3">
            <a:extLst>
              <a:ext uri="{FF2B5EF4-FFF2-40B4-BE49-F238E27FC236}">
                <a16:creationId xmlns:a16="http://schemas.microsoft.com/office/drawing/2014/main" id="{7E57EA20-47F0-D250-57FD-D55C04ACBB74}"/>
              </a:ext>
            </a:extLst>
          </p:cNvPr>
          <p:cNvSpPr/>
          <p:nvPr/>
        </p:nvSpPr>
        <p:spPr>
          <a:xfrm>
            <a:off x="7435247" y="2849350"/>
            <a:ext cx="3417501" cy="4182476"/>
          </a:xfrm>
          <a:prstGeom prst="ellipse">
            <a:avLst/>
          </a:prstGeom>
          <a:blipFill>
            <a:blip r:embed="rId2" cstate="screen">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TextBox 8">
            <a:extLst>
              <a:ext uri="{FF2B5EF4-FFF2-40B4-BE49-F238E27FC236}">
                <a16:creationId xmlns:a16="http://schemas.microsoft.com/office/drawing/2014/main" id="{55E9B755-2E9B-4AFE-8EE9-221EDE60F319}"/>
              </a:ext>
            </a:extLst>
          </p:cNvPr>
          <p:cNvSpPr txBox="1"/>
          <p:nvPr/>
        </p:nvSpPr>
        <p:spPr>
          <a:xfrm>
            <a:off x="6025483" y="7368095"/>
            <a:ext cx="6237031" cy="1015663"/>
          </a:xfrm>
          <a:prstGeom prst="rect">
            <a:avLst/>
          </a:prstGeom>
          <a:noFill/>
        </p:spPr>
        <p:txBody>
          <a:bodyPr wrap="square" rtlCol="0">
            <a:spAutoFit/>
          </a:bodyPr>
          <a:lstStyle/>
          <a:p>
            <a:pPr algn="ctr"/>
            <a:r>
              <a:rPr lang="en-US" sz="3600" b="1" dirty="0"/>
              <a:t>Mike Burnam</a:t>
            </a:r>
          </a:p>
          <a:p>
            <a:pPr algn="ctr"/>
            <a:r>
              <a:rPr lang="en-US" sz="2400" dirty="0"/>
              <a:t>Chief Investment Officer &amp; President</a:t>
            </a:r>
            <a:endParaRPr lang="en-US" sz="4000" dirty="0"/>
          </a:p>
        </p:txBody>
      </p:sp>
    </p:spTree>
    <p:extLst>
      <p:ext uri="{BB962C8B-B14F-4D97-AF65-F5344CB8AC3E}">
        <p14:creationId xmlns:p14="http://schemas.microsoft.com/office/powerpoint/2010/main" val="3407502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FD9DD70-68EA-7440-9A05-41326E4BC133}"/>
              </a:ext>
            </a:extLst>
          </p:cNvPr>
          <p:cNvSpPr txBox="1"/>
          <p:nvPr/>
        </p:nvSpPr>
        <p:spPr>
          <a:xfrm>
            <a:off x="914400" y="4943340"/>
            <a:ext cx="4572000" cy="1754326"/>
          </a:xfrm>
          <a:prstGeom prst="rect">
            <a:avLst/>
          </a:prstGeom>
          <a:noFill/>
        </p:spPr>
        <p:txBody>
          <a:bodyPr wrap="square" rtlCol="0">
            <a:spAutoFit/>
          </a:bodyPr>
          <a:lstStyle/>
          <a:p>
            <a:r>
              <a:rPr lang="en-US" sz="3600" b="1">
                <a:solidFill>
                  <a:schemeClr val="accent2"/>
                </a:solidFill>
                <a:latin typeface="+mj-lt"/>
              </a:rPr>
              <a:t>Largest Privately-held self storage owner / operator</a:t>
            </a:r>
            <a:endParaRPr lang="uk-UA" sz="3600" b="1">
              <a:solidFill>
                <a:schemeClr val="accent2"/>
              </a:solidFill>
              <a:latin typeface="+mj-lt"/>
            </a:endParaRPr>
          </a:p>
        </p:txBody>
      </p:sp>
      <p:sp>
        <p:nvSpPr>
          <p:cNvPr id="33" name="TextBox 32">
            <a:extLst>
              <a:ext uri="{FF2B5EF4-FFF2-40B4-BE49-F238E27FC236}">
                <a16:creationId xmlns:a16="http://schemas.microsoft.com/office/drawing/2014/main" id="{CC8CD47C-F14B-9E46-81CF-EE951C9505D6}"/>
              </a:ext>
            </a:extLst>
          </p:cNvPr>
          <p:cNvSpPr txBox="1"/>
          <p:nvPr/>
        </p:nvSpPr>
        <p:spPr>
          <a:xfrm>
            <a:off x="960122" y="6733913"/>
            <a:ext cx="4572000" cy="1631216"/>
          </a:xfrm>
          <a:prstGeom prst="rect">
            <a:avLst/>
          </a:prstGeom>
          <a:noFill/>
        </p:spPr>
        <p:txBody>
          <a:bodyPr wrap="square" rtlCol="0">
            <a:spAutoFit/>
          </a:bodyPr>
          <a:lstStyle/>
          <a:p>
            <a:r>
              <a:rPr lang="en-US" sz="2000">
                <a:solidFill>
                  <a:schemeClr val="tx2"/>
                </a:solidFill>
              </a:rPr>
              <a:t>27.4 million NRSF</a:t>
            </a:r>
          </a:p>
          <a:p>
            <a:endParaRPr lang="en-US" sz="2000">
              <a:solidFill>
                <a:schemeClr val="tx2"/>
              </a:solidFill>
            </a:endParaRPr>
          </a:p>
          <a:p>
            <a:r>
              <a:rPr lang="en-US" sz="2000">
                <a:solidFill>
                  <a:schemeClr val="tx2"/>
                </a:solidFill>
              </a:rPr>
              <a:t>299,000 units</a:t>
            </a:r>
          </a:p>
          <a:p>
            <a:endParaRPr lang="en-US" sz="2000">
              <a:solidFill>
                <a:schemeClr val="tx2"/>
              </a:solidFill>
            </a:endParaRPr>
          </a:p>
          <a:p>
            <a:r>
              <a:rPr lang="en-US" sz="2000">
                <a:solidFill>
                  <a:schemeClr val="tx2"/>
                </a:solidFill>
              </a:rPr>
              <a:t>$7.4 billion market cap</a:t>
            </a:r>
            <a:endParaRPr lang="uk-UA" sz="2000">
              <a:solidFill>
                <a:schemeClr val="tx2"/>
              </a:solidFill>
            </a:endParaRPr>
          </a:p>
        </p:txBody>
      </p:sp>
      <p:sp>
        <p:nvSpPr>
          <p:cNvPr id="41" name="TextBox 40">
            <a:extLst>
              <a:ext uri="{FF2B5EF4-FFF2-40B4-BE49-F238E27FC236}">
                <a16:creationId xmlns:a16="http://schemas.microsoft.com/office/drawing/2014/main" id="{DA97512E-DBB2-D345-A1AC-CBF158697B05}"/>
              </a:ext>
            </a:extLst>
          </p:cNvPr>
          <p:cNvSpPr txBox="1"/>
          <p:nvPr/>
        </p:nvSpPr>
        <p:spPr>
          <a:xfrm>
            <a:off x="6355082" y="6733913"/>
            <a:ext cx="4572000" cy="1631216"/>
          </a:xfrm>
          <a:prstGeom prst="rect">
            <a:avLst/>
          </a:prstGeom>
          <a:noFill/>
        </p:spPr>
        <p:txBody>
          <a:bodyPr wrap="square" rtlCol="0">
            <a:spAutoFit/>
          </a:bodyPr>
          <a:lstStyle/>
          <a:p>
            <a:r>
              <a:rPr lang="en-US" sz="2000">
                <a:solidFill>
                  <a:schemeClr val="tx2"/>
                </a:solidFill>
              </a:rPr>
              <a:t>795 employees</a:t>
            </a:r>
          </a:p>
          <a:p>
            <a:endParaRPr lang="en-US" sz="2000">
              <a:solidFill>
                <a:schemeClr val="tx2"/>
              </a:solidFill>
            </a:endParaRPr>
          </a:p>
          <a:p>
            <a:r>
              <a:rPr lang="en-US" sz="2000">
                <a:solidFill>
                  <a:schemeClr val="tx2"/>
                </a:solidFill>
              </a:rPr>
              <a:t>307 locations</a:t>
            </a:r>
          </a:p>
          <a:p>
            <a:endParaRPr lang="en-US" sz="2000">
              <a:solidFill>
                <a:schemeClr val="tx2"/>
              </a:solidFill>
            </a:endParaRPr>
          </a:p>
          <a:p>
            <a:r>
              <a:rPr lang="en-US" sz="2000">
                <a:solidFill>
                  <a:schemeClr val="tx2"/>
                </a:solidFill>
              </a:rPr>
              <a:t>Operating in 3 countries</a:t>
            </a:r>
          </a:p>
        </p:txBody>
      </p:sp>
      <p:sp>
        <p:nvSpPr>
          <p:cNvPr id="42" name="TextBox 41">
            <a:extLst>
              <a:ext uri="{FF2B5EF4-FFF2-40B4-BE49-F238E27FC236}">
                <a16:creationId xmlns:a16="http://schemas.microsoft.com/office/drawing/2014/main" id="{5315B280-835A-4D4D-A70C-1C3B9AC75D78}"/>
              </a:ext>
            </a:extLst>
          </p:cNvPr>
          <p:cNvSpPr txBox="1"/>
          <p:nvPr/>
        </p:nvSpPr>
        <p:spPr>
          <a:xfrm>
            <a:off x="6309360" y="4943340"/>
            <a:ext cx="4572000" cy="1754326"/>
          </a:xfrm>
          <a:prstGeom prst="rect">
            <a:avLst/>
          </a:prstGeom>
          <a:noFill/>
        </p:spPr>
        <p:txBody>
          <a:bodyPr wrap="square" rtlCol="0">
            <a:spAutoFit/>
          </a:bodyPr>
          <a:lstStyle/>
          <a:p>
            <a:r>
              <a:rPr lang="en-US" sz="3600" b="1">
                <a:solidFill>
                  <a:schemeClr val="accent2"/>
                </a:solidFill>
                <a:latin typeface="+mj-lt"/>
              </a:rPr>
              <a:t>Family Operated &amp; headquartered in Columbia, MO</a:t>
            </a:r>
            <a:endParaRPr lang="uk-UA" sz="3600" b="1">
              <a:solidFill>
                <a:schemeClr val="accent2"/>
              </a:solidFill>
              <a:latin typeface="+mj-lt"/>
            </a:endParaRPr>
          </a:p>
        </p:txBody>
      </p:sp>
      <p:sp>
        <p:nvSpPr>
          <p:cNvPr id="26" name="Rectangle 25">
            <a:extLst>
              <a:ext uri="{FF2B5EF4-FFF2-40B4-BE49-F238E27FC236}">
                <a16:creationId xmlns:a16="http://schemas.microsoft.com/office/drawing/2014/main" id="{5AB1E193-4B8B-4E92-9D05-7B6324F12D5E}"/>
              </a:ext>
            </a:extLst>
          </p:cNvPr>
          <p:cNvSpPr/>
          <p:nvPr/>
        </p:nvSpPr>
        <p:spPr>
          <a:xfrm>
            <a:off x="4" y="2685"/>
            <a:ext cx="18287996" cy="4114799"/>
          </a:xfrm>
          <a:prstGeom prst="rect">
            <a:avLst/>
          </a:prstGeom>
          <a:solidFill>
            <a:srgbClr val="0A3C4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sp>
        <p:nvSpPr>
          <p:cNvPr id="5" name="Rectangle 4">
            <a:extLst>
              <a:ext uri="{FF2B5EF4-FFF2-40B4-BE49-F238E27FC236}">
                <a16:creationId xmlns:a16="http://schemas.microsoft.com/office/drawing/2014/main" id="{F9FAF2A6-3A0E-4F4C-8079-A159FAFF5416}"/>
              </a:ext>
            </a:extLst>
          </p:cNvPr>
          <p:cNvSpPr>
            <a:spLocks/>
          </p:cNvSpPr>
          <p:nvPr/>
        </p:nvSpPr>
        <p:spPr>
          <a:xfrm>
            <a:off x="11887200" y="914400"/>
            <a:ext cx="5486400" cy="7955280"/>
          </a:xfrm>
          <a:prstGeom prst="rect">
            <a:avLst/>
          </a:prstGeom>
          <a:solidFill>
            <a:schemeClr val="accent1"/>
          </a:solidFill>
          <a:ln w="38100">
            <a:noFill/>
          </a:ln>
          <a:effectLst>
            <a:outerShdw blurRad="635000" dist="1397000" dir="5400000" sx="85000" sy="85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31" name="Straight Connector 30">
            <a:extLst>
              <a:ext uri="{FF2B5EF4-FFF2-40B4-BE49-F238E27FC236}">
                <a16:creationId xmlns:a16="http://schemas.microsoft.com/office/drawing/2014/main" id="{186BD43E-E771-1D45-963C-2F69C6DC0CF2}"/>
              </a:ext>
            </a:extLst>
          </p:cNvPr>
          <p:cNvCxnSpPr>
            <a:cxnSpLocks/>
          </p:cNvCxnSpPr>
          <p:nvPr/>
        </p:nvCxnSpPr>
        <p:spPr>
          <a:xfrm>
            <a:off x="12839700" y="4892040"/>
            <a:ext cx="3581400" cy="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8A03784-1A67-3A4C-82DA-8C79AE4DB60D}"/>
              </a:ext>
            </a:extLst>
          </p:cNvPr>
          <p:cNvSpPr txBox="1"/>
          <p:nvPr/>
        </p:nvSpPr>
        <p:spPr>
          <a:xfrm>
            <a:off x="723420" y="914400"/>
            <a:ext cx="10440364" cy="2554545"/>
          </a:xfrm>
          <a:prstGeom prst="rect">
            <a:avLst/>
          </a:prstGeom>
          <a:noFill/>
        </p:spPr>
        <p:txBody>
          <a:bodyPr wrap="square" rtlCol="0">
            <a:spAutoFit/>
          </a:bodyPr>
          <a:lstStyle/>
          <a:p>
            <a:r>
              <a:rPr lang="en-US" sz="8000" b="1">
                <a:solidFill>
                  <a:schemeClr val="accent3"/>
                </a:solidFill>
                <a:latin typeface="+mj-lt"/>
                <a:ea typeface="Roboto Condensed" panose="02000000000000000000" pitchFamily="2" charset="0"/>
                <a:cs typeface="Lato Semibold" panose="020F0502020204030203" pitchFamily="34" charset="0"/>
              </a:rPr>
              <a:t>StorageMart</a:t>
            </a:r>
            <a:r>
              <a:rPr lang="en-US" sz="8000" b="1">
                <a:solidFill>
                  <a:schemeClr val="bg1"/>
                </a:solidFill>
                <a:latin typeface="+mj-lt"/>
                <a:ea typeface="Roboto Condensed" panose="02000000000000000000" pitchFamily="2" charset="0"/>
                <a:cs typeface="Lato Semibold" panose="020F0502020204030203" pitchFamily="34" charset="0"/>
              </a:rPr>
              <a:t> </a:t>
            </a:r>
          </a:p>
          <a:p>
            <a:r>
              <a:rPr lang="en-US" sz="8000" b="1">
                <a:solidFill>
                  <a:schemeClr val="bg1"/>
                </a:solidFill>
                <a:latin typeface="+mj-lt"/>
                <a:ea typeface="Roboto Condensed" panose="02000000000000000000" pitchFamily="2" charset="0"/>
                <a:cs typeface="Lato Semibold" panose="020F0502020204030203" pitchFamily="34" charset="0"/>
              </a:rPr>
              <a:t>at a glance</a:t>
            </a:r>
          </a:p>
        </p:txBody>
      </p:sp>
      <p:graphicFrame>
        <p:nvGraphicFramePr>
          <p:cNvPr id="3" name="Chart 2">
            <a:extLst>
              <a:ext uri="{FF2B5EF4-FFF2-40B4-BE49-F238E27FC236}">
                <a16:creationId xmlns:a16="http://schemas.microsoft.com/office/drawing/2014/main" id="{F936C2EC-5825-ABF7-2421-4D220C247FB2}"/>
              </a:ext>
            </a:extLst>
          </p:cNvPr>
          <p:cNvGraphicFramePr/>
          <p:nvPr>
            <p:extLst>
              <p:ext uri="{D42A27DB-BD31-4B8C-83A1-F6EECF244321}">
                <p14:modId xmlns:p14="http://schemas.microsoft.com/office/powerpoint/2010/main" val="3567550548"/>
              </p:ext>
            </p:extLst>
          </p:nvPr>
        </p:nvGraphicFramePr>
        <p:xfrm>
          <a:off x="12398148" y="1265458"/>
          <a:ext cx="4464500" cy="34854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E7C93D19-C971-BFB9-8646-D95691A6A1F1}"/>
              </a:ext>
            </a:extLst>
          </p:cNvPr>
          <p:cNvGraphicFramePr/>
          <p:nvPr>
            <p:extLst>
              <p:ext uri="{D42A27DB-BD31-4B8C-83A1-F6EECF244321}">
                <p14:modId xmlns:p14="http://schemas.microsoft.com/office/powerpoint/2010/main" val="2405169330"/>
              </p:ext>
            </p:extLst>
          </p:nvPr>
        </p:nvGraphicFramePr>
        <p:xfrm>
          <a:off x="12398149" y="5126577"/>
          <a:ext cx="4464500" cy="34854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73780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C2146E-B9A7-CC4B-B87C-60EAA61585D3}"/>
              </a:ext>
            </a:extLst>
          </p:cNvPr>
          <p:cNvSpPr txBox="1">
            <a:spLocks/>
          </p:cNvSpPr>
          <p:nvPr/>
        </p:nvSpPr>
        <p:spPr>
          <a:xfrm>
            <a:off x="5639891" y="5178589"/>
            <a:ext cx="15773400" cy="934361"/>
          </a:xfrm>
          <a:prstGeom prst="rect">
            <a:avLst/>
          </a:prstGeom>
        </p:spPr>
        <p:txBody>
          <a:bodyPr lIns="137160" tIns="68580" rIns="137160" bIns="68580" anchor="t">
            <a:normAutofit/>
          </a:bodyPr>
          <a:lstStyle>
            <a:lvl1pPr algn="l" defTabSz="914400" rtl="0" eaLnBrk="1" latinLnBrk="0" hangingPunct="1">
              <a:lnSpc>
                <a:spcPct val="90000"/>
              </a:lnSpc>
              <a:spcBef>
                <a:spcPct val="0"/>
              </a:spcBef>
              <a:buNone/>
              <a:defRPr sz="4400" b="1" i="0" kern="1200">
                <a:solidFill>
                  <a:srgbClr val="FFFFFF"/>
                </a:solidFill>
                <a:latin typeface="Arial Narrow" panose="020B0604020202020204" pitchFamily="34" charset="0"/>
                <a:ea typeface="+mj-ea"/>
                <a:cs typeface="Arial Narrow" panose="020B0604020202020204" pitchFamily="34" charset="0"/>
              </a:defRPr>
            </a:lvl1pPr>
          </a:lstStyle>
          <a:p>
            <a:endParaRPr lang="en-US" sz="5250" b="0">
              <a:solidFill>
                <a:schemeClr val="tx2"/>
              </a:solidFill>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199BDA35-5846-8A25-A15B-FE0DD34CA95A}"/>
              </a:ext>
            </a:extLst>
          </p:cNvPr>
          <p:cNvGraphicFramePr/>
          <p:nvPr>
            <p:extLst>
              <p:ext uri="{D42A27DB-BD31-4B8C-83A1-F6EECF244321}">
                <p14:modId xmlns:p14="http://schemas.microsoft.com/office/powerpoint/2010/main" val="2930685851"/>
              </p:ext>
            </p:extLst>
          </p:nvPr>
        </p:nvGraphicFramePr>
        <p:xfrm>
          <a:off x="646043" y="1183005"/>
          <a:ext cx="16995914" cy="7547664"/>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Arrow Connector 5">
            <a:extLst>
              <a:ext uri="{FF2B5EF4-FFF2-40B4-BE49-F238E27FC236}">
                <a16:creationId xmlns:a16="http://schemas.microsoft.com/office/drawing/2014/main" id="{BC48852E-8933-460B-192C-D12F68E834AA}"/>
              </a:ext>
            </a:extLst>
          </p:cNvPr>
          <p:cNvCxnSpPr>
            <a:cxnSpLocks/>
          </p:cNvCxnSpPr>
          <p:nvPr/>
        </p:nvCxnSpPr>
        <p:spPr>
          <a:xfrm>
            <a:off x="4468236" y="7665738"/>
            <a:ext cx="118185" cy="367358"/>
          </a:xfrm>
          <a:prstGeom prst="straightConnector1">
            <a:avLst/>
          </a:prstGeom>
          <a:ln w="2540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8A31BD67-8C19-796F-5530-F1E873AAAEE5}"/>
              </a:ext>
            </a:extLst>
          </p:cNvPr>
          <p:cNvCxnSpPr>
            <a:cxnSpLocks/>
          </p:cNvCxnSpPr>
          <p:nvPr/>
        </p:nvCxnSpPr>
        <p:spPr>
          <a:xfrm>
            <a:off x="5312906" y="6489865"/>
            <a:ext cx="393824" cy="1375116"/>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C8861B00-B31A-AB8B-A6EF-F60D715E5B26}"/>
              </a:ext>
            </a:extLst>
          </p:cNvPr>
          <p:cNvCxnSpPr>
            <a:cxnSpLocks/>
          </p:cNvCxnSpPr>
          <p:nvPr/>
        </p:nvCxnSpPr>
        <p:spPr>
          <a:xfrm>
            <a:off x="6613195" y="7366927"/>
            <a:ext cx="0" cy="629624"/>
          </a:xfrm>
          <a:prstGeom prst="straightConnector1">
            <a:avLst/>
          </a:prstGeom>
          <a:ln w="2540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1222786D-BF33-90F8-3ADB-49B199BBD38B}"/>
              </a:ext>
            </a:extLst>
          </p:cNvPr>
          <p:cNvCxnSpPr>
            <a:cxnSpLocks/>
          </p:cNvCxnSpPr>
          <p:nvPr/>
        </p:nvCxnSpPr>
        <p:spPr>
          <a:xfrm>
            <a:off x="7917873" y="6334600"/>
            <a:ext cx="505541" cy="1530381"/>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4B70ED01-DE64-022D-682D-44F4B37966F1}"/>
              </a:ext>
            </a:extLst>
          </p:cNvPr>
          <p:cNvCxnSpPr>
            <a:cxnSpLocks/>
          </p:cNvCxnSpPr>
          <p:nvPr/>
        </p:nvCxnSpPr>
        <p:spPr>
          <a:xfrm>
            <a:off x="9950161" y="6228833"/>
            <a:ext cx="8701" cy="1276867"/>
          </a:xfrm>
          <a:prstGeom prst="straightConnector1">
            <a:avLst/>
          </a:prstGeom>
          <a:ln w="2540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EA0D5BA-0051-6E86-9B88-0931203AE9E3}"/>
              </a:ext>
            </a:extLst>
          </p:cNvPr>
          <p:cNvCxnSpPr>
            <a:cxnSpLocks/>
          </p:cNvCxnSpPr>
          <p:nvPr/>
        </p:nvCxnSpPr>
        <p:spPr>
          <a:xfrm>
            <a:off x="11092035" y="4650537"/>
            <a:ext cx="896765" cy="1541864"/>
          </a:xfrm>
          <a:prstGeom prst="straightConnector1">
            <a:avLst/>
          </a:prstGeom>
          <a:ln w="2540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CB6BBFA-1D26-C534-C748-CBC1893C0614}"/>
              </a:ext>
            </a:extLst>
          </p:cNvPr>
          <p:cNvCxnSpPr>
            <a:cxnSpLocks/>
          </p:cNvCxnSpPr>
          <p:nvPr/>
        </p:nvCxnSpPr>
        <p:spPr>
          <a:xfrm>
            <a:off x="14163468" y="4735604"/>
            <a:ext cx="3629" cy="954281"/>
          </a:xfrm>
          <a:prstGeom prst="straightConnector1">
            <a:avLst/>
          </a:prstGeom>
          <a:ln w="2540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26D7183-2F7D-57F2-E6F3-6C065024B293}"/>
              </a:ext>
            </a:extLst>
          </p:cNvPr>
          <p:cNvCxnSpPr>
            <a:cxnSpLocks/>
          </p:cNvCxnSpPr>
          <p:nvPr/>
        </p:nvCxnSpPr>
        <p:spPr>
          <a:xfrm>
            <a:off x="14566183" y="1883073"/>
            <a:ext cx="1084400" cy="189234"/>
          </a:xfrm>
          <a:prstGeom prst="straightConnector1">
            <a:avLst/>
          </a:prstGeom>
          <a:ln w="2540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594E597-9261-4935-8A05-4F692B6A5B22}"/>
              </a:ext>
            </a:extLst>
          </p:cNvPr>
          <p:cNvSpPr txBox="1"/>
          <p:nvPr/>
        </p:nvSpPr>
        <p:spPr>
          <a:xfrm>
            <a:off x="12913272" y="966174"/>
            <a:ext cx="3982728" cy="830997"/>
          </a:xfrm>
          <a:prstGeom prst="rect">
            <a:avLst/>
          </a:prstGeom>
          <a:noFill/>
        </p:spPr>
        <p:txBody>
          <a:bodyPr wrap="square" rtlCol="0">
            <a:spAutoFit/>
          </a:bodyPr>
          <a:lstStyle/>
          <a:p>
            <a:r>
              <a:rPr lang="en-US" sz="2400">
                <a:solidFill>
                  <a:schemeClr val="accent2"/>
                </a:solidFill>
              </a:rPr>
              <a:t>Manhattan Mini Storage Acquisition (18 Stores)</a:t>
            </a:r>
          </a:p>
        </p:txBody>
      </p:sp>
      <p:sp>
        <p:nvSpPr>
          <p:cNvPr id="23" name="TextBox 22">
            <a:extLst>
              <a:ext uri="{FF2B5EF4-FFF2-40B4-BE49-F238E27FC236}">
                <a16:creationId xmlns:a16="http://schemas.microsoft.com/office/drawing/2014/main" id="{7BC5994A-9DE3-D66C-0729-4F7FCB014620}"/>
              </a:ext>
            </a:extLst>
          </p:cNvPr>
          <p:cNvSpPr txBox="1"/>
          <p:nvPr/>
        </p:nvSpPr>
        <p:spPr>
          <a:xfrm>
            <a:off x="12493481" y="3884197"/>
            <a:ext cx="2761971" cy="830997"/>
          </a:xfrm>
          <a:prstGeom prst="rect">
            <a:avLst/>
          </a:prstGeom>
          <a:noFill/>
        </p:spPr>
        <p:txBody>
          <a:bodyPr wrap="square" rtlCol="0">
            <a:spAutoFit/>
          </a:bodyPr>
          <a:lstStyle/>
          <a:p>
            <a:r>
              <a:rPr lang="en-US" sz="2400">
                <a:solidFill>
                  <a:schemeClr val="accent2"/>
                </a:solidFill>
              </a:rPr>
              <a:t>Recap with GIC &amp; Cascade at $2.7B</a:t>
            </a:r>
          </a:p>
        </p:txBody>
      </p:sp>
      <p:sp>
        <p:nvSpPr>
          <p:cNvPr id="24" name="TextBox 23">
            <a:extLst>
              <a:ext uri="{FF2B5EF4-FFF2-40B4-BE49-F238E27FC236}">
                <a16:creationId xmlns:a16="http://schemas.microsoft.com/office/drawing/2014/main" id="{A1CD3EE2-8110-608E-E256-EE09CCBB19BE}"/>
              </a:ext>
            </a:extLst>
          </p:cNvPr>
          <p:cNvSpPr txBox="1"/>
          <p:nvPr/>
        </p:nvSpPr>
        <p:spPr>
          <a:xfrm>
            <a:off x="3236067" y="7157907"/>
            <a:ext cx="2122980" cy="461665"/>
          </a:xfrm>
          <a:prstGeom prst="rect">
            <a:avLst/>
          </a:prstGeom>
          <a:noFill/>
        </p:spPr>
        <p:txBody>
          <a:bodyPr wrap="square" rtlCol="0">
            <a:spAutoFit/>
          </a:bodyPr>
          <a:lstStyle/>
          <a:p>
            <a:r>
              <a:rPr lang="en-US" sz="2400">
                <a:solidFill>
                  <a:schemeClr val="accent2"/>
                </a:solidFill>
              </a:rPr>
              <a:t>2 Stores</a:t>
            </a:r>
          </a:p>
        </p:txBody>
      </p:sp>
      <p:sp>
        <p:nvSpPr>
          <p:cNvPr id="25" name="TextBox 24">
            <a:extLst>
              <a:ext uri="{FF2B5EF4-FFF2-40B4-BE49-F238E27FC236}">
                <a16:creationId xmlns:a16="http://schemas.microsoft.com/office/drawing/2014/main" id="{C7B90D6C-99B4-85C1-8BA4-B33755F047E5}"/>
              </a:ext>
            </a:extLst>
          </p:cNvPr>
          <p:cNvSpPr txBox="1"/>
          <p:nvPr/>
        </p:nvSpPr>
        <p:spPr>
          <a:xfrm>
            <a:off x="4594370" y="5582092"/>
            <a:ext cx="1626602" cy="830997"/>
          </a:xfrm>
          <a:prstGeom prst="rect">
            <a:avLst/>
          </a:prstGeom>
          <a:noFill/>
        </p:spPr>
        <p:txBody>
          <a:bodyPr wrap="square" rtlCol="0">
            <a:spAutoFit/>
          </a:bodyPr>
          <a:lstStyle/>
          <a:p>
            <a:r>
              <a:rPr lang="en-US" sz="2400">
                <a:solidFill>
                  <a:schemeClr val="accent2"/>
                </a:solidFill>
              </a:rPr>
              <a:t>IPO 78 Stores</a:t>
            </a:r>
          </a:p>
        </p:txBody>
      </p:sp>
      <p:sp>
        <p:nvSpPr>
          <p:cNvPr id="26" name="TextBox 25">
            <a:extLst>
              <a:ext uri="{FF2B5EF4-FFF2-40B4-BE49-F238E27FC236}">
                <a16:creationId xmlns:a16="http://schemas.microsoft.com/office/drawing/2014/main" id="{8B28F867-D8BE-B303-0233-7FD40F085E6A}"/>
              </a:ext>
            </a:extLst>
          </p:cNvPr>
          <p:cNvSpPr txBox="1"/>
          <p:nvPr/>
        </p:nvSpPr>
        <p:spPr>
          <a:xfrm>
            <a:off x="5624739" y="6489865"/>
            <a:ext cx="2122980" cy="830997"/>
          </a:xfrm>
          <a:prstGeom prst="rect">
            <a:avLst/>
          </a:prstGeom>
          <a:noFill/>
        </p:spPr>
        <p:txBody>
          <a:bodyPr wrap="square" rtlCol="0">
            <a:spAutoFit/>
          </a:bodyPr>
          <a:lstStyle/>
          <a:p>
            <a:r>
              <a:rPr lang="en-US" sz="2400">
                <a:solidFill>
                  <a:schemeClr val="accent2"/>
                </a:solidFill>
              </a:rPr>
              <a:t>$600M Portfolio Sale</a:t>
            </a:r>
          </a:p>
        </p:txBody>
      </p:sp>
      <p:sp>
        <p:nvSpPr>
          <p:cNvPr id="34" name="TextBox 33">
            <a:extLst>
              <a:ext uri="{FF2B5EF4-FFF2-40B4-BE49-F238E27FC236}">
                <a16:creationId xmlns:a16="http://schemas.microsoft.com/office/drawing/2014/main" id="{7AFED5FE-47C3-7073-1677-CEF228622F11}"/>
              </a:ext>
            </a:extLst>
          </p:cNvPr>
          <p:cNvSpPr txBox="1"/>
          <p:nvPr/>
        </p:nvSpPr>
        <p:spPr>
          <a:xfrm>
            <a:off x="6967880" y="5149407"/>
            <a:ext cx="2450897" cy="1200329"/>
          </a:xfrm>
          <a:prstGeom prst="rect">
            <a:avLst/>
          </a:prstGeom>
          <a:noFill/>
        </p:spPr>
        <p:txBody>
          <a:bodyPr wrap="square" rtlCol="0">
            <a:spAutoFit/>
          </a:bodyPr>
          <a:lstStyle/>
          <a:p>
            <a:r>
              <a:rPr lang="en-US" sz="2400" err="1">
                <a:solidFill>
                  <a:schemeClr val="accent2"/>
                </a:solidFill>
              </a:rPr>
              <a:t>InStorage</a:t>
            </a:r>
            <a:r>
              <a:rPr lang="en-US" sz="2400">
                <a:solidFill>
                  <a:schemeClr val="accent2"/>
                </a:solidFill>
              </a:rPr>
              <a:t> Acquisition</a:t>
            </a:r>
          </a:p>
          <a:p>
            <a:r>
              <a:rPr lang="en-US" sz="2400">
                <a:solidFill>
                  <a:schemeClr val="accent2"/>
                </a:solidFill>
              </a:rPr>
              <a:t>(68 Stores)</a:t>
            </a:r>
          </a:p>
        </p:txBody>
      </p:sp>
      <p:sp>
        <p:nvSpPr>
          <p:cNvPr id="36" name="TextBox 35">
            <a:extLst>
              <a:ext uri="{FF2B5EF4-FFF2-40B4-BE49-F238E27FC236}">
                <a16:creationId xmlns:a16="http://schemas.microsoft.com/office/drawing/2014/main" id="{13448966-DB86-CF17-E87D-91A6784EBF70}"/>
              </a:ext>
            </a:extLst>
          </p:cNvPr>
          <p:cNvSpPr txBox="1"/>
          <p:nvPr/>
        </p:nvSpPr>
        <p:spPr>
          <a:xfrm>
            <a:off x="8929553" y="4622741"/>
            <a:ext cx="2122980" cy="1569660"/>
          </a:xfrm>
          <a:prstGeom prst="rect">
            <a:avLst/>
          </a:prstGeom>
          <a:noFill/>
        </p:spPr>
        <p:txBody>
          <a:bodyPr wrap="square" rtlCol="0">
            <a:spAutoFit/>
          </a:bodyPr>
          <a:lstStyle/>
          <a:p>
            <a:r>
              <a:rPr lang="en-US" sz="2400">
                <a:solidFill>
                  <a:schemeClr val="accent2"/>
                </a:solidFill>
              </a:rPr>
              <a:t>Safety Storage Acquisition (20 Stores)</a:t>
            </a:r>
          </a:p>
        </p:txBody>
      </p:sp>
      <p:sp>
        <p:nvSpPr>
          <p:cNvPr id="37" name="TextBox 36">
            <a:extLst>
              <a:ext uri="{FF2B5EF4-FFF2-40B4-BE49-F238E27FC236}">
                <a16:creationId xmlns:a16="http://schemas.microsoft.com/office/drawing/2014/main" id="{AA49E2F5-919B-1F3C-D197-266A78800D99}"/>
              </a:ext>
            </a:extLst>
          </p:cNvPr>
          <p:cNvSpPr txBox="1"/>
          <p:nvPr/>
        </p:nvSpPr>
        <p:spPr>
          <a:xfrm>
            <a:off x="10060794" y="3416282"/>
            <a:ext cx="2122980" cy="1200329"/>
          </a:xfrm>
          <a:prstGeom prst="rect">
            <a:avLst/>
          </a:prstGeom>
          <a:noFill/>
        </p:spPr>
        <p:txBody>
          <a:bodyPr wrap="square" rtlCol="0">
            <a:spAutoFit/>
          </a:bodyPr>
          <a:lstStyle/>
          <a:p>
            <a:r>
              <a:rPr lang="en-US" sz="2400">
                <a:solidFill>
                  <a:schemeClr val="accent2"/>
                </a:solidFill>
              </a:rPr>
              <a:t>Big Box Acquisition (14 Stores)</a:t>
            </a:r>
          </a:p>
        </p:txBody>
      </p:sp>
      <p:sp>
        <p:nvSpPr>
          <p:cNvPr id="46" name="Title 45">
            <a:extLst>
              <a:ext uri="{FF2B5EF4-FFF2-40B4-BE49-F238E27FC236}">
                <a16:creationId xmlns:a16="http://schemas.microsoft.com/office/drawing/2014/main" id="{6BE9E2B3-3415-C4FC-449D-7C9C9C263A34}"/>
              </a:ext>
            </a:extLst>
          </p:cNvPr>
          <p:cNvSpPr>
            <a:spLocks noGrp="1"/>
          </p:cNvSpPr>
          <p:nvPr>
            <p:ph type="title"/>
          </p:nvPr>
        </p:nvSpPr>
        <p:spPr/>
        <p:txBody>
          <a:bodyPr/>
          <a:lstStyle/>
          <a:p>
            <a:r>
              <a:rPr lang="en-US">
                <a:solidFill>
                  <a:schemeClr val="accent2"/>
                </a:solidFill>
              </a:rPr>
              <a:t>Growth of </a:t>
            </a:r>
            <a:r>
              <a:rPr lang="en-US" err="1">
                <a:solidFill>
                  <a:schemeClr val="accent2"/>
                </a:solidFill>
              </a:rPr>
              <a:t>StorageMart</a:t>
            </a:r>
            <a:r>
              <a:rPr lang="en-US">
                <a:solidFill>
                  <a:schemeClr val="accent2"/>
                </a:solidFill>
              </a:rPr>
              <a:t>: 1973 - 2024</a:t>
            </a:r>
          </a:p>
        </p:txBody>
      </p:sp>
    </p:spTree>
    <p:extLst>
      <p:ext uri="{BB962C8B-B14F-4D97-AF65-F5344CB8AC3E}">
        <p14:creationId xmlns:p14="http://schemas.microsoft.com/office/powerpoint/2010/main" val="328022134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975CC0D-7BC0-E30E-BA0A-2DC628E643A4}"/>
              </a:ext>
            </a:extLst>
          </p:cNvPr>
          <p:cNvGraphicFramePr>
            <a:graphicFrameLocks noGrp="1"/>
          </p:cNvGraphicFramePr>
          <p:nvPr>
            <p:ph idx="4294967295"/>
          </p:nvPr>
        </p:nvGraphicFramePr>
        <p:xfrm>
          <a:off x="0" y="1484313"/>
          <a:ext cx="17291050" cy="687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D6BB06C-065C-3866-7FC2-E4822E292D73}"/>
              </a:ext>
            </a:extLst>
          </p:cNvPr>
          <p:cNvSpPr txBox="1">
            <a:spLocks/>
          </p:cNvSpPr>
          <p:nvPr/>
        </p:nvSpPr>
        <p:spPr>
          <a:xfrm>
            <a:off x="876302" y="497115"/>
            <a:ext cx="16532352" cy="1107996"/>
          </a:xfrm>
          <a:prstGeom prst="rect">
            <a:avLst/>
          </a:prstGeom>
        </p:spPr>
        <p:txBody>
          <a:bodyPr/>
          <a:lstStyle>
            <a:lvl1pPr algn="l" defTabSz="1371600" rtl="0" eaLnBrk="1" latinLnBrk="0" hangingPunct="1">
              <a:lnSpc>
                <a:spcPct val="90000"/>
              </a:lnSpc>
              <a:spcBef>
                <a:spcPct val="0"/>
              </a:spcBef>
              <a:buNone/>
              <a:defRPr sz="4800" b="1" i="0" kern="1200">
                <a:solidFill>
                  <a:schemeClr val="tx2"/>
                </a:solidFill>
                <a:latin typeface="Arial" panose="020B0604020202020204" pitchFamily="34" charset="0"/>
                <a:ea typeface="+mj-ea"/>
                <a:cs typeface="Arial" panose="020B0604020202020204" pitchFamily="34" charset="0"/>
              </a:defRPr>
            </a:lvl1pPr>
          </a:lstStyle>
          <a:p>
            <a:r>
              <a:rPr lang="en-US"/>
              <a:t>Timeline of </a:t>
            </a:r>
            <a:r>
              <a:rPr lang="en-US">
                <a:solidFill>
                  <a:schemeClr val="accent1"/>
                </a:solidFill>
              </a:rPr>
              <a:t>Past Recessions</a:t>
            </a:r>
          </a:p>
        </p:txBody>
      </p:sp>
    </p:spTree>
    <p:extLst>
      <p:ext uri="{BB962C8B-B14F-4D97-AF65-F5344CB8AC3E}">
        <p14:creationId xmlns:p14="http://schemas.microsoft.com/office/powerpoint/2010/main" val="1051794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A2CE-CFF4-D041-0EB7-A801B8573C6D}"/>
              </a:ext>
            </a:extLst>
          </p:cNvPr>
          <p:cNvSpPr>
            <a:spLocks noGrp="1"/>
          </p:cNvSpPr>
          <p:nvPr>
            <p:ph type="title"/>
          </p:nvPr>
        </p:nvSpPr>
        <p:spPr/>
        <p:txBody>
          <a:bodyPr/>
          <a:lstStyle/>
          <a:p>
            <a:pPr algn="l"/>
            <a:r>
              <a:rPr lang="en-US" dirty="0"/>
              <a:t>YoY Same Store NOI Growth Rate</a:t>
            </a:r>
          </a:p>
        </p:txBody>
      </p:sp>
      <p:pic>
        <p:nvPicPr>
          <p:cNvPr id="3" name="Picture 2">
            <a:extLst>
              <a:ext uri="{FF2B5EF4-FFF2-40B4-BE49-F238E27FC236}">
                <a16:creationId xmlns:a16="http://schemas.microsoft.com/office/drawing/2014/main" id="{F83DE8BE-A324-8F0B-A9E4-AB0D8A3C1F80}"/>
              </a:ext>
            </a:extLst>
          </p:cNvPr>
          <p:cNvPicPr>
            <a:picLocks noChangeAspect="1"/>
          </p:cNvPicPr>
          <p:nvPr/>
        </p:nvPicPr>
        <p:blipFill>
          <a:blip r:embed="rId3"/>
          <a:srcRect l="6332" t="8168" b="3058"/>
          <a:stretch/>
        </p:blipFill>
        <p:spPr>
          <a:xfrm>
            <a:off x="3289435" y="1772529"/>
            <a:ext cx="11709130" cy="7297168"/>
          </a:xfrm>
          <a:prstGeom prst="rect">
            <a:avLst/>
          </a:prstGeom>
          <a:ln>
            <a:solidFill>
              <a:schemeClr val="tx1"/>
            </a:solidFill>
          </a:ln>
        </p:spPr>
      </p:pic>
      <p:sp>
        <p:nvSpPr>
          <p:cNvPr id="4" name="Rectangle 3">
            <a:extLst>
              <a:ext uri="{FF2B5EF4-FFF2-40B4-BE49-F238E27FC236}">
                <a16:creationId xmlns:a16="http://schemas.microsoft.com/office/drawing/2014/main" id="{22B17D39-994C-8D48-0359-8EF37537D5A6}"/>
              </a:ext>
            </a:extLst>
          </p:cNvPr>
          <p:cNvSpPr/>
          <p:nvPr/>
        </p:nvSpPr>
        <p:spPr>
          <a:xfrm>
            <a:off x="3474720" y="8755157"/>
            <a:ext cx="787791" cy="319592"/>
          </a:xfrm>
          <a:prstGeom prst="rect">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Tree>
    <p:extLst>
      <p:ext uri="{BB962C8B-B14F-4D97-AF65-F5344CB8AC3E}">
        <p14:creationId xmlns:p14="http://schemas.microsoft.com/office/powerpoint/2010/main" val="815078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8551F7-4767-A84D-534C-1844F60AEEC5}"/>
              </a:ext>
            </a:extLst>
          </p:cNvPr>
          <p:cNvSpPr txBox="1"/>
          <p:nvPr/>
        </p:nvSpPr>
        <p:spPr>
          <a:xfrm>
            <a:off x="331075" y="291278"/>
            <a:ext cx="11588963" cy="646331"/>
          </a:xfrm>
          <a:prstGeom prst="rect">
            <a:avLst/>
          </a:prstGeom>
          <a:noFill/>
        </p:spPr>
        <p:txBody>
          <a:bodyPr wrap="square">
            <a:spAutoFit/>
          </a:bodyPr>
          <a:lstStyle/>
          <a:p>
            <a:pPr rtl="0">
              <a:defRPr sz="1862" b="0" i="0" u="none" strike="noStrike" kern="1200" spc="0" baseline="0">
                <a:solidFill>
                  <a:prstClr val="black">
                    <a:lumMod val="65000"/>
                    <a:lumOff val="35000"/>
                  </a:prstClr>
                </a:solidFill>
                <a:latin typeface="+mn-lt"/>
                <a:ea typeface="+mn-ea"/>
                <a:cs typeface="+mn-cs"/>
              </a:defRPr>
            </a:pPr>
            <a:r>
              <a:rPr lang="en-US" sz="3600" dirty="0"/>
              <a:t>Google Search Demand for Self Storage in the U.S.</a:t>
            </a:r>
          </a:p>
        </p:txBody>
      </p:sp>
      <p:graphicFrame>
        <p:nvGraphicFramePr>
          <p:cNvPr id="12" name="Chart 11">
            <a:extLst>
              <a:ext uri="{FF2B5EF4-FFF2-40B4-BE49-F238E27FC236}">
                <a16:creationId xmlns:a16="http://schemas.microsoft.com/office/drawing/2014/main" id="{EC2AFBCF-502F-AA42-68F6-9D9BB82E122D}"/>
              </a:ext>
            </a:extLst>
          </p:cNvPr>
          <p:cNvGraphicFramePr/>
          <p:nvPr>
            <p:extLst>
              <p:ext uri="{D42A27DB-BD31-4B8C-83A1-F6EECF244321}">
                <p14:modId xmlns:p14="http://schemas.microsoft.com/office/powerpoint/2010/main" val="1642075953"/>
              </p:ext>
            </p:extLst>
          </p:nvPr>
        </p:nvGraphicFramePr>
        <p:xfrm>
          <a:off x="820935" y="1062012"/>
          <a:ext cx="16598832" cy="816297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492A50B6-64E4-3F77-DF37-28683D8A2FFF}"/>
              </a:ext>
            </a:extLst>
          </p:cNvPr>
          <p:cNvSpPr txBox="1"/>
          <p:nvPr/>
        </p:nvSpPr>
        <p:spPr>
          <a:xfrm>
            <a:off x="4548351" y="6475727"/>
            <a:ext cx="9144000" cy="2169825"/>
          </a:xfrm>
          <a:prstGeom prst="rect">
            <a:avLst/>
          </a:prstGeom>
          <a:noFill/>
        </p:spPr>
        <p:txBody>
          <a:bodyPr wrap="square">
            <a:spAutoFit/>
          </a:bodyPr>
          <a:lstStyle/>
          <a:p>
            <a:pPr algn="ctr"/>
            <a:r>
              <a:rPr lang="en-US" b="1" dirty="0">
                <a:solidFill>
                  <a:srgbClr val="FF0000"/>
                </a:solidFill>
              </a:rPr>
              <a:t>2024 is Down by 4.4%  compared to 2023</a:t>
            </a:r>
          </a:p>
          <a:p>
            <a:pPr algn="ctr"/>
            <a:r>
              <a:rPr lang="en-US" b="1" dirty="0">
                <a:solidFill>
                  <a:srgbClr val="0070C0"/>
                </a:solidFill>
              </a:rPr>
              <a:t>and down 4.8% compared to 2019</a:t>
            </a:r>
            <a:r>
              <a:rPr lang="en-US" b="1" dirty="0">
                <a:solidFill>
                  <a:srgbClr val="FF0000"/>
                </a:solidFill>
              </a:rPr>
              <a:t> </a:t>
            </a:r>
          </a:p>
          <a:p>
            <a:pPr algn="ctr"/>
            <a:endParaRPr lang="en-US" b="1" dirty="0">
              <a:solidFill>
                <a:srgbClr val="FF0000"/>
              </a:solidFill>
            </a:endParaRPr>
          </a:p>
          <a:p>
            <a:pPr algn="ctr"/>
            <a:r>
              <a:rPr lang="en-US" b="1" dirty="0">
                <a:solidFill>
                  <a:srgbClr val="FF0000"/>
                </a:solidFill>
              </a:rPr>
              <a:t> </a:t>
            </a:r>
          </a:p>
          <a:p>
            <a:pPr algn="ctr"/>
            <a:endParaRPr lang="en-US" b="1" dirty="0">
              <a:solidFill>
                <a:srgbClr val="FF0000"/>
              </a:solidFill>
            </a:endParaRPr>
          </a:p>
        </p:txBody>
      </p:sp>
    </p:spTree>
    <p:extLst>
      <p:ext uri="{BB962C8B-B14F-4D97-AF65-F5344CB8AC3E}">
        <p14:creationId xmlns:p14="http://schemas.microsoft.com/office/powerpoint/2010/main" val="2667349495"/>
      </p:ext>
    </p:extLst>
  </p:cSld>
  <p:clrMapOvr>
    <a:masterClrMapping/>
  </p:clrMapOvr>
</p:sld>
</file>

<file path=ppt/theme/theme1.xml><?xml version="1.0" encoding="utf-8"?>
<a:theme xmlns:a="http://schemas.openxmlformats.org/drawingml/2006/main" name="GENARAL LAYOUTS">
  <a:themeElements>
    <a:clrScheme name="SM Brand">
      <a:dk1>
        <a:srgbClr val="000000"/>
      </a:dk1>
      <a:lt1>
        <a:srgbClr val="FFFFFF"/>
      </a:lt1>
      <a:dk2>
        <a:srgbClr val="535659"/>
      </a:dk2>
      <a:lt2>
        <a:srgbClr val="E7E6E6"/>
      </a:lt2>
      <a:accent1>
        <a:srgbClr val="FCAF2B"/>
      </a:accent1>
      <a:accent2>
        <a:srgbClr val="003C4C"/>
      </a:accent2>
      <a:accent3>
        <a:srgbClr val="FBAE2B"/>
      </a:accent3>
      <a:accent4>
        <a:srgbClr val="64CCC9"/>
      </a:accent4>
      <a:accent5>
        <a:srgbClr val="535659"/>
      </a:accent5>
      <a:accent6>
        <a:srgbClr val="FF585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egas SSA Theme">
  <a:themeElements>
    <a:clrScheme name="SM Brand">
      <a:dk1>
        <a:srgbClr val="000000"/>
      </a:dk1>
      <a:lt1>
        <a:srgbClr val="FFFFFF"/>
      </a:lt1>
      <a:dk2>
        <a:srgbClr val="535659"/>
      </a:dk2>
      <a:lt2>
        <a:srgbClr val="E7E6E6"/>
      </a:lt2>
      <a:accent1>
        <a:srgbClr val="FCAF2B"/>
      </a:accent1>
      <a:accent2>
        <a:srgbClr val="003C4C"/>
      </a:accent2>
      <a:accent3>
        <a:srgbClr val="FBAE2B"/>
      </a:accent3>
      <a:accent4>
        <a:srgbClr val="64CCC9"/>
      </a:accent4>
      <a:accent5>
        <a:srgbClr val="535659"/>
      </a:accent5>
      <a:accent6>
        <a:srgbClr val="FF585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gas SSA Theme" id="{1E6F7906-E8DE-495B-BE37-10BCF49620FB}" vid="{A3B7C962-B51D-4286-8E96-AA60D0DF10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M Brand">
    <a:dk1>
      <a:srgbClr val="000000"/>
    </a:dk1>
    <a:lt1>
      <a:srgbClr val="FFFFFF"/>
    </a:lt1>
    <a:dk2>
      <a:srgbClr val="535659"/>
    </a:dk2>
    <a:lt2>
      <a:srgbClr val="E7E6E6"/>
    </a:lt2>
    <a:accent1>
      <a:srgbClr val="FCAF2B"/>
    </a:accent1>
    <a:accent2>
      <a:srgbClr val="003C4C"/>
    </a:accent2>
    <a:accent3>
      <a:srgbClr val="FBAE2B"/>
    </a:accent3>
    <a:accent4>
      <a:srgbClr val="64CCC9"/>
    </a:accent4>
    <a:accent5>
      <a:srgbClr val="535659"/>
    </a:accent5>
    <a:accent6>
      <a:srgbClr val="FF585D"/>
    </a:accent6>
    <a:hlink>
      <a:srgbClr val="0563C1"/>
    </a:hlink>
    <a:folHlink>
      <a:srgbClr val="954F72"/>
    </a:folHlink>
  </a:clrScheme>
</a:themeOverride>
</file>

<file path=ppt/theme/themeOverride2.xml><?xml version="1.0" encoding="utf-8"?>
<a:themeOverride xmlns:a="http://schemas.openxmlformats.org/drawingml/2006/main">
  <a:clrScheme name="SM Brand">
    <a:dk1>
      <a:srgbClr val="000000"/>
    </a:dk1>
    <a:lt1>
      <a:srgbClr val="FFFFFF"/>
    </a:lt1>
    <a:dk2>
      <a:srgbClr val="535659"/>
    </a:dk2>
    <a:lt2>
      <a:srgbClr val="E7E6E6"/>
    </a:lt2>
    <a:accent1>
      <a:srgbClr val="FCAF2B"/>
    </a:accent1>
    <a:accent2>
      <a:srgbClr val="003C4C"/>
    </a:accent2>
    <a:accent3>
      <a:srgbClr val="FBAE2B"/>
    </a:accent3>
    <a:accent4>
      <a:srgbClr val="64CCC9"/>
    </a:accent4>
    <a:accent5>
      <a:srgbClr val="535659"/>
    </a:accent5>
    <a:accent6>
      <a:srgbClr val="FF585D"/>
    </a:accent6>
    <a:hlink>
      <a:srgbClr val="0563C1"/>
    </a:hlink>
    <a:folHlink>
      <a:srgbClr val="954F72"/>
    </a:folHlink>
  </a:clrScheme>
</a:themeOverride>
</file>

<file path=ppt/theme/themeOverride3.xml><?xml version="1.0" encoding="utf-8"?>
<a:themeOverride xmlns:a="http://schemas.openxmlformats.org/drawingml/2006/main">
  <a:clrScheme name="SM Brand">
    <a:dk1>
      <a:srgbClr val="000000"/>
    </a:dk1>
    <a:lt1>
      <a:srgbClr val="FFFFFF"/>
    </a:lt1>
    <a:dk2>
      <a:srgbClr val="535659"/>
    </a:dk2>
    <a:lt2>
      <a:srgbClr val="E7E6E6"/>
    </a:lt2>
    <a:accent1>
      <a:srgbClr val="FCAF2B"/>
    </a:accent1>
    <a:accent2>
      <a:srgbClr val="003C4C"/>
    </a:accent2>
    <a:accent3>
      <a:srgbClr val="FBAE2B"/>
    </a:accent3>
    <a:accent4>
      <a:srgbClr val="64CCC9"/>
    </a:accent4>
    <a:accent5>
      <a:srgbClr val="535659"/>
    </a:accent5>
    <a:accent6>
      <a:srgbClr val="FF585D"/>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d014b7-811a-4581-8f0d-a6bacae5a41a">
      <Terms xmlns="http://schemas.microsoft.com/office/infopath/2007/PartnerControls"/>
    </lcf76f155ced4ddcb4097134ff3c332f>
    <TaxCatchAll xmlns="7829a75c-3e45-4966-8ec8-92e4ebac8bca" xsi:nil="true"/>
    <TaxKeywordTaxHTField xmlns="7829a75c-3e45-4966-8ec8-92e4ebac8bca">
      <Terms xmlns="http://schemas.microsoft.com/office/infopath/2007/PartnerControls"/>
    </TaxKeywordTaxHTField>
    <Tag xmlns="b4d014b7-811a-4581-8f0d-a6bacae5a41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BACB9F11FCDC40BAD0E519F281254B" ma:contentTypeVersion="22" ma:contentTypeDescription="Create a new document." ma:contentTypeScope="" ma:versionID="41ba06bfc6c444309acd6d8a7a10fad0">
  <xsd:schema xmlns:xsd="http://www.w3.org/2001/XMLSchema" xmlns:xs="http://www.w3.org/2001/XMLSchema" xmlns:p="http://schemas.microsoft.com/office/2006/metadata/properties" xmlns:ns2="b4d014b7-811a-4581-8f0d-a6bacae5a41a" xmlns:ns3="7829a75c-3e45-4966-8ec8-92e4ebac8bca" targetNamespace="http://schemas.microsoft.com/office/2006/metadata/properties" ma:root="true" ma:fieldsID="dc38f1b10c4cbf7ac5a00ec0a5bda260" ns2:_="" ns3:_="">
    <xsd:import namespace="b4d014b7-811a-4581-8f0d-a6bacae5a41a"/>
    <xsd:import namespace="7829a75c-3e45-4966-8ec8-92e4ebac8b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3:TaxKeywordTaxHTField" minOccurs="0"/>
                <xsd:element ref="ns3:TaxCatchAll" minOccurs="0"/>
                <xsd:element ref="ns2:lcf76f155ced4ddcb4097134ff3c332f" minOccurs="0"/>
                <xsd:element ref="ns2:MediaServiceObjectDetectorVersions" minOccurs="0"/>
                <xsd:element ref="ns2:MediaServiceSearchProperties"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d014b7-811a-4581-8f0d-a6bacae5a4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Brand" ma:description=""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0ed8484-b7c9-4a4e-b25d-656d940b9b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Tag" ma:index="28" nillable="true" ma:displayName="Tag" ma:description="searchable tags" ma:internalName="Tag">
      <xsd:simpleType>
        <xsd:restriction base="dms:Text">
          <xsd:maxLength value="200"/>
        </xsd:restriction>
      </xsd:simpleType>
    </xsd:element>
  </xsd:schema>
  <xsd:schema xmlns:xsd="http://www.w3.org/2001/XMLSchema" xmlns:xs="http://www.w3.org/2001/XMLSchema" xmlns:dms="http://schemas.microsoft.com/office/2006/documentManagement/types" xmlns:pc="http://schemas.microsoft.com/office/infopath/2007/PartnerControls" targetNamespace="7829a75c-3e45-4966-8ec8-92e4ebac8b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KeywordTaxHTField" ma:index="22" nillable="true" ma:taxonomy="true" ma:internalName="TaxKeywordTaxHTField" ma:taxonomyFieldName="TaxKeyword" ma:displayName="Enterprise Keywords" ma:fieldId="{23f27201-bee3-471e-b2e7-b64fd8b7ca38}" ma:taxonomyMulti="true" ma:sspId="70ed8484-b7c9-4a4e-b25d-656d940b9b01" ma:termSetId="00000000-0000-0000-0000-000000000000" ma:anchorId="00000000-0000-0000-0000-000000000000" ma:open="true" ma:isKeyword="true">
      <xsd:complexType>
        <xsd:sequence>
          <xsd:element ref="pc:Terms" minOccurs="0" maxOccurs="1"/>
        </xsd:sequence>
      </xsd:complexType>
    </xsd:element>
    <xsd:element name="TaxCatchAll" ma:index="23" nillable="true" ma:displayName="Taxonomy Catch All Column" ma:hidden="true" ma:list="{55f6e304-2292-40e8-ad81-97755c5994e5}" ma:internalName="TaxCatchAll" ma:showField="CatchAllData" ma:web="7829a75c-3e45-4966-8ec8-92e4ebac8b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0793A2-3663-4654-B077-8CA23C7659F5}">
  <ds:schemaRefs>
    <ds:schemaRef ds:uri="http://purl.org/dc/dcmitype/"/>
    <ds:schemaRef ds:uri="b4d014b7-811a-4581-8f0d-a6bacae5a41a"/>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7829a75c-3e45-4966-8ec8-92e4ebac8bca"/>
    <ds:schemaRef ds:uri="http://purl.org/dc/elements/1.1/"/>
  </ds:schemaRefs>
</ds:datastoreItem>
</file>

<file path=customXml/itemProps2.xml><?xml version="1.0" encoding="utf-8"?>
<ds:datastoreItem xmlns:ds="http://schemas.openxmlformats.org/officeDocument/2006/customXml" ds:itemID="{D285F7A7-B934-43E7-9998-6B9A3A1AC489}">
  <ds:schemaRefs>
    <ds:schemaRef ds:uri="http://schemas.microsoft.com/sharepoint/v3/contenttype/forms"/>
  </ds:schemaRefs>
</ds:datastoreItem>
</file>

<file path=customXml/itemProps3.xml><?xml version="1.0" encoding="utf-8"?>
<ds:datastoreItem xmlns:ds="http://schemas.openxmlformats.org/officeDocument/2006/customXml" ds:itemID="{03DDC71D-6760-48FD-9C60-41438BD19E23}">
  <ds:schemaRefs>
    <ds:schemaRef ds:uri="7829a75c-3e45-4966-8ec8-92e4ebac8bca"/>
    <ds:schemaRef ds:uri="b4d014b7-811a-4581-8f0d-a6bacae5a4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10529</TotalTime>
  <Words>4727</Words>
  <Application>Microsoft Office PowerPoint</Application>
  <PresentationFormat>Custom</PresentationFormat>
  <Paragraphs>459</Paragraphs>
  <Slides>48</Slides>
  <Notes>40</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Aptos</vt:lpstr>
      <vt:lpstr>Arial</vt:lpstr>
      <vt:lpstr>Arial Black</vt:lpstr>
      <vt:lpstr>Calibri</vt:lpstr>
      <vt:lpstr>Calibri Light</vt:lpstr>
      <vt:lpstr>Helvetica</vt:lpstr>
      <vt:lpstr>Montserrat Bold</vt:lpstr>
      <vt:lpstr>GENARAL LAYOUTS</vt:lpstr>
      <vt:lpstr>Vegas SSA Theme</vt:lpstr>
      <vt:lpstr>PowerPoint Presentation</vt:lpstr>
      <vt:lpstr>PowerPoint Presentation</vt:lpstr>
      <vt:lpstr>PowerPoint Presentation</vt:lpstr>
      <vt:lpstr>PowerPoint Presentation</vt:lpstr>
      <vt:lpstr>PowerPoint Presentation</vt:lpstr>
      <vt:lpstr>Growth of StorageMart: 1973 - 2024</vt:lpstr>
      <vt:lpstr>PowerPoint Presentation</vt:lpstr>
      <vt:lpstr>YoY Same Store NOI Growth Rate</vt:lpstr>
      <vt:lpstr>PowerPoint Presentation</vt:lpstr>
      <vt:lpstr>PowerPoint Presentation</vt:lpstr>
      <vt:lpstr>Primary Demand Drivers for Self Storage</vt:lpstr>
      <vt:lpstr>PowerPoint Presentation</vt:lpstr>
      <vt:lpstr>PowerPoint Presentation</vt:lpstr>
      <vt:lpstr>PowerPoint Presentation</vt:lpstr>
      <vt:lpstr>Why aren’t people buying/building houses?</vt:lpstr>
      <vt:lpstr>The “Lock In” Effect and Recent Rate Cut</vt:lpstr>
      <vt:lpstr>Trailing 12 Month Pricing</vt:lpstr>
      <vt:lpstr>StorageMart Asking Rates</vt:lpstr>
      <vt:lpstr>PowerPoint Presentation</vt:lpstr>
      <vt:lpstr>Web Speed</vt:lpstr>
      <vt:lpstr>PowerPoint Presentation</vt:lpstr>
      <vt:lpstr>Advertising Costs as % of Revenue</vt:lpstr>
      <vt:lpstr>PowerPoint Presentation</vt:lpstr>
      <vt:lpstr>                </vt:lpstr>
      <vt:lpstr>PowerPoint Presentation</vt:lpstr>
      <vt:lpstr>PowerPoint Presentation</vt:lpstr>
      <vt:lpstr>PowerPoint Presentation</vt:lpstr>
      <vt:lpstr>SF/Capita – The right way to evaluate supply?</vt:lpstr>
      <vt:lpstr>5 Year NOI Growth</vt:lpstr>
      <vt:lpstr>76,000 Sqft Facility: Over 50 Years of Unit Mix</vt:lpstr>
      <vt:lpstr>PowerPoint Presentation</vt:lpstr>
      <vt:lpstr>Four Data-Driven Decisions</vt:lpstr>
      <vt:lpstr>Historical Brands</vt:lpstr>
      <vt:lpstr>PowerPoint Presentation</vt:lpstr>
      <vt:lpstr>PowerPoint Presentation</vt:lpstr>
      <vt:lpstr>PowerPoint Presentation</vt:lpstr>
      <vt:lpstr>Manhattan Mini Storage by the Numbers</vt:lpstr>
      <vt:lpstr>Rebrand to Manhattan Mini in the Boroughs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ready for prime time</vt:lpstr>
      <vt:lpstr>PowerPoint Presentation</vt:lpstr>
      <vt:lpstr>StorageMart A 50-year Overnight Success</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Mike Burnam</cp:lastModifiedBy>
  <cp:revision>26</cp:revision>
  <cp:lastPrinted>2024-08-29T19:40:13Z</cp:lastPrinted>
  <dcterms:created xsi:type="dcterms:W3CDTF">2015-01-20T11:47:48Z</dcterms:created>
  <dcterms:modified xsi:type="dcterms:W3CDTF">2024-10-16T11:08:38Z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0x010100DBBACB9F11FCDC40BAD0E519F281254B</vt:lpwstr>
  </property>
  <property fmtid="{D5CDD505-2E9C-101B-9397-08002B2CF9AE}" pid="4" name="MediaServiceImageTags">
    <vt:lpwstr/>
  </property>
</Properties>
</file>