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comments/modernComment_2AE5_9F17A63F.xml" ContentType="application/vnd.ms-powerpoint.comments+xml"/>
  <Override PartName="/ppt/notesSlides/notesSlide8.xml" ContentType="application/vnd.openxmlformats-officedocument.presentationml.notesSlide+xml"/>
  <Override PartName="/ppt/comments/modernComment_11F3_8CEA643.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0.xml" ContentType="application/vnd.openxmlformats-officedocument.themeOverride+xml"/>
  <Override PartName="/ppt/drawings/drawing2.xml" ContentType="application/vnd.openxmlformats-officedocument.drawingml.chartshapes+xml"/>
  <Override PartName="/ppt/notesSlides/notesSlide1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3.xml" ContentType="application/vnd.openxmlformats-officedocument.themeOverride+xml"/>
  <Override PartName="/ppt/notesSlides/notesSlide2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2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notesSlides/notesSlide29.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0.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notesSlides/notesSlide3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9.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3.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2AA9_ABAD7315.xml" ContentType="application/vnd.ms-powerpoint.comments+xml"/>
  <Override PartName="/ppt/notesSlides/notesSlide37.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0.xml" ContentType="application/vnd.openxmlformats-officedocument.themeOverride+xml"/>
  <Override PartName="/ppt/notesSlides/notesSlide38.xml" ContentType="application/vnd.openxmlformats-officedocument.presentationml.notesSlide+xml"/>
  <Override PartName="/ppt/comments/modernComment_D85_70EC4093.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22D_A610A35F.xml" ContentType="application/vnd.ms-powerpoint.comments+xml"/>
  <Override PartName="/ppt/notesSlides/notesSlide4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1.xml" ContentType="application/vnd.openxmlformats-officedocument.themeOverride+xml"/>
  <Override PartName="/ppt/notesSlides/notesSlide42.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4.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2.xml" ContentType="application/vnd.openxmlformats-officedocument.themeOverride+xml"/>
  <Override PartName="/ppt/drawings/drawing4.xml" ContentType="application/vnd.openxmlformats-officedocument.drawingml.chartshapes+xml"/>
  <Override PartName="/ppt/notesSlides/notesSlide45.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3.xml" ContentType="application/vnd.openxmlformats-officedocument.themeOverride+xml"/>
  <Override PartName="/ppt/drawings/drawing5.xml" ContentType="application/vnd.openxmlformats-officedocument.drawingml.chartshapes+xml"/>
  <Override PartName="/ppt/notesSlides/notesSlide46.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4.xml" ContentType="application/vnd.openxmlformats-officedocument.themeOverride+xml"/>
  <Override PartName="/ppt/drawings/drawing6.xml" ContentType="application/vnd.openxmlformats-officedocument.drawingml.chartshapes+xml"/>
  <Override PartName="/ppt/notesSlides/notesSlide47.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48.xml" ContentType="application/vnd.openxmlformats-officedocument.presentationml.notesSlide+xml"/>
  <Override PartName="/ppt/comments/modernComment_11F0_E92DA71B.xml" ContentType="application/vnd.ms-powerpoint.comments+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7.xml" ContentType="application/vnd.openxmlformats-officedocument.drawingml.chartshapes+xml"/>
  <Override PartName="/ppt/notesSlides/notesSlide49.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50.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25.xml" ContentType="application/vnd.openxmlformats-officedocument.themeOverride+xml"/>
  <Override PartName="/ppt/notesSlides/notesSlide51.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26.xml" ContentType="application/vnd.openxmlformats-officedocument.themeOverride+xml"/>
  <Override PartName="/ppt/notesSlides/notesSlide52.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53.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8.xml" ContentType="application/vnd.openxmlformats-officedocument.drawingml.chartshapes+xml"/>
  <Override PartName="/ppt/notesSlides/notesSlide54.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27.xml" ContentType="application/vnd.openxmlformats-officedocument.themeOverride+xml"/>
  <Override PartName="/ppt/notesSlides/notesSlide57.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58.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59.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60.xml" ContentType="application/vnd.openxmlformats-officedocument.presentationml.notesSlide+xml"/>
  <Override PartName="/ppt/comments/modernComment_D86_E48E9B83.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28.xml" ContentType="application/vnd.openxmlformats-officedocument.themeOverride+xml"/>
  <Override PartName="/ppt/drawings/drawing9.xml" ContentType="application/vnd.openxmlformats-officedocument.drawingml.chartshapes+xml"/>
  <Override PartName="/ppt/notesSlides/notesSlide63.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29.xml" ContentType="application/vnd.openxmlformats-officedocument.themeOverride+xml"/>
  <Override PartName="/ppt/drawings/drawing10.xml" ContentType="application/vnd.openxmlformats-officedocument.drawingml.chartshapes+xml"/>
  <Override PartName="/ppt/notesSlides/notesSlide64.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30.xml" ContentType="application/vnd.openxmlformats-officedocument.themeOverride+xml"/>
  <Override PartName="/ppt/drawings/drawing11.xml" ContentType="application/vnd.openxmlformats-officedocument.drawingml.chartshapes+xml"/>
  <Override PartName="/ppt/notesSlides/notesSlide65.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31.xml" ContentType="application/vnd.openxmlformats-officedocument.themeOverride+xml"/>
  <Override PartName="/ppt/drawings/drawing12.xml" ContentType="application/vnd.openxmlformats-officedocument.drawingml.chartshape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2935" r:id="rId5"/>
    <p:sldId id="2955" r:id="rId6"/>
    <p:sldId id="10989" r:id="rId7"/>
    <p:sldId id="4017" r:id="rId8"/>
    <p:sldId id="4908" r:id="rId9"/>
    <p:sldId id="4597" r:id="rId10"/>
    <p:sldId id="10981" r:id="rId11"/>
    <p:sldId id="4595" r:id="rId12"/>
    <p:sldId id="4639" r:id="rId13"/>
    <p:sldId id="4658" r:id="rId14"/>
    <p:sldId id="4909" r:id="rId15"/>
    <p:sldId id="10926" r:id="rId16"/>
    <p:sldId id="4890" r:id="rId17"/>
    <p:sldId id="10984" r:id="rId18"/>
    <p:sldId id="4105" r:id="rId19"/>
    <p:sldId id="10985" r:id="rId20"/>
    <p:sldId id="4586" r:id="rId21"/>
    <p:sldId id="4688" r:id="rId22"/>
    <p:sldId id="4475" r:id="rId23"/>
    <p:sldId id="4687" r:id="rId24"/>
    <p:sldId id="3324" r:id="rId25"/>
    <p:sldId id="10966" r:id="rId26"/>
    <p:sldId id="10955" r:id="rId27"/>
    <p:sldId id="4644" r:id="rId28"/>
    <p:sldId id="10967" r:id="rId29"/>
    <p:sldId id="4910" r:id="rId30"/>
    <p:sldId id="10957" r:id="rId31"/>
    <p:sldId id="10969" r:id="rId32"/>
    <p:sldId id="10956" r:id="rId33"/>
    <p:sldId id="10958" r:id="rId34"/>
    <p:sldId id="10968" r:id="rId35"/>
    <p:sldId id="10982" r:id="rId36"/>
    <p:sldId id="10923" r:id="rId37"/>
    <p:sldId id="4591" r:id="rId38"/>
    <p:sldId id="10983" r:id="rId39"/>
    <p:sldId id="10921" r:id="rId40"/>
    <p:sldId id="10971" r:id="rId41"/>
    <p:sldId id="3461" r:id="rId42"/>
    <p:sldId id="3322" r:id="rId43"/>
    <p:sldId id="4653" r:id="rId44"/>
    <p:sldId id="4081" r:id="rId45"/>
    <p:sldId id="10973" r:id="rId46"/>
    <p:sldId id="10974" r:id="rId47"/>
    <p:sldId id="10959" r:id="rId48"/>
    <p:sldId id="4132" r:id="rId49"/>
    <p:sldId id="10960" r:id="rId50"/>
    <p:sldId id="10975" r:id="rId51"/>
    <p:sldId id="4592" r:id="rId52"/>
    <p:sldId id="10976" r:id="rId53"/>
    <p:sldId id="10970" r:id="rId54"/>
    <p:sldId id="10972" r:id="rId55"/>
    <p:sldId id="10977" r:id="rId56"/>
    <p:sldId id="4646" r:id="rId57"/>
    <p:sldId id="10980" r:id="rId58"/>
    <p:sldId id="4897" r:id="rId59"/>
    <p:sldId id="4695" r:id="rId60"/>
    <p:sldId id="4911" r:id="rId61"/>
    <p:sldId id="10987" r:id="rId62"/>
    <p:sldId id="10988" r:id="rId63"/>
    <p:sldId id="3462" r:id="rId64"/>
    <p:sldId id="3323" r:id="rId65"/>
    <p:sldId id="4892" r:id="rId66"/>
    <p:sldId id="10961" r:id="rId67"/>
    <p:sldId id="10986" r:id="rId68"/>
    <p:sldId id="10941" r:id="rId69"/>
    <p:sldId id="10990" r:id="rId70"/>
    <p:sldId id="4399" r:id="rId71"/>
    <p:sldId id="2686" r:id="rId72"/>
    <p:sldId id="2755"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F4B325F-ADB7-408C-9907-CD0AD42B1BE4}">
          <p14:sldIdLst>
            <p14:sldId id="2935"/>
            <p14:sldId id="2955"/>
            <p14:sldId id="10989"/>
          </p14:sldIdLst>
        </p14:section>
        <p14:section name="Factors Influencing Demand" id="{3A9B08C2-3046-4E6C-B9FC-4481577DDDA2}">
          <p14:sldIdLst>
            <p14:sldId id="4017"/>
            <p14:sldId id="4908"/>
            <p14:sldId id="4597"/>
            <p14:sldId id="10981"/>
            <p14:sldId id="4595"/>
            <p14:sldId id="4639"/>
            <p14:sldId id="4658"/>
            <p14:sldId id="4909"/>
          </p14:sldIdLst>
        </p14:section>
        <p14:section name="REIT Results" id="{F661A1B6-B8C5-49A8-A18E-623A3DEB61C3}">
          <p14:sldIdLst>
            <p14:sldId id="10926"/>
            <p14:sldId id="4890"/>
            <p14:sldId id="10984"/>
            <p14:sldId id="4105"/>
            <p14:sldId id="10985"/>
            <p14:sldId id="4586"/>
            <p14:sldId id="4688"/>
            <p14:sldId id="4475"/>
          </p14:sldIdLst>
        </p14:section>
        <p14:section name="Street Rates" id="{7DBAF2B6-15B3-4DB2-A58B-EF663E406144}">
          <p14:sldIdLst>
            <p14:sldId id="4687"/>
            <p14:sldId id="3324"/>
            <p14:sldId id="10966"/>
            <p14:sldId id="10955"/>
            <p14:sldId id="4644"/>
            <p14:sldId id="10967"/>
            <p14:sldId id="4910"/>
            <p14:sldId id="10957"/>
            <p14:sldId id="10969"/>
            <p14:sldId id="10956"/>
            <p14:sldId id="10958"/>
            <p14:sldId id="10968"/>
            <p14:sldId id="10982"/>
            <p14:sldId id="10923"/>
            <p14:sldId id="4591"/>
            <p14:sldId id="10983"/>
            <p14:sldId id="10921"/>
            <p14:sldId id="10971"/>
            <p14:sldId id="3461"/>
          </p14:sldIdLst>
        </p14:section>
        <p14:section name="Supply" id="{96697660-8FC1-4E9F-8145-197402DD5493}">
          <p14:sldIdLst>
            <p14:sldId id="3322"/>
            <p14:sldId id="4653"/>
            <p14:sldId id="4081"/>
            <p14:sldId id="10973"/>
            <p14:sldId id="10974"/>
            <p14:sldId id="10959"/>
            <p14:sldId id="4132"/>
            <p14:sldId id="10960"/>
            <p14:sldId id="10975"/>
            <p14:sldId id="4592"/>
            <p14:sldId id="10976"/>
            <p14:sldId id="10970"/>
            <p14:sldId id="10972"/>
            <p14:sldId id="10977"/>
            <p14:sldId id="4646"/>
            <p14:sldId id="10980"/>
            <p14:sldId id="4897"/>
            <p14:sldId id="4695"/>
            <p14:sldId id="4911"/>
            <p14:sldId id="10987"/>
            <p14:sldId id="10988"/>
            <p14:sldId id="3462"/>
          </p14:sldIdLst>
        </p14:section>
        <p14:section name="Transactions" id="{4D386D58-CDAB-44D3-9AE5-ABEC8BE39070}">
          <p14:sldIdLst>
            <p14:sldId id="3323"/>
            <p14:sldId id="4892"/>
            <p14:sldId id="10961"/>
            <p14:sldId id="10986"/>
            <p14:sldId id="10941"/>
          </p14:sldIdLst>
        </p14:section>
        <p14:section name="Closing" id="{2169616D-2C99-4A27-82AA-F0CCA116D750}">
          <p14:sldIdLst>
            <p14:sldId id="10990"/>
            <p14:sldId id="4399"/>
            <p14:sldId id="2686"/>
            <p14:sldId id="275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62901-BAE9-E365-4099-0939D35AF65C}" name="Lindsey Pfeiffer" initials="LP" userId="S::lindsey.pfeiffer@yardi.com::2d05f634-31fb-4ad8-93f5-95bdc10ee78a" providerId="AD"/>
  <p188:author id="{5A47D710-C954-3B63-C4DF-8B9153FE1C09}" name="Jen Mix" initials="JM" userId="S::jen.mix@yardi.com::daa5d665-832f-4321-abc4-93ce7ab033b3" providerId="AD"/>
  <p188:author id="{3FDFC223-EDFE-B350-8E89-D91EF230AED5}" name="Claire Spadoni" initials="CS" userId="S::claire.spadoni@yardi.com::065d59c2-5546-403e-90c6-ef7d08762c18" providerId="AD"/>
  <p188:author id="{687B953C-1AF5-43AF-127A-4CC757944FE4}" name="Lindsey Pfeiffer" initials="LP" userId="S::Lindsey.Pfeiffer@Yardi.com::2d05f634-31fb-4ad8-93f5-95bdc10ee78a" providerId="AD"/>
  <p188:author id="{D502E73D-11A8-46F9-62D2-F546D4E0A4BE}" name="Meeghan Clay" initials="MC" userId="S::Meeghan.Clay@Yardi.com::a6150861-4c74-489e-a6da-c852615f70a8" providerId="AD"/>
  <p188:author id="{E6AF8E49-E225-21AD-7BCF-7B897D96E808}" name="Jen Mix" initials="JM" userId="S::Jen.Mix@yardi.com::daa5d665-832f-4321-abc4-93ce7ab033b3" providerId="AD"/>
  <p188:author id="{B63B814B-A1BF-2095-DF71-83D432BF65E1}" name="Claire Spadoni" initials="CS" userId="S::Claire.Spadoni@Yardi.com::065d59c2-5546-403e-90c6-ef7d08762c18" providerId="AD"/>
  <p188:author id="{D5616A6F-9D74-F2DE-D95F-26B17F69C770}" name="Geoff Muth" initials="GM" userId="S::geoff.muth@yardi.com::220f480c-e9e3-490f-8d19-bc9a33760f53" providerId="AD"/>
  <p188:author id="{99DB4B7F-23F9-6F77-E7DD-CC650C4031FC}" name="Iulia Stamatin" initials="IS" userId="S::Iulia.Stamatin@Yardi.com::e4e52f98-cbf4-48ca-b85e-0652ea2baaa3" providerId="AD"/>
  <p188:author id="{67FA9DA1-8A13-D44E-C5F2-65C4A6CEF3BE}" name="Jeff Adler" initials="JA" userId="S::jeff.adler@yardi.com::2fb93430-e9bd-458e-af52-16dcf9143d61" providerId="AD"/>
  <p188:author id="{2D992BB0-ABC4-EB5C-582E-FB4022704A58}" name="Brittney Peacock" initials="BP" userId="S::Brittney.Peacock@yardi.com::42cd90d3-bd1b-4001-bd16-65e640438c2c" providerId="AD"/>
  <p188:author id="{84FD27B4-AC37-680C-8C01-FC1972D2B1BD}" name="Jacob Gonzalez" initials="JG" userId="S::Jacob.Gonzalez@yardi.com::12c1738c-5527-4b1e-81d9-9c8797897101" providerId="AD"/>
  <p188:author id="{E8DD3DBD-50C4-34B2-E1FC-47895C65F1E6}" name="Tyson Huebner" initials="TH" userId="S::Tyson.Huebner@yardi.com::c950b0fe-0750-4b25-a71d-8b854aff1955" providerId="AD"/>
  <p188:author id="{352BB1BD-DC2D-15BE-FF20-9C6FF1E44350}" name="Katalin Serdean" initials="KS" userId="S::Katalin.Serdean@Yardi.com::6450f90b-b25c-4ff3-840d-f029242f8de3" providerId="AD"/>
  <p188:author id="{3EE520E7-81E0-0BC6-F2DB-D31A407B8263}" name="Mary Chu" initials="MC" userId="S::mary.chu@yardi.com::eee68641-ebd0-430a-9080-049d3926c486" providerId="AD"/>
  <p188:author id="{871395F8-3092-2903-3E68-BF5AABB20064}" name="Tyson Huebner" initials="TH" userId="S::tyson.huebner@yardi.com::c950b0fe-0750-4b25-a71d-8b854aff1955" providerId="AD"/>
  <p188:author id="{A27403FE-4890-0528-FA03-F4F8A5EFAFC6}" name="Jesus Mitchell" initials="JM" userId="S::Jesus.Mitchell@yardi.com::138ba98a-cab4-48f1-82cf-98694fccd1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Anhalt" initials="CA" lastIdx="4" clrIdx="0">
    <p:extLst>
      <p:ext uri="{19B8F6BF-5375-455C-9EA6-DF929625EA0E}">
        <p15:presenceInfo xmlns:p15="http://schemas.microsoft.com/office/powerpoint/2012/main" userId="S::Claire.Anhalt@Yardi.com::065d59c2-5546-403e-90c6-ef7d08762c18" providerId="AD"/>
      </p:ext>
    </p:extLst>
  </p:cmAuthor>
  <p:cmAuthor id="2" name="Geoff Muth" initials="GM" lastIdx="8" clrIdx="1">
    <p:extLst>
      <p:ext uri="{19B8F6BF-5375-455C-9EA6-DF929625EA0E}">
        <p15:presenceInfo xmlns:p15="http://schemas.microsoft.com/office/powerpoint/2012/main" userId="S::geoff.muth@yardi.com::220f480c-e9e3-490f-8d19-bc9a33760f53" providerId="AD"/>
      </p:ext>
    </p:extLst>
  </p:cmAuthor>
  <p:cmAuthor id="3" name="Mary Chu" initials="MC" lastIdx="9" clrIdx="2">
    <p:extLst>
      <p:ext uri="{19B8F6BF-5375-455C-9EA6-DF929625EA0E}">
        <p15:presenceInfo xmlns:p15="http://schemas.microsoft.com/office/powerpoint/2012/main" userId="S::Mary.Chu@Yardi.Com::eee68641-ebd0-430a-9080-049d3926c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FF"/>
    <a:srgbClr val="FFFF00"/>
    <a:srgbClr val="002B65"/>
    <a:srgbClr val="FFFFFF"/>
    <a:srgbClr val="99CCFF"/>
    <a:srgbClr val="0048A9"/>
    <a:srgbClr val="000000"/>
    <a:srgbClr val="007CD5"/>
    <a:srgbClr val="BABABA"/>
    <a:srgbClr val="004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2BE305-B0CB-4E35-AF9B-9AE249C2770C}" v="26" dt="2024-10-11T22:33:48.345"/>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ysitxfwfs14\NYNY_Files\MHN_Files\Matrix\Presentations%20&amp;%20Webinars\Slide%20Deck\03%20Demographics\Population\Forecasted%20Overall%20Population%20Growth%20-Historical%20included%20version%20(MC%20Edit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yardi365-my.sharepoint.com/personal/tyson_huebner_yardi_com/Documents/Documents/Presentations/Colorado%20SSA%20Oct%202024/NOI%20Margins%20-%20Denver%20vs%20U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ysitxfwfs14\NYNY_files\MHN_Files\Matrix\Presentations%20&amp;%20Webinars\Slide%20Deck\10%20Self%20Storage\REIT\Street%20Rates%20and%20REIT%20Annualized%20Rents%20Quarterly.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xlsx"/></Relationships>
</file>

<file path=ppt/charts/_rels/chart13.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treet%20Rates\National%20Rates\YOY%20Same-Store%20Rent%20Growth%20-%20All%20units,%20CC,%20NCC.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ysitxfwfs14\NYNY_Files\MHN_Files\Matrix\Presentations%20&amp;%20Webinars\Slide%20Deck\10%20Self%20Storage\Street%20Rates\National%20Rates\Street%20Rate%20Growth%20Month-Over-Month%20-%20Aug%202024.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xlsx"/></Relationships>
</file>

<file path=ppt/charts/_rels/chart16.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pecial%20Packs\CO%20SSA\CO%20SSA%20-%20YOY%20Same-Store%20Rent%20Growth%20-%20All%20units,%20CC,%20NCC.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ysitxfwfs14\NYNY_Files\MHN_Files\Matrix\Presentations%20&amp;%20Webinars\Slide%20Deck\10%20Self%20Storage\Special%20Packs\CO%20SSA\CO%20SSA%20-%20Street%20Rate%20Growth%20Month-Over-Month%20-%20Sept%202024.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2.xlsx"/></Relationships>
</file>

<file path=ppt/charts/_rels/chart19.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pecial%20Packs\CO%20SSA\CO%20SSA%20-%20YOY%20Same-Store%20Rent%20Growth%20-%20All%20units,%20CC,%20NCC.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ysitxfwfs14\NYNY_Files\MHN_Files\Matrix\Presentations%20&amp;%20Webinars\Slide%20Deck\03%20Demographics\Migration\Net%20Immigration%20-%20WSJ%20and%20CBO%20projection%20.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ysitxfwfs14\NYNY_Files\MHN_Files\Matrix\Presentations%20&amp;%20Webinars\Slide%20Deck\10%20Self%20Storage\Special%20Packs\CO%20SSA\CO%20SSA%20-%20Street%20Rate%20Growth%20Month-Over-Month%20-%20Sept%202024.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3.xlsx"/></Relationships>
</file>

<file path=ppt/charts/_rels/chart22.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treet%20Rates\Street%20Rate%20Growth%20by%20Market\Scatterplot%20-%20Current%20vs%201%20Year%20Ago\Top%2030%20Scatterplot%20-%20YoY%20Street%20Rates-%20Current%20vs.%201%20Yr%20Ago%20-%20Sept%202024.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3.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file:///\\ysitxfwfs14\NYNY_Files\MHN_Files\Matrix\Presentations%20&amp;%20Webinars\Slide%20Deck\10%20Self%20Storage\Street%20Rates\Unit%20Size\Street%20Rates%20-%20Unit%20Size%20-%20Sep%202024.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file:///\\ysitxfwfs14\NYNY_Files\MHN_Files\Matrix\Presentations%20&amp;%20Webinars\Slide%20Deck\10%20Self%20Storage\Supply\National%20Supply%20Overview\National%20Completions%20and%20Average%20Cycle%20Times%20Q3%202024%20.xlsx" TargetMode="Externa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7.xml"/><Relationship Id="rId1" Type="http://schemas.microsoft.com/office/2011/relationships/chartStyle" Target="style27.xml"/><Relationship Id="rId5" Type="http://schemas.openxmlformats.org/officeDocument/2006/relationships/chartUserShapes" Target="../drawings/drawing4.xml"/><Relationship Id="rId4" Type="http://schemas.openxmlformats.org/officeDocument/2006/relationships/oleObject" Target="file:///\\ysitxfwfs14\NYNY_Files\MHN_Files\Matrix\Presentations%20&amp;%20Webinars\Slide%20Deck\10%20Self%20Storage\Supply\National%20Supply%20Overview\3-Year%20Rolling%20Supply%20by%20Month%20-%20August%202024.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8.xml"/><Relationship Id="rId1" Type="http://schemas.microsoft.com/office/2011/relationships/chartStyle" Target="style28.xml"/><Relationship Id="rId5" Type="http://schemas.openxmlformats.org/officeDocument/2006/relationships/chartUserShapes" Target="../drawings/drawing5.xml"/><Relationship Id="rId4" Type="http://schemas.openxmlformats.org/officeDocument/2006/relationships/oleObject" Target="file:///\\ysitxfwfs14\NYNY_Files\MHN_Files\Matrix\Presentations%20&amp;%20Webinars\Slide%20Deck\10%20Self%20Storage\Supply\National%20Supply%20Overview\3-Year%20Rolling%20Supply%20by%20Month%20-%20September%202024%20-%20Denver%20only.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9.xml"/><Relationship Id="rId1" Type="http://schemas.microsoft.com/office/2011/relationships/chartStyle" Target="style29.xml"/><Relationship Id="rId5" Type="http://schemas.openxmlformats.org/officeDocument/2006/relationships/chartUserShapes" Target="../drawings/drawing6.xml"/><Relationship Id="rId4" Type="http://schemas.openxmlformats.org/officeDocument/2006/relationships/oleObject" Target="file:///\\ysitxfwfs14\NYNY_Files\MHN_Files\Matrix\Presentations%20&amp;%20Webinars\Slide%20Deck\10%20Self%20Storage\Supply\National%20Supply%20Overview\3-Year%20Rolling%20Supply%20by%20Month%20-%20September%202024%20-%20CO%20Springs%20only.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ysitxfwfs14\NYNY_Files\MHN_Files\Matrix\Presentations%20&amp;%20Webinars\Slide%20Deck\03%20Demographics\Households\Home%20Sales%20as%20%25%20of%20Households.xlsx" TargetMode="Externa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upply\National%20Supply%20Overview\Lease%20Up\Lease%20Up%20Scatterplot%20-%20Current%20vs%203%20Yr%20Ago\Top%2030%20Scatterplot%20-%20Lease%20Up%20-%20Current%20vs.%203%20Yr%20Ago%20-%20Sept%202024.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yardi365-my.sharepoint.com/personal/katalin_serdean_yardi_com/Documents/Work/Data%20Team%20Apr2022-/Webinar%20Slides/2024/Abandoned%20Self%20Storage%20Counts%20-%20Sep%202024.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file:///\\ysitxfwfs14\NYNY_Files\MHN_Files\Matrix\Presentations%20&amp;%20Webinars\Slide%20Deck\10%20Self%20Storage\Supply\Development%20Composition\Storage%20Development%20Composition%20-%20Sep%202024.xlsx" TargetMode="Externa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upply\Under%20Construction\UC%20Scatterplot%20-%20Current%20vs%201%20Year%20Ago\Top%2030%20Scatterplot%20-%20UC%20Percent%20of%20Stock%20-%20Current%20vs.%201%20Yr%20Ago%20-%20Sept%202024.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8.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file:///\\ysitxfwfs14\NYNY_Files\MHN_Files\Matrix\Presentations%20&amp;%20Webinars\Slide%20Deck\10%20Self%20Storage\Supply\National%20Supply%20Overview\Avg%20Cycle%20Times%20Chart%20-%2007.18.24.xlsx" TargetMode="External"/></Relationships>
</file>

<file path=ppt/charts/_rels/chart39.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upply\National%20Supply%20Overview\National%20Completions%20and%20Average%20Cycle%20Times%20Q3%202024%20-09.19.24%20.xlsx" TargetMode="External"/><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ysitxfwfs14\NYNY_Files\MHN_Files\Matrix\Presentations%20&amp;%20Webinars\Slide%20Deck\02%20Multifamily\Rent%20and%20Occupancy\YOY%20Top%2030%20Multifamily%20Markets%20-%20September%202024.xlsx" TargetMode="External"/></Relationships>
</file>

<file path=ppt/charts/_rels/chart40.xml.rels><?xml version="1.0" encoding="UTF-8" standalone="yes"?>
<Relationships xmlns="http://schemas.openxmlformats.org/package/2006/relationships"><Relationship Id="rId3" Type="http://schemas.openxmlformats.org/officeDocument/2006/relationships/oleObject" Target="file:///C:\Users\ca25166\AppData\Local\Microsoft\Windows\INetCache\Content.Outlook\V8WRFZZJ\National%20Completions%20Colorado%20Self%20Storage.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file:///\\ysitxfwfs14\NYNY_Files\MHN_Files\Matrix\Presentations%20&amp;%20Webinars\Slide%20Deck\10%20Self%20Storage\Special%20Packs\CO%20SSA\National%20Completions%20Colorado%20Self%20Storage.xlsx" TargetMode="External"/><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42.xml"/><Relationship Id="rId1" Type="http://schemas.microsoft.com/office/2011/relationships/chartStyle" Target="style42.xml"/><Relationship Id="rId5" Type="http://schemas.openxmlformats.org/officeDocument/2006/relationships/chartUserShapes" Target="../drawings/drawing9.xml"/><Relationship Id="rId4" Type="http://schemas.openxmlformats.org/officeDocument/2006/relationships/oleObject" Target="https://yardi365-my.sharepoint.com/personal/tyson_huebner_yardi_com/Documents/Documents/Self%20Storage/SS%20Capital%20Markets/Self%20Storage%20Transactions%208-26-24.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43.xml"/><Relationship Id="rId1" Type="http://schemas.microsoft.com/office/2011/relationships/chartStyle" Target="style43.xml"/><Relationship Id="rId5" Type="http://schemas.openxmlformats.org/officeDocument/2006/relationships/chartUserShapes" Target="../drawings/drawing10.xml"/><Relationship Id="rId4" Type="http://schemas.openxmlformats.org/officeDocument/2006/relationships/oleObject" Target="https://yardi365-my.sharepoint.com/personal/tyson_huebner_yardi_com/Documents/Documents/Self%20Storage/SS%20Capital%20Markets/Self%20Storage%20Transactions%208-29-24_CO.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44.xml"/><Relationship Id="rId1" Type="http://schemas.microsoft.com/office/2011/relationships/chartStyle" Target="style44.xml"/><Relationship Id="rId5" Type="http://schemas.openxmlformats.org/officeDocument/2006/relationships/chartUserShapes" Target="../drawings/drawing11.xml"/><Relationship Id="rId4" Type="http://schemas.openxmlformats.org/officeDocument/2006/relationships/oleObject" Target="file:///\\ysitxfwfs14\NYNY_files\MHN_Files\Matrix\Presentations%20&amp;%20Webinars\Slide%20Deck\10%20Self%20Storage\Transactions\All%20Markets%20-%20Transactions%20by%20Class%20-%20Volume%20and%20Avg%20PPSF%20-%20Aug%202024_tys.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45.xml"/><Relationship Id="rId1" Type="http://schemas.microsoft.com/office/2011/relationships/chartStyle" Target="style45.xml"/><Relationship Id="rId5" Type="http://schemas.openxmlformats.org/officeDocument/2006/relationships/chartUserShapes" Target="../drawings/drawing12.xml"/><Relationship Id="rId4" Type="http://schemas.openxmlformats.org/officeDocument/2006/relationships/oleObject" Target="https://yardi365-my.sharepoint.com/personal/tyson_huebner_yardi_com/Documents/Documents/Presentations/Colorado%20SSA%20Oct%202024/CO%20-%20Transactions%20by%20Class%20-%20Volume%20and%20Avg%20PPSF%20-%20Aug%20202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yardi365-my.sharepoint.com/personal/tyson_huebner_yardi_com/Documents/Documents/Self%20Storage/Self%20Storage%20Google%20Trends%207-31-2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ysitxfwfs14\NYNY_files\MHN_Files\Matrix\Presentations%20&amp;%20Webinars\Slide%20Deck\10%20Self%20Storage\REIT\Occupancy%20Index.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yardi365-my.sharepoint.com/personal/tyson_huebner_yardi_com/Documents/Documents/Presentations/Colorado%20SSA%20Oct%202024/REIT%20Occupancy%20-%20Denver.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oleObject" Target="file:///\\ysitxfwfs14\NYNY_files\MHN_Files\Matrix\Presentations%20&amp;%20Webinars\Slide%20Deck\10%20Self%20Storage\REIT\Average%20Revenue%20Growth%20Long-Term.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9.xml"/><Relationship Id="rId1" Type="http://schemas.microsoft.com/office/2011/relationships/chartStyle" Target="style9.xml"/><Relationship Id="rId5" Type="http://schemas.openxmlformats.org/officeDocument/2006/relationships/chartUserShapes" Target="../drawings/drawing2.xml"/><Relationship Id="rId4" Type="http://schemas.openxmlformats.org/officeDocument/2006/relationships/oleObject" Target="https://yardi365-my.sharepoint.com/personal/tyson_huebner_yardi_com/Documents/Documents/Presentations/Colorado%20SSA%20Oct%202024/REIT%20Revenue%20Growth%20-%20Denv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Total U.S. Population</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2"/>
          <c:order val="0"/>
          <c:tx>
            <c:v>Total Population (Census)</c:v>
          </c:tx>
          <c:spPr>
            <a:solidFill>
              <a:srgbClr val="A9A9A9"/>
            </a:solidFill>
            <a:ln>
              <a:noFill/>
            </a:ln>
            <a:effectLst/>
          </c:spPr>
          <c:invertIfNegative val="0"/>
          <c:cat>
            <c:strRef>
              <c:f>'CBO vs Census'!$A$3:$A$77</c:f>
              <c:strCache>
                <c:ptCount val="7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 (F)</c:v>
                </c:pt>
                <c:pt idx="45">
                  <c:v>2025 (F)</c:v>
                </c:pt>
                <c:pt idx="46">
                  <c:v>2026 (F)</c:v>
                </c:pt>
                <c:pt idx="47">
                  <c:v>2027 (F)</c:v>
                </c:pt>
                <c:pt idx="48">
                  <c:v>2028 (F)</c:v>
                </c:pt>
                <c:pt idx="49">
                  <c:v>2029 (F)</c:v>
                </c:pt>
                <c:pt idx="50">
                  <c:v>2030 (F)</c:v>
                </c:pt>
                <c:pt idx="51">
                  <c:v>2031 (F)</c:v>
                </c:pt>
                <c:pt idx="52">
                  <c:v>2032 (F)</c:v>
                </c:pt>
                <c:pt idx="53">
                  <c:v>2033 (F)</c:v>
                </c:pt>
                <c:pt idx="54">
                  <c:v>2034 (F)</c:v>
                </c:pt>
                <c:pt idx="55">
                  <c:v>2035 (F)</c:v>
                </c:pt>
                <c:pt idx="56">
                  <c:v>2036 (F)</c:v>
                </c:pt>
                <c:pt idx="57">
                  <c:v>2037 (F)</c:v>
                </c:pt>
                <c:pt idx="58">
                  <c:v>2038 (F)</c:v>
                </c:pt>
                <c:pt idx="59">
                  <c:v>2039 (F)</c:v>
                </c:pt>
                <c:pt idx="60">
                  <c:v>2040 (F)</c:v>
                </c:pt>
                <c:pt idx="61">
                  <c:v>2041 (F)</c:v>
                </c:pt>
                <c:pt idx="62">
                  <c:v>2042 (F)</c:v>
                </c:pt>
                <c:pt idx="63">
                  <c:v>2043 (F)</c:v>
                </c:pt>
                <c:pt idx="64">
                  <c:v>2044 (F)</c:v>
                </c:pt>
                <c:pt idx="65">
                  <c:v>2045 (F)</c:v>
                </c:pt>
                <c:pt idx="66">
                  <c:v>2046 (F)</c:v>
                </c:pt>
                <c:pt idx="67">
                  <c:v>2047 (F)</c:v>
                </c:pt>
                <c:pt idx="68">
                  <c:v>2048 (F)</c:v>
                </c:pt>
                <c:pt idx="69">
                  <c:v>2049 (F)</c:v>
                </c:pt>
                <c:pt idx="70">
                  <c:v>2050 (F)</c:v>
                </c:pt>
                <c:pt idx="71">
                  <c:v>2051 (F)</c:v>
                </c:pt>
                <c:pt idx="72">
                  <c:v>2052 (F)</c:v>
                </c:pt>
                <c:pt idx="73">
                  <c:v>2053 (F)</c:v>
                </c:pt>
                <c:pt idx="74">
                  <c:v>2054 (F)</c:v>
                </c:pt>
              </c:strCache>
            </c:strRef>
          </c:cat>
          <c:val>
            <c:numRef>
              <c:f>'CBO vs Census'!$C$3:$C$77</c:f>
              <c:numCache>
                <c:formatCode>0.00</c:formatCode>
                <c:ptCount val="75"/>
                <c:pt idx="0">
                  <c:v>227.53135502103902</c:v>
                </c:pt>
                <c:pt idx="1">
                  <c:v>229.74160388036691</c:v>
                </c:pt>
                <c:pt idx="2">
                  <c:v>231.93269614872128</c:v>
                </c:pt>
                <c:pt idx="3">
                  <c:v>234.04493173944346</c:v>
                </c:pt>
                <c:pt idx="4">
                  <c:v>236.084351187035</c:v>
                </c:pt>
                <c:pt idx="5">
                  <c:v>238.2020903738439</c:v>
                </c:pt>
                <c:pt idx="6">
                  <c:v>240.40093478175623</c:v>
                </c:pt>
                <c:pt idx="7">
                  <c:v>242.56500603898803</c:v>
                </c:pt>
                <c:pt idx="8">
                  <c:v>244.7808416011282</c:v>
                </c:pt>
                <c:pt idx="9">
                  <c:v>247.15843230894441</c:v>
                </c:pt>
                <c:pt idx="10">
                  <c:v>250.03536786989588</c:v>
                </c:pt>
                <c:pt idx="11">
                  <c:v>253.42061404200831</c:v>
                </c:pt>
                <c:pt idx="12">
                  <c:v>256.9393521671808</c:v>
                </c:pt>
                <c:pt idx="13">
                  <c:v>260.31494004617025</c:v>
                </c:pt>
                <c:pt idx="14">
                  <c:v>263.51706272144526</c:v>
                </c:pt>
                <c:pt idx="15">
                  <c:v>266.65950104256626</c:v>
                </c:pt>
                <c:pt idx="16">
                  <c:v>269.79792827809604</c:v>
                </c:pt>
                <c:pt idx="17">
                  <c:v>273.04381687632855</c:v>
                </c:pt>
                <c:pt idx="18">
                  <c:v>276.24739496519277</c:v>
                </c:pt>
                <c:pt idx="19">
                  <c:v>279.4338430543491</c:v>
                </c:pt>
                <c:pt idx="20">
                  <c:v>282.51404935339463</c:v>
                </c:pt>
                <c:pt idx="21">
                  <c:v>285.30624936866013</c:v>
                </c:pt>
                <c:pt idx="22">
                  <c:v>287.92916834294419</c:v>
                </c:pt>
                <c:pt idx="23">
                  <c:v>290.44679323947059</c:v>
                </c:pt>
                <c:pt idx="24">
                  <c:v>293.14021277692541</c:v>
                </c:pt>
                <c:pt idx="25">
                  <c:v>295.87588707850131</c:v>
                </c:pt>
                <c:pt idx="26">
                  <c:v>298.73477249506675</c:v>
                </c:pt>
                <c:pt idx="27">
                  <c:v>301.59354116023519</c:v>
                </c:pt>
                <c:pt idx="28">
                  <c:v>304.42875780947509</c:v>
                </c:pt>
                <c:pt idx="29">
                  <c:v>307.09855370749165</c:v>
                </c:pt>
                <c:pt idx="30">
                  <c:v>309.66245102844903</c:v>
                </c:pt>
                <c:pt idx="31">
                  <c:v>312.30540953955665</c:v>
                </c:pt>
                <c:pt idx="32">
                  <c:v>315.03054346302383</c:v>
                </c:pt>
                <c:pt idx="33">
                  <c:v>317.75532300119102</c:v>
                </c:pt>
                <c:pt idx="34">
                  <c:v>320.42109694366576</c:v>
                </c:pt>
                <c:pt idx="35">
                  <c:v>322.96527440781659</c:v>
                </c:pt>
                <c:pt idx="36">
                  <c:v>325.32612424166126</c:v>
                </c:pt>
                <c:pt idx="37">
                  <c:v>327.42894516414913</c:v>
                </c:pt>
                <c:pt idx="38">
                  <c:v>329.2169995575403</c:v>
                </c:pt>
                <c:pt idx="39">
                  <c:v>330.61924172963762</c:v>
                </c:pt>
                <c:pt idx="40">
                  <c:v>331.64133810732886</c:v>
                </c:pt>
                <c:pt idx="41">
                  <c:v>332.83661191188173</c:v>
                </c:pt>
                <c:pt idx="42">
                  <c:v>335.12457625818064</c:v>
                </c:pt>
                <c:pt idx="43">
                  <c:v>338.58061613665524</c:v>
                </c:pt>
                <c:pt idx="44">
                  <c:v>342.39771408508989</c:v>
                </c:pt>
                <c:pt idx="45">
                  <c:v>344.8682043547044</c:v>
                </c:pt>
                <c:pt idx="46">
                  <c:v>346.52331380238161</c:v>
                </c:pt>
                <c:pt idx="47">
                  <c:v>348.05403809251692</c:v>
                </c:pt>
                <c:pt idx="48">
                  <c:v>349.53965423720427</c:v>
                </c:pt>
                <c:pt idx="49">
                  <c:v>350.98671809020038</c:v>
                </c:pt>
                <c:pt idx="50">
                  <c:v>352.40426222343825</c:v>
                </c:pt>
                <c:pt idx="51">
                  <c:v>353.78470831508167</c:v>
                </c:pt>
                <c:pt idx="52">
                  <c:v>355.09169332533577</c:v>
                </c:pt>
                <c:pt idx="53">
                  <c:v>356.33107759425707</c:v>
                </c:pt>
                <c:pt idx="54">
                  <c:v>357.5139658365664</c:v>
                </c:pt>
                <c:pt idx="55">
                  <c:v>358.62631698310264</c:v>
                </c:pt>
                <c:pt idx="56">
                  <c:v>359.66588320908818</c:v>
                </c:pt>
                <c:pt idx="57">
                  <c:v>360.64698699033363</c:v>
                </c:pt>
                <c:pt idx="58">
                  <c:v>361.56024093962787</c:v>
                </c:pt>
                <c:pt idx="59">
                  <c:v>362.40503278291567</c:v>
                </c:pt>
                <c:pt idx="60">
                  <c:v>363.18276606503468</c:v>
                </c:pt>
                <c:pt idx="61">
                  <c:v>363.9011227031632</c:v>
                </c:pt>
                <c:pt idx="62">
                  <c:v>364.55826402313278</c:v>
                </c:pt>
                <c:pt idx="63">
                  <c:v>365.14762822987342</c:v>
                </c:pt>
                <c:pt idx="64">
                  <c:v>365.69345512340226</c:v>
                </c:pt>
                <c:pt idx="65">
                  <c:v>366.19234065400622</c:v>
                </c:pt>
                <c:pt idx="66">
                  <c:v>366.64080684928985</c:v>
                </c:pt>
                <c:pt idx="67">
                  <c:v>367.0090526454116</c:v>
                </c:pt>
                <c:pt idx="68">
                  <c:v>367.34171117835052</c:v>
                </c:pt>
                <c:pt idx="69">
                  <c:v>367.66286600907819</c:v>
                </c:pt>
                <c:pt idx="70">
                  <c:v>367.96805593629023</c:v>
                </c:pt>
                <c:pt idx="71">
                  <c:v>368.27527857673789</c:v>
                </c:pt>
                <c:pt idx="72">
                  <c:v>368.59174831249942</c:v>
                </c:pt>
                <c:pt idx="73">
                  <c:v>368.9174915195307</c:v>
                </c:pt>
                <c:pt idx="74">
                  <c:v>369.24714969452401</c:v>
                </c:pt>
              </c:numCache>
            </c:numRef>
          </c:val>
          <c:extLst>
            <c:ext xmlns:c16="http://schemas.microsoft.com/office/drawing/2014/chart" uri="{C3380CC4-5D6E-409C-BE32-E72D297353CC}">
              <c16:uniqueId val="{00000000-B42E-4FD6-A576-62D71F9BBF7B}"/>
            </c:ext>
          </c:extLst>
        </c:ser>
        <c:ser>
          <c:idx val="0"/>
          <c:order val="1"/>
          <c:tx>
            <c:v>Total Population (CBO)</c:v>
          </c:tx>
          <c:spPr>
            <a:solidFill>
              <a:srgbClr val="007FFF"/>
            </a:solidFill>
            <a:ln>
              <a:noFill/>
            </a:ln>
            <a:effectLst/>
          </c:spPr>
          <c:invertIfNegative val="0"/>
          <c:cat>
            <c:strRef>
              <c:f>'CBO vs Census'!$A$3:$A$77</c:f>
              <c:strCache>
                <c:ptCount val="75"/>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pt idx="43">
                  <c:v>2023</c:v>
                </c:pt>
                <c:pt idx="44">
                  <c:v>2024 (F)</c:v>
                </c:pt>
                <c:pt idx="45">
                  <c:v>2025 (F)</c:v>
                </c:pt>
                <c:pt idx="46">
                  <c:v>2026 (F)</c:v>
                </c:pt>
                <c:pt idx="47">
                  <c:v>2027 (F)</c:v>
                </c:pt>
                <c:pt idx="48">
                  <c:v>2028 (F)</c:v>
                </c:pt>
                <c:pt idx="49">
                  <c:v>2029 (F)</c:v>
                </c:pt>
                <c:pt idx="50">
                  <c:v>2030 (F)</c:v>
                </c:pt>
                <c:pt idx="51">
                  <c:v>2031 (F)</c:v>
                </c:pt>
                <c:pt idx="52">
                  <c:v>2032 (F)</c:v>
                </c:pt>
                <c:pt idx="53">
                  <c:v>2033 (F)</c:v>
                </c:pt>
                <c:pt idx="54">
                  <c:v>2034 (F)</c:v>
                </c:pt>
                <c:pt idx="55">
                  <c:v>2035 (F)</c:v>
                </c:pt>
                <c:pt idx="56">
                  <c:v>2036 (F)</c:v>
                </c:pt>
                <c:pt idx="57">
                  <c:v>2037 (F)</c:v>
                </c:pt>
                <c:pt idx="58">
                  <c:v>2038 (F)</c:v>
                </c:pt>
                <c:pt idx="59">
                  <c:v>2039 (F)</c:v>
                </c:pt>
                <c:pt idx="60">
                  <c:v>2040 (F)</c:v>
                </c:pt>
                <c:pt idx="61">
                  <c:v>2041 (F)</c:v>
                </c:pt>
                <c:pt idx="62">
                  <c:v>2042 (F)</c:v>
                </c:pt>
                <c:pt idx="63">
                  <c:v>2043 (F)</c:v>
                </c:pt>
                <c:pt idx="64">
                  <c:v>2044 (F)</c:v>
                </c:pt>
                <c:pt idx="65">
                  <c:v>2045 (F)</c:v>
                </c:pt>
                <c:pt idx="66">
                  <c:v>2046 (F)</c:v>
                </c:pt>
                <c:pt idx="67">
                  <c:v>2047 (F)</c:v>
                </c:pt>
                <c:pt idx="68">
                  <c:v>2048 (F)</c:v>
                </c:pt>
                <c:pt idx="69">
                  <c:v>2049 (F)</c:v>
                </c:pt>
                <c:pt idx="70">
                  <c:v>2050 (F)</c:v>
                </c:pt>
                <c:pt idx="71">
                  <c:v>2051 (F)</c:v>
                </c:pt>
                <c:pt idx="72">
                  <c:v>2052 (F)</c:v>
                </c:pt>
                <c:pt idx="73">
                  <c:v>2053 (F)</c:v>
                </c:pt>
                <c:pt idx="74">
                  <c:v>2054 (F)</c:v>
                </c:pt>
              </c:strCache>
            </c:strRef>
          </c:cat>
          <c:val>
            <c:numRef>
              <c:f>'CBO vs Census'!$D$3:$D$77</c:f>
              <c:numCache>
                <c:formatCode>0.00</c:formatCode>
                <c:ptCount val="75"/>
                <c:pt idx="0">
                  <c:v>6.6096449789609721</c:v>
                </c:pt>
                <c:pt idx="1">
                  <c:v>6.5983961196330938</c:v>
                </c:pt>
                <c:pt idx="2">
                  <c:v>6.6843038512787132</c:v>
                </c:pt>
                <c:pt idx="3">
                  <c:v>6.8950682605565419</c:v>
                </c:pt>
                <c:pt idx="4">
                  <c:v>7.1046488129649958</c:v>
                </c:pt>
                <c:pt idx="5">
                  <c:v>7.2749096261561021</c:v>
                </c:pt>
                <c:pt idx="6">
                  <c:v>7.4450652182437693</c:v>
                </c:pt>
                <c:pt idx="7">
                  <c:v>7.6739939610119734</c:v>
                </c:pt>
                <c:pt idx="8">
                  <c:v>7.9101583988718005</c:v>
                </c:pt>
                <c:pt idx="9">
                  <c:v>8.048567691055581</c:v>
                </c:pt>
                <c:pt idx="10">
                  <c:v>7.880632130104118</c:v>
                </c:pt>
                <c:pt idx="11">
                  <c:v>7.6433859579917112</c:v>
                </c:pt>
                <c:pt idx="12">
                  <c:v>7.2396478328191733</c:v>
                </c:pt>
                <c:pt idx="13">
                  <c:v>6.9370599538297597</c:v>
                </c:pt>
                <c:pt idx="14">
                  <c:v>6.6569372785547216</c:v>
                </c:pt>
                <c:pt idx="15">
                  <c:v>6.3494989574337524</c:v>
                </c:pt>
                <c:pt idx="16">
                  <c:v>5.9030717219039843</c:v>
                </c:pt>
                <c:pt idx="17">
                  <c:v>5.3371831236714229</c:v>
                </c:pt>
                <c:pt idx="18">
                  <c:v>4.7646050348072322</c:v>
                </c:pt>
                <c:pt idx="19">
                  <c:v>4.2201569456508992</c:v>
                </c:pt>
                <c:pt idx="20">
                  <c:v>3.7649506466053708</c:v>
                </c:pt>
                <c:pt idx="21">
                  <c:v>3.7367506313398735</c:v>
                </c:pt>
                <c:pt idx="22">
                  <c:v>3.9488316570557913</c:v>
                </c:pt>
                <c:pt idx="23">
                  <c:v>4.171206760529401</c:v>
                </c:pt>
                <c:pt idx="24">
                  <c:v>4.1347872230745679</c:v>
                </c:pt>
                <c:pt idx="25">
                  <c:v>4.3061129214987091</c:v>
                </c:pt>
                <c:pt idx="26">
                  <c:v>4.8922275049332598</c:v>
                </c:pt>
                <c:pt idx="27">
                  <c:v>5.4324588397648199</c:v>
                </c:pt>
                <c:pt idx="28">
                  <c:v>5.2582421905249248</c:v>
                </c:pt>
                <c:pt idx="29">
                  <c:v>4.4074462925083253</c:v>
                </c:pt>
                <c:pt idx="30">
                  <c:v>4.3225489715509866</c:v>
                </c:pt>
                <c:pt idx="31">
                  <c:v>3.7905904604433545</c:v>
                </c:pt>
                <c:pt idx="32">
                  <c:v>2.9994565369761403</c:v>
                </c:pt>
                <c:pt idx="33">
                  <c:v>2.1016769988090118</c:v>
                </c:pt>
                <c:pt idx="34">
                  <c:v>1.3449030563342603</c:v>
                </c:pt>
                <c:pt idx="35">
                  <c:v>1.5647255921833789</c:v>
                </c:pt>
                <c:pt idx="36">
                  <c:v>1.7158757583387114</c:v>
                </c:pt>
                <c:pt idx="37">
                  <c:v>1.470054835850874</c:v>
                </c:pt>
                <c:pt idx="38">
                  <c:v>1.5910004424596877</c:v>
                </c:pt>
                <c:pt idx="39">
                  <c:v>1.5797582703623902</c:v>
                </c:pt>
                <c:pt idx="40">
                  <c:v>1.6216618926711135</c:v>
                </c:pt>
                <c:pt idx="41">
                  <c:v>1.3443880881182508</c:v>
                </c:pt>
                <c:pt idx="42">
                  <c:v>0.33342374181938794</c:v>
                </c:pt>
                <c:pt idx="43">
                  <c:v>-0.13861613665523009</c:v>
                </c:pt>
                <c:pt idx="44">
                  <c:v>-0.10271408508987179</c:v>
                </c:pt>
                <c:pt idx="45">
                  <c:v>1.3657956452955773</c:v>
                </c:pt>
                <c:pt idx="46">
                  <c:v>2.9656861976183677</c:v>
                </c:pt>
                <c:pt idx="47">
                  <c:v>3.8939619074830603</c:v>
                </c:pt>
                <c:pt idx="48">
                  <c:v>4.1433457627957182</c:v>
                </c:pt>
                <c:pt idx="49">
                  <c:v>4.4002819097996166</c:v>
                </c:pt>
                <c:pt idx="50">
                  <c:v>4.6537377765617407</c:v>
                </c:pt>
                <c:pt idx="51">
                  <c:v>4.9072916849183343</c:v>
                </c:pt>
                <c:pt idx="52">
                  <c:v>5.1933066746642567</c:v>
                </c:pt>
                <c:pt idx="53">
                  <c:v>5.5009224057429265</c:v>
                </c:pt>
                <c:pt idx="54">
                  <c:v>5.816034163433585</c:v>
                </c:pt>
                <c:pt idx="55">
                  <c:v>6.1476830168973606</c:v>
                </c:pt>
                <c:pt idx="56">
                  <c:v>6.4981167909118085</c:v>
                </c:pt>
                <c:pt idx="57">
                  <c:v>6.8520130096663934</c:v>
                </c:pt>
                <c:pt idx="58">
                  <c:v>7.2167590603721123</c:v>
                </c:pt>
                <c:pt idx="59">
                  <c:v>7.5929672170843219</c:v>
                </c:pt>
                <c:pt idx="60">
                  <c:v>7.9782339349653171</c:v>
                </c:pt>
                <c:pt idx="61">
                  <c:v>8.3648772968368235</c:v>
                </c:pt>
                <c:pt idx="62">
                  <c:v>8.7567359768672191</c:v>
                </c:pt>
                <c:pt idx="63">
                  <c:v>9.1603717701265737</c:v>
                </c:pt>
                <c:pt idx="64">
                  <c:v>9.5565448765977408</c:v>
                </c:pt>
                <c:pt idx="65">
                  <c:v>9.9516593459937894</c:v>
                </c:pt>
                <c:pt idx="66">
                  <c:v>10.35219315071015</c:v>
                </c:pt>
                <c:pt idx="67">
                  <c:v>10.791947354588387</c:v>
                </c:pt>
                <c:pt idx="68">
                  <c:v>11.231288821649457</c:v>
                </c:pt>
                <c:pt idx="69">
                  <c:v>11.650133990921802</c:v>
                </c:pt>
                <c:pt idx="70">
                  <c:v>12.057944063709783</c:v>
                </c:pt>
                <c:pt idx="71">
                  <c:v>12.442721423262128</c:v>
                </c:pt>
                <c:pt idx="72">
                  <c:v>12.802251687500586</c:v>
                </c:pt>
                <c:pt idx="73">
                  <c:v>13.144508480469312</c:v>
                </c:pt>
                <c:pt idx="74">
                  <c:v>13.478850305475987</c:v>
                </c:pt>
              </c:numCache>
            </c:numRef>
          </c:val>
          <c:extLst>
            <c:ext xmlns:c16="http://schemas.microsoft.com/office/drawing/2014/chart" uri="{C3380CC4-5D6E-409C-BE32-E72D297353CC}">
              <c16:uniqueId val="{00000001-B42E-4FD6-A576-62D71F9BBF7B}"/>
            </c:ext>
          </c:extLst>
        </c:ser>
        <c:dLbls>
          <c:showLegendKey val="0"/>
          <c:showVal val="0"/>
          <c:showCatName val="0"/>
          <c:showSerName val="0"/>
          <c:showPercent val="0"/>
          <c:showBubbleSize val="0"/>
        </c:dLbls>
        <c:gapWidth val="150"/>
        <c:overlap val="100"/>
        <c:axId val="693169328"/>
        <c:axId val="693169808"/>
      </c:barChart>
      <c:dateAx>
        <c:axId val="69316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93169808"/>
        <c:crosses val="autoZero"/>
        <c:auto val="0"/>
        <c:lblOffset val="100"/>
        <c:baseTimeUnit val="days"/>
      </c:dateAx>
      <c:valAx>
        <c:axId val="693169808"/>
        <c:scaling>
          <c:orientation val="minMax"/>
          <c:max val="4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Total Population (Millions)</a:t>
                </a:r>
              </a:p>
            </c:rich>
          </c:tx>
          <c:layout>
            <c:manualLayout>
              <c:xMode val="edge"/>
              <c:yMode val="edge"/>
              <c:x val="0"/>
              <c:y val="0.2591279369961805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693169328"/>
        <c:crosses val="autoZero"/>
        <c:crossBetween val="between"/>
      </c:valAx>
      <c:spPr>
        <a:noFill/>
        <a:ln>
          <a:noFill/>
        </a:ln>
        <a:effectLst/>
      </c:spPr>
    </c:plotArea>
    <c:legend>
      <c:legendPos val="b"/>
      <c:layout>
        <c:manualLayout>
          <c:xMode val="edge"/>
          <c:yMode val="edge"/>
          <c:x val="0"/>
          <c:y val="0.9223412534223675"/>
          <c:w val="0.99460993136344256"/>
          <c:h val="7.765874657763234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REIT NOI Margins – </a:t>
            </a:r>
            <a:r>
              <a:rPr lang="en-US" sz="1600" b="1">
                <a:solidFill>
                  <a:srgbClr val="007FFF"/>
                </a:solidFill>
              </a:rPr>
              <a:t>Denver</a:t>
            </a:r>
            <a:r>
              <a:rPr lang="en-US" sz="1600" b="1"/>
              <a:t> vs. US</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Sheet1!$B$2</c:f>
              <c:strCache>
                <c:ptCount val="1"/>
                <c:pt idx="0">
                  <c:v>REIT US NOI Margin</c:v>
                </c:pt>
              </c:strCache>
            </c:strRef>
          </c:tx>
          <c:spPr>
            <a:ln w="38100" cap="rnd">
              <a:solidFill>
                <a:srgbClr val="007FFF"/>
              </a:solidFill>
              <a:prstDash val="dash"/>
              <a:round/>
            </a:ln>
            <a:effectLst/>
          </c:spPr>
          <c:marker>
            <c:symbol val="none"/>
          </c:marker>
          <c:cat>
            <c:strRef>
              <c:f>Sheet1!$A$4:$A$36</c:f>
              <c:strCache>
                <c:ptCount val="33"/>
                <c:pt idx="0">
                  <c:v>Q2 2016</c:v>
                </c:pt>
                <c:pt idx="1">
                  <c:v>Q3 2016</c:v>
                </c:pt>
                <c:pt idx="2">
                  <c:v>Q4 2016</c:v>
                </c:pt>
                <c:pt idx="3">
                  <c:v>Q1 2017</c:v>
                </c:pt>
                <c:pt idx="4">
                  <c:v>Q2 2017</c:v>
                </c:pt>
                <c:pt idx="5">
                  <c:v>Q3 2017</c:v>
                </c:pt>
                <c:pt idx="6">
                  <c:v>Q4 2017</c:v>
                </c:pt>
                <c:pt idx="7">
                  <c:v>Q1 2018</c:v>
                </c:pt>
                <c:pt idx="8">
                  <c:v>Q2 2018</c:v>
                </c:pt>
                <c:pt idx="9">
                  <c:v>Q3 2018</c:v>
                </c:pt>
                <c:pt idx="10">
                  <c:v>Q4 2018</c:v>
                </c:pt>
                <c:pt idx="11">
                  <c:v>Q1 2019</c:v>
                </c:pt>
                <c:pt idx="12">
                  <c:v>Q2 2019</c:v>
                </c:pt>
                <c:pt idx="13">
                  <c:v>Q3 2019</c:v>
                </c:pt>
                <c:pt idx="14">
                  <c:v>Q4 2019</c:v>
                </c:pt>
                <c:pt idx="15">
                  <c:v>Q1 2020</c:v>
                </c:pt>
                <c:pt idx="16">
                  <c:v>Q2 2020</c:v>
                </c:pt>
                <c:pt idx="17">
                  <c:v>Q3 2020</c:v>
                </c:pt>
                <c:pt idx="18">
                  <c:v>Q4 2020</c:v>
                </c:pt>
                <c:pt idx="19">
                  <c:v>Q1 2021</c:v>
                </c:pt>
                <c:pt idx="20">
                  <c:v>Q2 2021</c:v>
                </c:pt>
                <c:pt idx="21">
                  <c:v>Q3 2021</c:v>
                </c:pt>
                <c:pt idx="22">
                  <c:v>Q4 2021</c:v>
                </c:pt>
                <c:pt idx="23">
                  <c:v>Q1 2022</c:v>
                </c:pt>
                <c:pt idx="24">
                  <c:v>Q2 2022</c:v>
                </c:pt>
                <c:pt idx="25">
                  <c:v>Q3 2022</c:v>
                </c:pt>
                <c:pt idx="26">
                  <c:v>Q4 2022</c:v>
                </c:pt>
                <c:pt idx="27">
                  <c:v>Q1 2023</c:v>
                </c:pt>
                <c:pt idx="28">
                  <c:v>Q2 2023</c:v>
                </c:pt>
                <c:pt idx="29">
                  <c:v>Q3 2023</c:v>
                </c:pt>
                <c:pt idx="30">
                  <c:v>Q4 2023</c:v>
                </c:pt>
                <c:pt idx="31">
                  <c:v>Q1 2024</c:v>
                </c:pt>
                <c:pt idx="32">
                  <c:v>Q2 2024</c:v>
                </c:pt>
              </c:strCache>
            </c:strRef>
          </c:cat>
          <c:val>
            <c:numRef>
              <c:f>Sheet1!$B$4:$B$36</c:f>
              <c:numCache>
                <c:formatCode>0.0%</c:formatCode>
                <c:ptCount val="33"/>
                <c:pt idx="0">
                  <c:v>0.70891279303416666</c:v>
                </c:pt>
                <c:pt idx="1">
                  <c:v>0.71435362913385725</c:v>
                </c:pt>
                <c:pt idx="2">
                  <c:v>0.72468347157653024</c:v>
                </c:pt>
                <c:pt idx="3">
                  <c:v>0.698818576659056</c:v>
                </c:pt>
                <c:pt idx="4">
                  <c:v>0.70825346993009075</c:v>
                </c:pt>
                <c:pt idx="5">
                  <c:v>0.7115441484897419</c:v>
                </c:pt>
                <c:pt idx="6">
                  <c:v>0.72376183872466127</c:v>
                </c:pt>
                <c:pt idx="7">
                  <c:v>0.69377599408627799</c:v>
                </c:pt>
                <c:pt idx="8">
                  <c:v>0.70613909117517926</c:v>
                </c:pt>
                <c:pt idx="9">
                  <c:v>0.71112402258288099</c:v>
                </c:pt>
                <c:pt idx="10">
                  <c:v>0.71876113019638865</c:v>
                </c:pt>
                <c:pt idx="11">
                  <c:v>0.69372238148685972</c:v>
                </c:pt>
                <c:pt idx="12">
                  <c:v>0.70315750889251949</c:v>
                </c:pt>
                <c:pt idx="13">
                  <c:v>0.705453176775378</c:v>
                </c:pt>
                <c:pt idx="14">
                  <c:v>0.71717637704741022</c:v>
                </c:pt>
                <c:pt idx="15">
                  <c:v>0.69235213352294966</c:v>
                </c:pt>
                <c:pt idx="16">
                  <c:v>0.6906996860014849</c:v>
                </c:pt>
                <c:pt idx="17">
                  <c:v>0.69765157195092764</c:v>
                </c:pt>
                <c:pt idx="18">
                  <c:v>0.73262687616916811</c:v>
                </c:pt>
                <c:pt idx="19">
                  <c:v>0.71143887574300568</c:v>
                </c:pt>
                <c:pt idx="20">
                  <c:v>0.73155070604916306</c:v>
                </c:pt>
                <c:pt idx="21">
                  <c:v>0.74141220526848339</c:v>
                </c:pt>
                <c:pt idx="22">
                  <c:v>0.75251750949920515</c:v>
                </c:pt>
                <c:pt idx="23">
                  <c:v>0.74164600140466219</c:v>
                </c:pt>
                <c:pt idx="24">
                  <c:v>0.75457897586088096</c:v>
                </c:pt>
                <c:pt idx="25">
                  <c:v>0.75349934235719274</c:v>
                </c:pt>
                <c:pt idx="26">
                  <c:v>0.762724271383455</c:v>
                </c:pt>
                <c:pt idx="27">
                  <c:v>0.74447468028747088</c:v>
                </c:pt>
                <c:pt idx="28">
                  <c:v>0.75010861571513787</c:v>
                </c:pt>
                <c:pt idx="29">
                  <c:v>0.74104648249411387</c:v>
                </c:pt>
                <c:pt idx="30">
                  <c:v>0.75018520415586842</c:v>
                </c:pt>
                <c:pt idx="31">
                  <c:v>0.7272398036319988</c:v>
                </c:pt>
                <c:pt idx="32">
                  <c:v>0.73726180552943532</c:v>
                </c:pt>
              </c:numCache>
            </c:numRef>
          </c:val>
          <c:smooth val="0"/>
          <c:extLst>
            <c:ext xmlns:c16="http://schemas.microsoft.com/office/drawing/2014/chart" uri="{C3380CC4-5D6E-409C-BE32-E72D297353CC}">
              <c16:uniqueId val="{00000000-D276-478B-9C62-CC0A30E56F12}"/>
            </c:ext>
          </c:extLst>
        </c:ser>
        <c:ser>
          <c:idx val="1"/>
          <c:order val="1"/>
          <c:tx>
            <c:strRef>
              <c:f>Sheet1!$C$2</c:f>
              <c:strCache>
                <c:ptCount val="1"/>
                <c:pt idx="0">
                  <c:v>REIT US NOI Margin 4QMA</c:v>
                </c:pt>
              </c:strCache>
            </c:strRef>
          </c:tx>
          <c:spPr>
            <a:ln w="38100" cap="rnd">
              <a:solidFill>
                <a:srgbClr val="0048A9"/>
              </a:solidFill>
              <a:round/>
            </a:ln>
            <a:effectLst/>
          </c:spPr>
          <c:marker>
            <c:symbol val="none"/>
          </c:marker>
          <c:cat>
            <c:strRef>
              <c:f>Sheet1!$A$4:$A$36</c:f>
              <c:strCache>
                <c:ptCount val="33"/>
                <c:pt idx="0">
                  <c:v>Q2 2016</c:v>
                </c:pt>
                <c:pt idx="1">
                  <c:v>Q3 2016</c:v>
                </c:pt>
                <c:pt idx="2">
                  <c:v>Q4 2016</c:v>
                </c:pt>
                <c:pt idx="3">
                  <c:v>Q1 2017</c:v>
                </c:pt>
                <c:pt idx="4">
                  <c:v>Q2 2017</c:v>
                </c:pt>
                <c:pt idx="5">
                  <c:v>Q3 2017</c:v>
                </c:pt>
                <c:pt idx="6">
                  <c:v>Q4 2017</c:v>
                </c:pt>
                <c:pt idx="7">
                  <c:v>Q1 2018</c:v>
                </c:pt>
                <c:pt idx="8">
                  <c:v>Q2 2018</c:v>
                </c:pt>
                <c:pt idx="9">
                  <c:v>Q3 2018</c:v>
                </c:pt>
                <c:pt idx="10">
                  <c:v>Q4 2018</c:v>
                </c:pt>
                <c:pt idx="11">
                  <c:v>Q1 2019</c:v>
                </c:pt>
                <c:pt idx="12">
                  <c:v>Q2 2019</c:v>
                </c:pt>
                <c:pt idx="13">
                  <c:v>Q3 2019</c:v>
                </c:pt>
                <c:pt idx="14">
                  <c:v>Q4 2019</c:v>
                </c:pt>
                <c:pt idx="15">
                  <c:v>Q1 2020</c:v>
                </c:pt>
                <c:pt idx="16">
                  <c:v>Q2 2020</c:v>
                </c:pt>
                <c:pt idx="17">
                  <c:v>Q3 2020</c:v>
                </c:pt>
                <c:pt idx="18">
                  <c:v>Q4 2020</c:v>
                </c:pt>
                <c:pt idx="19">
                  <c:v>Q1 2021</c:v>
                </c:pt>
                <c:pt idx="20">
                  <c:v>Q2 2021</c:v>
                </c:pt>
                <c:pt idx="21">
                  <c:v>Q3 2021</c:v>
                </c:pt>
                <c:pt idx="22">
                  <c:v>Q4 2021</c:v>
                </c:pt>
                <c:pt idx="23">
                  <c:v>Q1 2022</c:v>
                </c:pt>
                <c:pt idx="24">
                  <c:v>Q2 2022</c:v>
                </c:pt>
                <c:pt idx="25">
                  <c:v>Q3 2022</c:v>
                </c:pt>
                <c:pt idx="26">
                  <c:v>Q4 2022</c:v>
                </c:pt>
                <c:pt idx="27">
                  <c:v>Q1 2023</c:v>
                </c:pt>
                <c:pt idx="28">
                  <c:v>Q2 2023</c:v>
                </c:pt>
                <c:pt idx="29">
                  <c:v>Q3 2023</c:v>
                </c:pt>
                <c:pt idx="30">
                  <c:v>Q4 2023</c:v>
                </c:pt>
                <c:pt idx="31">
                  <c:v>Q1 2024</c:v>
                </c:pt>
                <c:pt idx="32">
                  <c:v>Q2 2024</c:v>
                </c:pt>
              </c:strCache>
            </c:strRef>
          </c:cat>
          <c:val>
            <c:numRef>
              <c:f>Sheet1!$C$4:$C$36</c:f>
              <c:numCache>
                <c:formatCode>General</c:formatCode>
                <c:ptCount val="33"/>
                <c:pt idx="2" formatCode="0.0%">
                  <c:v>0.7108286081941444</c:v>
                </c:pt>
                <c:pt idx="3" formatCode="0.0%">
                  <c:v>0.71169211760090256</c:v>
                </c:pt>
                <c:pt idx="4" formatCode="0.0%">
                  <c:v>0.71152728682488353</c:v>
                </c:pt>
                <c:pt idx="5" formatCode="0.0%">
                  <c:v>0.71082491666385472</c:v>
                </c:pt>
                <c:pt idx="6" formatCode="0.0%">
                  <c:v>0.71059450845088745</c:v>
                </c:pt>
                <c:pt idx="7" formatCode="0.0%">
                  <c:v>0.70933386280769306</c:v>
                </c:pt>
                <c:pt idx="8" formatCode="0.0%">
                  <c:v>0.70880526811896505</c:v>
                </c:pt>
                <c:pt idx="9" formatCode="0.0%">
                  <c:v>0.7087002366422499</c:v>
                </c:pt>
                <c:pt idx="10" formatCode="0.0%">
                  <c:v>0.70745005951018169</c:v>
                </c:pt>
                <c:pt idx="11" formatCode="0.0%">
                  <c:v>0.70743665636032715</c:v>
                </c:pt>
                <c:pt idx="12" formatCode="0.0%">
                  <c:v>0.70669126078966227</c:v>
                </c:pt>
                <c:pt idx="13" formatCode="0.0%">
                  <c:v>0.70527354933778641</c:v>
                </c:pt>
                <c:pt idx="14" formatCode="0.0%">
                  <c:v>0.70487736105054188</c:v>
                </c:pt>
                <c:pt idx="15" formatCode="0.0%">
                  <c:v>0.70453479905956429</c:v>
                </c:pt>
                <c:pt idx="16" formatCode="0.0%">
                  <c:v>0.7014203433368057</c:v>
                </c:pt>
                <c:pt idx="17" formatCode="0.0%">
                  <c:v>0.69946994213069302</c:v>
                </c:pt>
                <c:pt idx="18" formatCode="0.0%">
                  <c:v>0.70333256691113255</c:v>
                </c:pt>
                <c:pt idx="19" formatCode="0.0%">
                  <c:v>0.7081042524661465</c:v>
                </c:pt>
                <c:pt idx="20" formatCode="0.0%">
                  <c:v>0.71831700747806615</c:v>
                </c:pt>
                <c:pt idx="21" formatCode="0.0%">
                  <c:v>0.72925716580745514</c:v>
                </c:pt>
                <c:pt idx="22" formatCode="0.0%">
                  <c:v>0.73422982413996429</c:v>
                </c:pt>
                <c:pt idx="23" formatCode="0.0%">
                  <c:v>0.74178160555537853</c:v>
                </c:pt>
                <c:pt idx="24" formatCode="0.0%">
                  <c:v>0.7475386730083079</c:v>
                </c:pt>
                <c:pt idx="25" formatCode="0.0%">
                  <c:v>0.75056045728048537</c:v>
                </c:pt>
                <c:pt idx="26" formatCode="0.0%">
                  <c:v>0.75311214775154767</c:v>
                </c:pt>
                <c:pt idx="27" formatCode="0.0%">
                  <c:v>0.75381931747224984</c:v>
                </c:pt>
                <c:pt idx="28" formatCode="0.0%">
                  <c:v>0.75270172743581421</c:v>
                </c:pt>
                <c:pt idx="29" formatCode="0.0%">
                  <c:v>0.74958851247004443</c:v>
                </c:pt>
                <c:pt idx="30" formatCode="0.0%">
                  <c:v>0.74645374566314771</c:v>
                </c:pt>
                <c:pt idx="31" formatCode="0.0%">
                  <c:v>0.74214502649927971</c:v>
                </c:pt>
                <c:pt idx="32" formatCode="0.0%">
                  <c:v>0.73893332395285405</c:v>
                </c:pt>
              </c:numCache>
            </c:numRef>
          </c:val>
          <c:smooth val="0"/>
          <c:extLst>
            <c:ext xmlns:c16="http://schemas.microsoft.com/office/drawing/2014/chart" uri="{C3380CC4-5D6E-409C-BE32-E72D297353CC}">
              <c16:uniqueId val="{00000001-D276-478B-9C62-CC0A30E56F12}"/>
            </c:ext>
          </c:extLst>
        </c:ser>
        <c:ser>
          <c:idx val="2"/>
          <c:order val="2"/>
          <c:tx>
            <c:strRef>
              <c:f>Sheet1!$D$2</c:f>
              <c:strCache>
                <c:ptCount val="1"/>
                <c:pt idx="0">
                  <c:v>REIT Denver NOI Margin</c:v>
                </c:pt>
              </c:strCache>
            </c:strRef>
          </c:tx>
          <c:spPr>
            <a:ln w="38100" cap="rnd">
              <a:solidFill>
                <a:schemeClr val="tx1">
                  <a:lumMod val="50000"/>
                  <a:lumOff val="50000"/>
                </a:schemeClr>
              </a:solidFill>
              <a:prstDash val="dash"/>
              <a:round/>
            </a:ln>
            <a:effectLst/>
          </c:spPr>
          <c:marker>
            <c:symbol val="none"/>
          </c:marker>
          <c:val>
            <c:numRef>
              <c:f>Sheet1!$D$3:$D$36</c:f>
              <c:numCache>
                <c:formatCode>0.0%</c:formatCode>
                <c:ptCount val="34"/>
                <c:pt idx="0">
                  <c:v>0.71716493113873026</c:v>
                </c:pt>
                <c:pt idx="1">
                  <c:v>0.72972106444373197</c:v>
                </c:pt>
                <c:pt idx="2">
                  <c:v>0.73337476693598513</c:v>
                </c:pt>
                <c:pt idx="3">
                  <c:v>0.73231170524942946</c:v>
                </c:pt>
                <c:pt idx="4">
                  <c:v>0.71281198003327784</c:v>
                </c:pt>
                <c:pt idx="5">
                  <c:v>0.71355334828580586</c:v>
                </c:pt>
                <c:pt idx="6">
                  <c:v>0.71884591774094542</c:v>
                </c:pt>
                <c:pt idx="7">
                  <c:v>0.71857051691129548</c:v>
                </c:pt>
                <c:pt idx="8">
                  <c:v>0.69103194103194099</c:v>
                </c:pt>
                <c:pt idx="9">
                  <c:v>0.68114630467571646</c:v>
                </c:pt>
                <c:pt idx="10">
                  <c:v>0.70100058858151859</c:v>
                </c:pt>
                <c:pt idx="11">
                  <c:v>0.70323360531882739</c:v>
                </c:pt>
                <c:pt idx="12">
                  <c:v>0.63068508923431199</c:v>
                </c:pt>
                <c:pt idx="13">
                  <c:v>0.61384180790960452</c:v>
                </c:pt>
                <c:pt idx="14">
                  <c:v>0.66120964074579358</c:v>
                </c:pt>
                <c:pt idx="15">
                  <c:v>0.59937535491198179</c:v>
                </c:pt>
                <c:pt idx="16">
                  <c:v>0.61444607125427042</c:v>
                </c:pt>
                <c:pt idx="17">
                  <c:v>0.59456790123456793</c:v>
                </c:pt>
                <c:pt idx="18">
                  <c:v>0.59177820267686421</c:v>
                </c:pt>
                <c:pt idx="19">
                  <c:v>0.61506080449017775</c:v>
                </c:pt>
                <c:pt idx="20">
                  <c:v>0.58098249027237359</c:v>
                </c:pt>
                <c:pt idx="21">
                  <c:v>0.61562711101103351</c:v>
                </c:pt>
                <c:pt idx="22">
                  <c:v>0.65651147822355715</c:v>
                </c:pt>
                <c:pt idx="23">
                  <c:v>0.67987421383647795</c:v>
                </c:pt>
                <c:pt idx="24">
                  <c:v>0.63071442707302594</c:v>
                </c:pt>
                <c:pt idx="25">
                  <c:v>0.65083224237890402</c:v>
                </c:pt>
                <c:pt idx="26">
                  <c:v>0.65379735363422153</c:v>
                </c:pt>
                <c:pt idx="27">
                  <c:v>0.6786588811452251</c:v>
                </c:pt>
                <c:pt idx="28">
                  <c:v>0.66750337903070089</c:v>
                </c:pt>
                <c:pt idx="29">
                  <c:v>0.64438553304298429</c:v>
                </c:pt>
                <c:pt idx="30">
                  <c:v>0.63126252505010017</c:v>
                </c:pt>
                <c:pt idx="31">
                  <c:v>0.63955223880597012</c:v>
                </c:pt>
                <c:pt idx="32">
                  <c:v>0.63002191380569761</c:v>
                </c:pt>
                <c:pt idx="33">
                  <c:v>0.60985915492957743</c:v>
                </c:pt>
              </c:numCache>
            </c:numRef>
          </c:val>
          <c:smooth val="0"/>
          <c:extLst>
            <c:ext xmlns:c16="http://schemas.microsoft.com/office/drawing/2014/chart" uri="{C3380CC4-5D6E-409C-BE32-E72D297353CC}">
              <c16:uniqueId val="{00000002-D276-478B-9C62-CC0A30E56F12}"/>
            </c:ext>
          </c:extLst>
        </c:ser>
        <c:ser>
          <c:idx val="3"/>
          <c:order val="3"/>
          <c:tx>
            <c:strRef>
              <c:f>Sheet1!$E$2</c:f>
              <c:strCache>
                <c:ptCount val="1"/>
                <c:pt idx="0">
                  <c:v>REIT Denver NOI Margin 4QMA</c:v>
                </c:pt>
              </c:strCache>
            </c:strRef>
          </c:tx>
          <c:spPr>
            <a:ln w="38100" cap="rnd">
              <a:solidFill>
                <a:schemeClr val="accent3"/>
              </a:solidFill>
              <a:round/>
            </a:ln>
            <a:effectLst/>
          </c:spPr>
          <c:marker>
            <c:symbol val="none"/>
          </c:marker>
          <c:val>
            <c:numRef>
              <c:f>Sheet1!$E$3:$E$36</c:f>
              <c:numCache>
                <c:formatCode>General</c:formatCode>
                <c:ptCount val="34"/>
                <c:pt idx="3" formatCode="0.0%">
                  <c:v>0.7281431169419692</c:v>
                </c:pt>
                <c:pt idx="4" formatCode="0.0%">
                  <c:v>0.72705487916560618</c:v>
                </c:pt>
                <c:pt idx="5" formatCode="0.0%">
                  <c:v>0.72301295012612465</c:v>
                </c:pt>
                <c:pt idx="6" formatCode="0.0%">
                  <c:v>0.71938073782736467</c:v>
                </c:pt>
                <c:pt idx="7" formatCode="0.0%">
                  <c:v>0.71594544074283117</c:v>
                </c:pt>
                <c:pt idx="8" formatCode="0.0%">
                  <c:v>0.71050043099249693</c:v>
                </c:pt>
                <c:pt idx="9" formatCode="0.0%">
                  <c:v>0.7023986700899747</c:v>
                </c:pt>
                <c:pt idx="10" formatCode="0.0%">
                  <c:v>0.69793733780011791</c:v>
                </c:pt>
                <c:pt idx="11" formatCode="0.0%">
                  <c:v>0.69410310990200086</c:v>
                </c:pt>
                <c:pt idx="12" formatCode="0.0%">
                  <c:v>0.67901639695259364</c:v>
                </c:pt>
                <c:pt idx="13" formatCode="0.0%">
                  <c:v>0.66219027276106557</c:v>
                </c:pt>
                <c:pt idx="14" formatCode="0.0%">
                  <c:v>0.65224253580213443</c:v>
                </c:pt>
                <c:pt idx="15" formatCode="0.0%">
                  <c:v>0.626277973200423</c:v>
                </c:pt>
                <c:pt idx="16" formatCode="0.0%">
                  <c:v>0.62221821870541261</c:v>
                </c:pt>
                <c:pt idx="17" formatCode="0.0%">
                  <c:v>0.61739974203665349</c:v>
                </c:pt>
                <c:pt idx="18" formatCode="0.0%">
                  <c:v>0.60004188251942114</c:v>
                </c:pt>
                <c:pt idx="19" formatCode="0.0%">
                  <c:v>0.60396324491397013</c:v>
                </c:pt>
                <c:pt idx="20" formatCode="0.0%">
                  <c:v>0.59559734966849587</c:v>
                </c:pt>
                <c:pt idx="21" formatCode="0.0%">
                  <c:v>0.60086215211261229</c:v>
                </c:pt>
                <c:pt idx="22" formatCode="0.0%">
                  <c:v>0.61704547099928553</c:v>
                </c:pt>
                <c:pt idx="23" formatCode="0.0%">
                  <c:v>0.63324882333586063</c:v>
                </c:pt>
                <c:pt idx="24" formatCode="0.0%">
                  <c:v>0.64568180753602367</c:v>
                </c:pt>
                <c:pt idx="25" formatCode="0.0%">
                  <c:v>0.65448309037799124</c:v>
                </c:pt>
                <c:pt idx="26" formatCode="0.0%">
                  <c:v>0.65380455923065728</c:v>
                </c:pt>
                <c:pt idx="27" formatCode="0.0%">
                  <c:v>0.65350072605784415</c:v>
                </c:pt>
                <c:pt idx="28" formatCode="0.0%">
                  <c:v>0.66269796404726289</c:v>
                </c:pt>
                <c:pt idx="29" formatCode="0.0%">
                  <c:v>0.66108628671328296</c:v>
                </c:pt>
                <c:pt idx="30" formatCode="0.0%">
                  <c:v>0.65545257956725267</c:v>
                </c:pt>
                <c:pt idx="31" formatCode="0.0%">
                  <c:v>0.64567591898243892</c:v>
                </c:pt>
                <c:pt idx="32" formatCode="0.0%">
                  <c:v>0.63630555267618805</c:v>
                </c:pt>
                <c:pt idx="33" formatCode="0.0%">
                  <c:v>0.62767395814783633</c:v>
                </c:pt>
              </c:numCache>
            </c:numRef>
          </c:val>
          <c:smooth val="0"/>
          <c:extLst>
            <c:ext xmlns:c16="http://schemas.microsoft.com/office/drawing/2014/chart" uri="{C3380CC4-5D6E-409C-BE32-E72D297353CC}">
              <c16:uniqueId val="{00000003-D276-478B-9C62-CC0A30E56F12}"/>
            </c:ext>
          </c:extLst>
        </c:ser>
        <c:dLbls>
          <c:showLegendKey val="0"/>
          <c:showVal val="0"/>
          <c:showCatName val="0"/>
          <c:showSerName val="0"/>
          <c:showPercent val="0"/>
          <c:showBubbleSize val="0"/>
        </c:dLbls>
        <c:smooth val="0"/>
        <c:axId val="1679477423"/>
        <c:axId val="1801031711"/>
      </c:lineChart>
      <c:catAx>
        <c:axId val="167947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801031711"/>
        <c:crosses val="autoZero"/>
        <c:auto val="1"/>
        <c:lblAlgn val="ctr"/>
        <c:lblOffset val="100"/>
        <c:tickLblSkip val="2"/>
        <c:noMultiLvlLbl val="0"/>
      </c:catAx>
      <c:valAx>
        <c:axId val="1801031711"/>
        <c:scaling>
          <c:orientation val="minMax"/>
          <c:min val="0.560000000000000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679477423"/>
        <c:crosses val="autoZero"/>
        <c:crossBetween val="between"/>
      </c:valAx>
      <c:spPr>
        <a:noFill/>
        <a:ln>
          <a:noFill/>
        </a:ln>
        <a:effectLst/>
      </c:spPr>
    </c:plotArea>
    <c:legend>
      <c:legendPos val="b"/>
      <c:layout>
        <c:manualLayout>
          <c:xMode val="edge"/>
          <c:yMode val="edge"/>
          <c:x val="4.028610529188451E-3"/>
          <c:y val="0.86531655134017338"/>
          <c:w val="0.99022811368762376"/>
          <c:h val="0.1346834486598266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REIT Average</a:t>
            </a:r>
            <a:r>
              <a:rPr lang="en-US" sz="1600" b="1" baseline="0"/>
              <a:t> Realized Annual</a:t>
            </a:r>
            <a:r>
              <a:rPr lang="en-US" sz="1600" b="1"/>
              <a:t> Rents PSF versus Yardi Matrix Street Rates</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9.030441507311586E-2"/>
          <c:y val="0.1192348375807863"/>
          <c:w val="0.88737416602989139"/>
          <c:h val="0.62921335320097971"/>
        </c:manualLayout>
      </c:layout>
      <c:lineChart>
        <c:grouping val="standard"/>
        <c:varyColors val="0"/>
        <c:ser>
          <c:idx val="0"/>
          <c:order val="0"/>
          <c:tx>
            <c:v>Non-REIT Advertised Rates</c:v>
          </c:tx>
          <c:spPr>
            <a:ln w="38100" cap="rnd">
              <a:solidFill>
                <a:srgbClr val="007FFF"/>
              </a:solidFill>
              <a:round/>
            </a:ln>
            <a:effectLst/>
          </c:spPr>
          <c:marker>
            <c:symbol val="none"/>
          </c:marker>
          <c:cat>
            <c:strRef>
              <c:f>Sheet1!$A$6:$A$31</c:f>
              <c:strCache>
                <c:ptCount val="26"/>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pt idx="24">
                  <c:v>Q1 2024</c:v>
                </c:pt>
                <c:pt idx="25">
                  <c:v>Q2 2024</c:v>
                </c:pt>
              </c:strCache>
            </c:strRef>
          </c:cat>
          <c:val>
            <c:numRef>
              <c:f>Sheet1!$I$6:$I$31</c:f>
              <c:numCache>
                <c:formatCode>"$"#,##0.00</c:formatCode>
                <c:ptCount val="26"/>
                <c:pt idx="0">
                  <c:v>16.448449335857038</c:v>
                </c:pt>
                <c:pt idx="1">
                  <c:v>16.549753188924644</c:v>
                </c:pt>
                <c:pt idx="2">
                  <c:v>16.611838594290759</c:v>
                </c:pt>
                <c:pt idx="3">
                  <c:v>16.494296232937963</c:v>
                </c:pt>
                <c:pt idx="4">
                  <c:v>16.38779367604776</c:v>
                </c:pt>
                <c:pt idx="5">
                  <c:v>16.489272962450272</c:v>
                </c:pt>
                <c:pt idx="6">
                  <c:v>16.526842964562928</c:v>
                </c:pt>
                <c:pt idx="7">
                  <c:v>16.425008168083867</c:v>
                </c:pt>
                <c:pt idx="8">
                  <c:v>16.447302657583517</c:v>
                </c:pt>
                <c:pt idx="9">
                  <c:v>16.407289801727817</c:v>
                </c:pt>
                <c:pt idx="10">
                  <c:v>16.642878651423764</c:v>
                </c:pt>
                <c:pt idx="11">
                  <c:v>16.879390171717034</c:v>
                </c:pt>
                <c:pt idx="12">
                  <c:v>17.069664060553581</c:v>
                </c:pt>
                <c:pt idx="13">
                  <c:v>17.642670571877098</c:v>
                </c:pt>
                <c:pt idx="14">
                  <c:v>18.230754346365021</c:v>
                </c:pt>
                <c:pt idx="15">
                  <c:v>18.28216101627536</c:v>
                </c:pt>
                <c:pt idx="16">
                  <c:v>18.283713523539074</c:v>
                </c:pt>
                <c:pt idx="17">
                  <c:v>18.527105808898181</c:v>
                </c:pt>
                <c:pt idx="18">
                  <c:v>18.583906959858883</c:v>
                </c:pt>
                <c:pt idx="19">
                  <c:v>18.117773127820026</c:v>
                </c:pt>
                <c:pt idx="20">
                  <c:v>17.862464036804855</c:v>
                </c:pt>
                <c:pt idx="21">
                  <c:v>17.924186309991939</c:v>
                </c:pt>
                <c:pt idx="22">
                  <c:v>17.839908845148752</c:v>
                </c:pt>
                <c:pt idx="23">
                  <c:v>17.288754333983658</c:v>
                </c:pt>
                <c:pt idx="24">
                  <c:v>17.043988863306552</c:v>
                </c:pt>
                <c:pt idx="25">
                  <c:v>17.199260081220149</c:v>
                </c:pt>
              </c:numCache>
            </c:numRef>
          </c:val>
          <c:smooth val="0"/>
          <c:extLst>
            <c:ext xmlns:c16="http://schemas.microsoft.com/office/drawing/2014/chart" uri="{C3380CC4-5D6E-409C-BE32-E72D297353CC}">
              <c16:uniqueId val="{00000000-167B-4EB4-A64C-0B407C41BBD6}"/>
            </c:ext>
          </c:extLst>
        </c:ser>
        <c:ser>
          <c:idx val="2"/>
          <c:order val="1"/>
          <c:tx>
            <c:v>REIT Advertised Rates</c:v>
          </c:tx>
          <c:spPr>
            <a:ln w="38100" cap="rnd">
              <a:solidFill>
                <a:srgbClr val="0048A9"/>
              </a:solidFill>
              <a:round/>
            </a:ln>
            <a:effectLst/>
          </c:spPr>
          <c:marker>
            <c:symbol val="none"/>
          </c:marker>
          <c:cat>
            <c:strRef>
              <c:f>Sheet1!$A$6:$A$31</c:f>
              <c:strCache>
                <c:ptCount val="26"/>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pt idx="24">
                  <c:v>Q1 2024</c:v>
                </c:pt>
                <c:pt idx="25">
                  <c:v>Q2 2024</c:v>
                </c:pt>
              </c:strCache>
            </c:strRef>
          </c:cat>
          <c:val>
            <c:numRef>
              <c:f>Sheet1!$H$6:$H$31</c:f>
              <c:numCache>
                <c:formatCode>"$"#,##0.00</c:formatCode>
                <c:ptCount val="26"/>
                <c:pt idx="0">
                  <c:v>16.209879832933868</c:v>
                </c:pt>
                <c:pt idx="1">
                  <c:v>16.561375820130966</c:v>
                </c:pt>
                <c:pt idx="2">
                  <c:v>16.633569687350853</c:v>
                </c:pt>
                <c:pt idx="3">
                  <c:v>16.268715622256213</c:v>
                </c:pt>
                <c:pt idx="4">
                  <c:v>16.172711100053519</c:v>
                </c:pt>
                <c:pt idx="5">
                  <c:v>16.439286175938182</c:v>
                </c:pt>
                <c:pt idx="6">
                  <c:v>16.101120401899454</c:v>
                </c:pt>
                <c:pt idx="7">
                  <c:v>15.714853338180006</c:v>
                </c:pt>
                <c:pt idx="8">
                  <c:v>15.657044321392126</c:v>
                </c:pt>
                <c:pt idx="9">
                  <c:v>15.211387267473135</c:v>
                </c:pt>
                <c:pt idx="10">
                  <c:v>15.979443443870686</c:v>
                </c:pt>
                <c:pt idx="11">
                  <c:v>16.434693719519359</c:v>
                </c:pt>
                <c:pt idx="12">
                  <c:v>16.678614066622306</c:v>
                </c:pt>
                <c:pt idx="13">
                  <c:v>17.727529379040153</c:v>
                </c:pt>
                <c:pt idx="14">
                  <c:v>18.313402671665401</c:v>
                </c:pt>
                <c:pt idx="15">
                  <c:v>17.960154727935272</c:v>
                </c:pt>
                <c:pt idx="16">
                  <c:v>17.817536334597282</c:v>
                </c:pt>
                <c:pt idx="17">
                  <c:v>18.231269606571857</c:v>
                </c:pt>
                <c:pt idx="18">
                  <c:v>18.12422827406791</c:v>
                </c:pt>
                <c:pt idx="19">
                  <c:v>17.104053584937464</c:v>
                </c:pt>
                <c:pt idx="20">
                  <c:v>16.733169067248525</c:v>
                </c:pt>
                <c:pt idx="21">
                  <c:v>17.109406221245887</c:v>
                </c:pt>
                <c:pt idx="22">
                  <c:v>16.824759954275635</c:v>
                </c:pt>
                <c:pt idx="23">
                  <c:v>15.918371348802117</c:v>
                </c:pt>
                <c:pt idx="24">
                  <c:v>15.632016356601275</c:v>
                </c:pt>
                <c:pt idx="25">
                  <c:v>15.863441045051795</c:v>
                </c:pt>
              </c:numCache>
            </c:numRef>
          </c:val>
          <c:smooth val="0"/>
          <c:extLst>
            <c:ext xmlns:c16="http://schemas.microsoft.com/office/drawing/2014/chart" uri="{C3380CC4-5D6E-409C-BE32-E72D297353CC}">
              <c16:uniqueId val="{00000001-167B-4EB4-A64C-0B407C41BBD6}"/>
            </c:ext>
          </c:extLst>
        </c:ser>
        <c:ser>
          <c:idx val="1"/>
          <c:order val="2"/>
          <c:tx>
            <c:v>REIT Realized Annual Rent Per Occupied Sq Ft</c:v>
          </c:tx>
          <c:spPr>
            <a:ln w="38100" cap="rnd">
              <a:solidFill>
                <a:srgbClr val="A9A9A9"/>
              </a:solidFill>
              <a:round/>
            </a:ln>
            <a:effectLst/>
          </c:spPr>
          <c:marker>
            <c:symbol val="none"/>
          </c:marker>
          <c:cat>
            <c:strRef>
              <c:f>Sheet1!$A$6:$A$31</c:f>
              <c:strCache>
                <c:ptCount val="26"/>
                <c:pt idx="0">
                  <c:v>Q1 2018</c:v>
                </c:pt>
                <c:pt idx="1">
                  <c:v>Q2 2018</c:v>
                </c:pt>
                <c:pt idx="2">
                  <c:v>Q3 2018</c:v>
                </c:pt>
                <c:pt idx="3">
                  <c:v>Q4 2018</c:v>
                </c:pt>
                <c:pt idx="4">
                  <c:v>Q1 2019</c:v>
                </c:pt>
                <c:pt idx="5">
                  <c:v>Q2 2019</c:v>
                </c:pt>
                <c:pt idx="6">
                  <c:v>Q3 2019</c:v>
                </c:pt>
                <c:pt idx="7">
                  <c:v>Q4 2019</c:v>
                </c:pt>
                <c:pt idx="8">
                  <c:v>Q1 2020</c:v>
                </c:pt>
                <c:pt idx="9">
                  <c:v>Q2 2020</c:v>
                </c:pt>
                <c:pt idx="10">
                  <c:v>Q3 2020</c:v>
                </c:pt>
                <c:pt idx="11">
                  <c:v>Q4 2020</c:v>
                </c:pt>
                <c:pt idx="12">
                  <c:v>Q1 2021</c:v>
                </c:pt>
                <c:pt idx="13">
                  <c:v>Q2 2021</c:v>
                </c:pt>
                <c:pt idx="14">
                  <c:v>Q3 2021</c:v>
                </c:pt>
                <c:pt idx="15">
                  <c:v>Q4 2021</c:v>
                </c:pt>
                <c:pt idx="16">
                  <c:v>Q1 2022</c:v>
                </c:pt>
                <c:pt idx="17">
                  <c:v>Q2 2022</c:v>
                </c:pt>
                <c:pt idx="18">
                  <c:v>Q3 2022</c:v>
                </c:pt>
                <c:pt idx="19">
                  <c:v>Q4 2022</c:v>
                </c:pt>
                <c:pt idx="20">
                  <c:v>Q1 2023</c:v>
                </c:pt>
                <c:pt idx="21">
                  <c:v>Q2 2023</c:v>
                </c:pt>
                <c:pt idx="22">
                  <c:v>Q3 2023</c:v>
                </c:pt>
                <c:pt idx="23">
                  <c:v>Q4 2023</c:v>
                </c:pt>
                <c:pt idx="24">
                  <c:v>Q1 2024</c:v>
                </c:pt>
                <c:pt idx="25">
                  <c:v>Q2 2024</c:v>
                </c:pt>
              </c:strCache>
            </c:strRef>
          </c:cat>
          <c:val>
            <c:numRef>
              <c:f>Sheet1!$J$6:$J$31</c:f>
              <c:numCache>
                <c:formatCode>"$"#,##0.00</c:formatCode>
                <c:ptCount val="26"/>
                <c:pt idx="0">
                  <c:v>14.25035114534297</c:v>
                </c:pt>
                <c:pt idx="1">
                  <c:v>14.384619000698656</c:v>
                </c:pt>
                <c:pt idx="2">
                  <c:v>14.724659192309851</c:v>
                </c:pt>
                <c:pt idx="3">
                  <c:v>14.758867968239914</c:v>
                </c:pt>
                <c:pt idx="4">
                  <c:v>14.686419323984621</c:v>
                </c:pt>
                <c:pt idx="5">
                  <c:v>14.811940044473181</c:v>
                </c:pt>
                <c:pt idx="6">
                  <c:v>15.073510957756817</c:v>
                </c:pt>
                <c:pt idx="7">
                  <c:v>15.053343023833364</c:v>
                </c:pt>
                <c:pt idx="8">
                  <c:v>15.090585721593406</c:v>
                </c:pt>
                <c:pt idx="9">
                  <c:v>14.641044442776279</c:v>
                </c:pt>
                <c:pt idx="10">
                  <c:v>14.831402514549639</c:v>
                </c:pt>
                <c:pt idx="11">
                  <c:v>15.174052129518994</c:v>
                </c:pt>
                <c:pt idx="12">
                  <c:v>15.341434721339576</c:v>
                </c:pt>
                <c:pt idx="13">
                  <c:v>15.856267285080252</c:v>
                </c:pt>
                <c:pt idx="14">
                  <c:v>16.874303389279412</c:v>
                </c:pt>
                <c:pt idx="15">
                  <c:v>17.441893477921543</c:v>
                </c:pt>
                <c:pt idx="16">
                  <c:v>17.833710686945036</c:v>
                </c:pt>
                <c:pt idx="17">
                  <c:v>18.693824902386694</c:v>
                </c:pt>
                <c:pt idx="18">
                  <c:v>19.437251386691216</c:v>
                </c:pt>
                <c:pt idx="19">
                  <c:v>19.641084640882262</c:v>
                </c:pt>
                <c:pt idx="20">
                  <c:v>19.55291843983494</c:v>
                </c:pt>
                <c:pt idx="21">
                  <c:v>19.741088036183193</c:v>
                </c:pt>
                <c:pt idx="22">
                  <c:v>20.055550476021704</c:v>
                </c:pt>
                <c:pt idx="23">
                  <c:v>19.966329843543768</c:v>
                </c:pt>
                <c:pt idx="24">
                  <c:v>19.674090545125093</c:v>
                </c:pt>
                <c:pt idx="25">
                  <c:v>19.612000000000002</c:v>
                </c:pt>
              </c:numCache>
            </c:numRef>
          </c:val>
          <c:smooth val="0"/>
          <c:extLst>
            <c:ext xmlns:c16="http://schemas.microsoft.com/office/drawing/2014/chart" uri="{C3380CC4-5D6E-409C-BE32-E72D297353CC}">
              <c16:uniqueId val="{00000002-167B-4EB4-A64C-0B407C41BBD6}"/>
            </c:ext>
          </c:extLst>
        </c:ser>
        <c:dLbls>
          <c:showLegendKey val="0"/>
          <c:showVal val="0"/>
          <c:showCatName val="0"/>
          <c:showSerName val="0"/>
          <c:showPercent val="0"/>
          <c:showBubbleSize val="0"/>
        </c:dLbls>
        <c:smooth val="0"/>
        <c:axId val="1977185824"/>
        <c:axId val="1977187264"/>
      </c:lineChart>
      <c:catAx>
        <c:axId val="197718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77187264"/>
        <c:crosses val="autoZero"/>
        <c:auto val="1"/>
        <c:lblAlgn val="ctr"/>
        <c:lblOffset val="100"/>
        <c:noMultiLvlLbl val="0"/>
      </c:catAx>
      <c:valAx>
        <c:axId val="1977187264"/>
        <c:scaling>
          <c:orientation val="minMax"/>
          <c:min val="13"/>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977185824"/>
        <c:crosses val="autoZero"/>
        <c:crossBetween val="between"/>
      </c:valAx>
      <c:spPr>
        <a:noFill/>
        <a:ln>
          <a:noFill/>
        </a:ln>
        <a:effectLst/>
      </c:spPr>
    </c:plotArea>
    <c:legend>
      <c:legendPos val="b"/>
      <c:layout>
        <c:manualLayout>
          <c:xMode val="edge"/>
          <c:yMode val="edge"/>
          <c:x val="1.488095238095238E-3"/>
          <c:y val="0.91034744845206039"/>
          <c:w val="0.992910808023997"/>
          <c:h val="8.965255154793963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Yardi Matrix Annual Street Rates Per Sq. Ft. </a:t>
            </a:r>
          </a:p>
        </c:rich>
      </c:tx>
      <c:layout>
        <c:manualLayout>
          <c:xMode val="edge"/>
          <c:yMode val="edge"/>
          <c:x val="0.3209345890587205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656456112902179E-2"/>
          <c:y val="7.8580583678523636E-2"/>
          <c:w val="0.89923896951935511"/>
          <c:h val="0.62438978891329033"/>
        </c:manualLayout>
      </c:layout>
      <c:lineChart>
        <c:grouping val="standard"/>
        <c:varyColors val="0"/>
        <c:ser>
          <c:idx val="0"/>
          <c:order val="0"/>
          <c:tx>
            <c:v>All Units</c:v>
          </c:tx>
          <c:spPr>
            <a:ln w="38100" cap="rnd">
              <a:solidFill>
                <a:srgbClr val="007FFF"/>
              </a:solidFill>
              <a:round/>
            </a:ln>
            <a:effectLst/>
          </c:spPr>
          <c:marker>
            <c:symbol val="none"/>
          </c:marker>
          <c:cat>
            <c:numRef>
              <c:f>Sheet1!$A$2:$A$93</c:f>
              <c:numCache>
                <c:formatCode>mmm\-yy</c:formatCode>
                <c:ptCount val="92"/>
                <c:pt idx="0">
                  <c:v>42752</c:v>
                </c:pt>
                <c:pt idx="1">
                  <c:v>42783</c:v>
                </c:pt>
                <c:pt idx="2">
                  <c:v>42811</c:v>
                </c:pt>
                <c:pt idx="3">
                  <c:v>42842</c:v>
                </c:pt>
                <c:pt idx="4">
                  <c:v>42872</c:v>
                </c:pt>
                <c:pt idx="5">
                  <c:v>42903</c:v>
                </c:pt>
                <c:pt idx="6">
                  <c:v>42933</c:v>
                </c:pt>
                <c:pt idx="7">
                  <c:v>42964</c:v>
                </c:pt>
                <c:pt idx="8">
                  <c:v>42995</c:v>
                </c:pt>
                <c:pt idx="9">
                  <c:v>43025</c:v>
                </c:pt>
                <c:pt idx="10">
                  <c:v>43056</c:v>
                </c:pt>
                <c:pt idx="11">
                  <c:v>43086</c:v>
                </c:pt>
                <c:pt idx="12">
                  <c:v>43117</c:v>
                </c:pt>
                <c:pt idx="13">
                  <c:v>43148</c:v>
                </c:pt>
                <c:pt idx="14">
                  <c:v>43176</c:v>
                </c:pt>
                <c:pt idx="15">
                  <c:v>43207</c:v>
                </c:pt>
                <c:pt idx="16">
                  <c:v>43237</c:v>
                </c:pt>
                <c:pt idx="17">
                  <c:v>43268</c:v>
                </c:pt>
                <c:pt idx="18">
                  <c:v>43298</c:v>
                </c:pt>
                <c:pt idx="19">
                  <c:v>43329</c:v>
                </c:pt>
                <c:pt idx="20">
                  <c:v>43360</c:v>
                </c:pt>
                <c:pt idx="21">
                  <c:v>43390</c:v>
                </c:pt>
                <c:pt idx="22">
                  <c:v>43421</c:v>
                </c:pt>
                <c:pt idx="23">
                  <c:v>43451</c:v>
                </c:pt>
                <c:pt idx="24">
                  <c:v>43482</c:v>
                </c:pt>
                <c:pt idx="25">
                  <c:v>43513</c:v>
                </c:pt>
                <c:pt idx="26">
                  <c:v>43541</c:v>
                </c:pt>
                <c:pt idx="27">
                  <c:v>43572</c:v>
                </c:pt>
                <c:pt idx="28">
                  <c:v>43602</c:v>
                </c:pt>
                <c:pt idx="29">
                  <c:v>43633</c:v>
                </c:pt>
                <c:pt idx="30">
                  <c:v>43663</c:v>
                </c:pt>
                <c:pt idx="31">
                  <c:v>43694</c:v>
                </c:pt>
                <c:pt idx="32">
                  <c:v>43725</c:v>
                </c:pt>
                <c:pt idx="33">
                  <c:v>43755</c:v>
                </c:pt>
                <c:pt idx="34">
                  <c:v>43786</c:v>
                </c:pt>
                <c:pt idx="35">
                  <c:v>43816</c:v>
                </c:pt>
                <c:pt idx="36">
                  <c:v>43847</c:v>
                </c:pt>
                <c:pt idx="37">
                  <c:v>43878</c:v>
                </c:pt>
                <c:pt idx="38">
                  <c:v>43907</c:v>
                </c:pt>
                <c:pt idx="39">
                  <c:v>43938</c:v>
                </c:pt>
                <c:pt idx="40">
                  <c:v>43968</c:v>
                </c:pt>
                <c:pt idx="41">
                  <c:v>43999</c:v>
                </c:pt>
                <c:pt idx="42">
                  <c:v>44029</c:v>
                </c:pt>
                <c:pt idx="43">
                  <c:v>44060</c:v>
                </c:pt>
                <c:pt idx="44">
                  <c:v>44091</c:v>
                </c:pt>
                <c:pt idx="45">
                  <c:v>44121</c:v>
                </c:pt>
                <c:pt idx="46">
                  <c:v>44152</c:v>
                </c:pt>
                <c:pt idx="47">
                  <c:v>44182</c:v>
                </c:pt>
                <c:pt idx="48">
                  <c:v>44213</c:v>
                </c:pt>
                <c:pt idx="49">
                  <c:v>44244</c:v>
                </c:pt>
                <c:pt idx="50">
                  <c:v>44272</c:v>
                </c:pt>
                <c:pt idx="51">
                  <c:v>44303</c:v>
                </c:pt>
                <c:pt idx="52">
                  <c:v>44333</c:v>
                </c:pt>
                <c:pt idx="53">
                  <c:v>44364</c:v>
                </c:pt>
                <c:pt idx="54">
                  <c:v>44394</c:v>
                </c:pt>
                <c:pt idx="55">
                  <c:v>44425</c:v>
                </c:pt>
                <c:pt idx="56">
                  <c:v>44456</c:v>
                </c:pt>
                <c:pt idx="57">
                  <c:v>44486</c:v>
                </c:pt>
                <c:pt idx="58">
                  <c:v>44517</c:v>
                </c:pt>
                <c:pt idx="59">
                  <c:v>44547</c:v>
                </c:pt>
                <c:pt idx="60">
                  <c:v>44578</c:v>
                </c:pt>
                <c:pt idx="61">
                  <c:v>44609</c:v>
                </c:pt>
                <c:pt idx="62">
                  <c:v>44637</c:v>
                </c:pt>
                <c:pt idx="63">
                  <c:v>44668</c:v>
                </c:pt>
                <c:pt idx="64">
                  <c:v>44698</c:v>
                </c:pt>
                <c:pt idx="65">
                  <c:v>44729</c:v>
                </c:pt>
                <c:pt idx="66">
                  <c:v>44759</c:v>
                </c:pt>
                <c:pt idx="67">
                  <c:v>44790</c:v>
                </c:pt>
                <c:pt idx="68">
                  <c:v>44821</c:v>
                </c:pt>
                <c:pt idx="69">
                  <c:v>44851</c:v>
                </c:pt>
                <c:pt idx="70">
                  <c:v>44882</c:v>
                </c:pt>
                <c:pt idx="71">
                  <c:v>44912</c:v>
                </c:pt>
                <c:pt idx="72">
                  <c:v>44943</c:v>
                </c:pt>
                <c:pt idx="73">
                  <c:v>44974</c:v>
                </c:pt>
                <c:pt idx="74">
                  <c:v>45002</c:v>
                </c:pt>
                <c:pt idx="75">
                  <c:v>45033</c:v>
                </c:pt>
                <c:pt idx="76">
                  <c:v>45063</c:v>
                </c:pt>
                <c:pt idx="77">
                  <c:v>45094</c:v>
                </c:pt>
                <c:pt idx="78">
                  <c:v>45124</c:v>
                </c:pt>
                <c:pt idx="79">
                  <c:v>45155</c:v>
                </c:pt>
                <c:pt idx="80">
                  <c:v>45186</c:v>
                </c:pt>
                <c:pt idx="81">
                  <c:v>45216</c:v>
                </c:pt>
                <c:pt idx="82">
                  <c:v>45247</c:v>
                </c:pt>
                <c:pt idx="83">
                  <c:v>45277</c:v>
                </c:pt>
                <c:pt idx="84">
                  <c:v>45308</c:v>
                </c:pt>
                <c:pt idx="85">
                  <c:v>45339</c:v>
                </c:pt>
                <c:pt idx="86">
                  <c:v>45368</c:v>
                </c:pt>
                <c:pt idx="87">
                  <c:v>45399</c:v>
                </c:pt>
                <c:pt idx="88">
                  <c:v>45429</c:v>
                </c:pt>
                <c:pt idx="89">
                  <c:v>45460</c:v>
                </c:pt>
                <c:pt idx="90">
                  <c:v>45490</c:v>
                </c:pt>
                <c:pt idx="91">
                  <c:v>45521</c:v>
                </c:pt>
              </c:numCache>
            </c:numRef>
          </c:cat>
          <c:val>
            <c:numRef>
              <c:f>Sheet1!$B$2:$B$93</c:f>
              <c:numCache>
                <c:formatCode>"$"#,##0.00</c:formatCode>
                <c:ptCount val="92"/>
                <c:pt idx="0">
                  <c:v>16.323702091778799</c:v>
                </c:pt>
                <c:pt idx="1">
                  <c:v>16.185451414060999</c:v>
                </c:pt>
                <c:pt idx="2">
                  <c:v>16.273042608693299</c:v>
                </c:pt>
                <c:pt idx="3">
                  <c:v>16.555305477941001</c:v>
                </c:pt>
                <c:pt idx="4">
                  <c:v>16.7539748196826</c:v>
                </c:pt>
                <c:pt idx="5">
                  <c:v>16.907649586885</c:v>
                </c:pt>
                <c:pt idx="6">
                  <c:v>16.9911802770498</c:v>
                </c:pt>
                <c:pt idx="7">
                  <c:v>17.0805967640235</c:v>
                </c:pt>
                <c:pt idx="8">
                  <c:v>17.2944287856626</c:v>
                </c:pt>
                <c:pt idx="9">
                  <c:v>17.149217128617</c:v>
                </c:pt>
                <c:pt idx="10">
                  <c:v>16.757070341361398</c:v>
                </c:pt>
                <c:pt idx="11">
                  <c:v>16.392751403300799</c:v>
                </c:pt>
                <c:pt idx="12">
                  <c:v>16.252603548547199</c:v>
                </c:pt>
                <c:pt idx="13">
                  <c:v>16.1446599557983</c:v>
                </c:pt>
                <c:pt idx="14">
                  <c:v>16.190613093538602</c:v>
                </c:pt>
                <c:pt idx="15">
                  <c:v>16.2995094229221</c:v>
                </c:pt>
                <c:pt idx="16">
                  <c:v>16.404656520638699</c:v>
                </c:pt>
                <c:pt idx="17">
                  <c:v>16.4587708410087</c:v>
                </c:pt>
                <c:pt idx="18">
                  <c:v>16.502333395511499</c:v>
                </c:pt>
                <c:pt idx="19">
                  <c:v>16.452967774459999</c:v>
                </c:pt>
                <c:pt idx="20">
                  <c:v>16.3368460259756</c:v>
                </c:pt>
                <c:pt idx="21">
                  <c:v>16.1767278001217</c:v>
                </c:pt>
                <c:pt idx="22">
                  <c:v>16.102611602330999</c:v>
                </c:pt>
                <c:pt idx="23">
                  <c:v>16.043925550597301</c:v>
                </c:pt>
                <c:pt idx="24">
                  <c:v>15.978457388361001</c:v>
                </c:pt>
                <c:pt idx="25">
                  <c:v>15.9111365547663</c:v>
                </c:pt>
                <c:pt idx="26">
                  <c:v>15.9667931291843</c:v>
                </c:pt>
                <c:pt idx="27">
                  <c:v>16.0476080036137</c:v>
                </c:pt>
                <c:pt idx="28">
                  <c:v>16.136117225283101</c:v>
                </c:pt>
                <c:pt idx="29">
                  <c:v>16.1663864134356</c:v>
                </c:pt>
                <c:pt idx="30">
                  <c:v>16.095940423217499</c:v>
                </c:pt>
                <c:pt idx="31">
                  <c:v>16.006220855093801</c:v>
                </c:pt>
                <c:pt idx="32">
                  <c:v>15.8222351462181</c:v>
                </c:pt>
                <c:pt idx="33">
                  <c:v>15.6769029205448</c:v>
                </c:pt>
                <c:pt idx="34">
                  <c:v>15.771098250653701</c:v>
                </c:pt>
                <c:pt idx="35">
                  <c:v>15.7822884093778</c:v>
                </c:pt>
                <c:pt idx="36">
                  <c:v>15.764353342284201</c:v>
                </c:pt>
                <c:pt idx="37">
                  <c:v>15.819997507477799</c:v>
                </c:pt>
                <c:pt idx="38">
                  <c:v>16.012920259179801</c:v>
                </c:pt>
                <c:pt idx="39">
                  <c:v>15.5719502338164</c:v>
                </c:pt>
                <c:pt idx="40">
                  <c:v>15.514490036675801</c:v>
                </c:pt>
                <c:pt idx="41">
                  <c:v>15.589515386583599</c:v>
                </c:pt>
                <c:pt idx="42">
                  <c:v>15.8581922571452</c:v>
                </c:pt>
                <c:pt idx="43">
                  <c:v>16.098105567611899</c:v>
                </c:pt>
                <c:pt idx="44">
                  <c:v>16.1606563988712</c:v>
                </c:pt>
                <c:pt idx="45">
                  <c:v>16.238530550441901</c:v>
                </c:pt>
                <c:pt idx="46">
                  <c:v>16.324828348098901</c:v>
                </c:pt>
                <c:pt idx="47">
                  <c:v>16.3937623928325</c:v>
                </c:pt>
                <c:pt idx="48">
                  <c:v>16.375698332859301</c:v>
                </c:pt>
                <c:pt idx="49">
                  <c:v>16.386329833675099</c:v>
                </c:pt>
                <c:pt idx="50">
                  <c:v>16.670074359105801</c:v>
                </c:pt>
                <c:pt idx="51">
                  <c:v>17.000143936832199</c:v>
                </c:pt>
                <c:pt idx="52">
                  <c:v>17.317509188392499</c:v>
                </c:pt>
                <c:pt idx="53">
                  <c:v>17.5198323457168</c:v>
                </c:pt>
                <c:pt idx="54">
                  <c:v>17.7718376305566</c:v>
                </c:pt>
                <c:pt idx="55">
                  <c:v>17.829241643855202</c:v>
                </c:pt>
                <c:pt idx="56">
                  <c:v>17.7611703350981</c:v>
                </c:pt>
                <c:pt idx="57">
                  <c:v>17.708190302882102</c:v>
                </c:pt>
                <c:pt idx="58">
                  <c:v>17.627164709252298</c:v>
                </c:pt>
                <c:pt idx="59">
                  <c:v>17.6315990646827</c:v>
                </c:pt>
                <c:pt idx="60">
                  <c:v>17.675592042483899</c:v>
                </c:pt>
                <c:pt idx="61">
                  <c:v>17.6879316126067</c:v>
                </c:pt>
                <c:pt idx="62">
                  <c:v>17.763332246947499</c:v>
                </c:pt>
                <c:pt idx="63">
                  <c:v>17.8657136138136</c:v>
                </c:pt>
                <c:pt idx="64">
                  <c:v>18.048979960463999</c:v>
                </c:pt>
                <c:pt idx="65">
                  <c:v>18.169406874335301</c:v>
                </c:pt>
                <c:pt idx="66">
                  <c:v>18.180034169811901</c:v>
                </c:pt>
                <c:pt idx="67">
                  <c:v>18.0742907631187</c:v>
                </c:pt>
                <c:pt idx="68">
                  <c:v>17.802614471131999</c:v>
                </c:pt>
                <c:pt idx="69">
                  <c:v>17.544147615420101</c:v>
                </c:pt>
                <c:pt idx="70">
                  <c:v>17.3786566619921</c:v>
                </c:pt>
                <c:pt idx="71">
                  <c:v>17.117818924831401</c:v>
                </c:pt>
                <c:pt idx="72">
                  <c:v>17.102474050426299</c:v>
                </c:pt>
                <c:pt idx="73">
                  <c:v>17.153762199325701</c:v>
                </c:pt>
                <c:pt idx="74">
                  <c:v>17.1974725780623</c:v>
                </c:pt>
                <c:pt idx="75">
                  <c:v>17.2590779978343</c:v>
                </c:pt>
                <c:pt idx="76">
                  <c:v>17.348803189927501</c:v>
                </c:pt>
                <c:pt idx="77">
                  <c:v>17.411583127582801</c:v>
                </c:pt>
                <c:pt idx="78">
                  <c:v>17.278220240488999</c:v>
                </c:pt>
                <c:pt idx="79">
                  <c:v>17.218842783793999</c:v>
                </c:pt>
                <c:pt idx="80">
                  <c:v>16.930033870948598</c:v>
                </c:pt>
                <c:pt idx="81">
                  <c:v>16.629305323721201</c:v>
                </c:pt>
                <c:pt idx="82">
                  <c:v>16.427413624180002</c:v>
                </c:pt>
                <c:pt idx="83">
                  <c:v>16.4103227164446</c:v>
                </c:pt>
                <c:pt idx="84">
                  <c:v>16.3070240086798</c:v>
                </c:pt>
                <c:pt idx="85">
                  <c:v>16.247481211015899</c:v>
                </c:pt>
                <c:pt idx="86">
                  <c:v>16.2050388020855</c:v>
                </c:pt>
                <c:pt idx="87">
                  <c:v>16.335556477161401</c:v>
                </c:pt>
                <c:pt idx="88">
                  <c:v>16.422116314842501</c:v>
                </c:pt>
                <c:pt idx="89">
                  <c:v>16.461874392034701</c:v>
                </c:pt>
                <c:pt idx="90">
                  <c:v>16.3922796252007</c:v>
                </c:pt>
                <c:pt idx="91">
                  <c:v>16.3145747128602</c:v>
                </c:pt>
              </c:numCache>
            </c:numRef>
          </c:val>
          <c:smooth val="0"/>
          <c:extLst>
            <c:ext xmlns:c16="http://schemas.microsoft.com/office/drawing/2014/chart" uri="{C3380CC4-5D6E-409C-BE32-E72D297353CC}">
              <c16:uniqueId val="{00000000-788A-4FF2-9A70-E37BE63BAF53}"/>
            </c:ext>
          </c:extLst>
        </c:ser>
        <c:ser>
          <c:idx val="1"/>
          <c:order val="1"/>
          <c:tx>
            <c:v>Non-Climate-Controlled Units</c:v>
          </c:tx>
          <c:spPr>
            <a:ln w="38100" cap="rnd">
              <a:solidFill>
                <a:srgbClr val="0048A9"/>
              </a:solidFill>
              <a:round/>
            </a:ln>
            <a:effectLst/>
          </c:spPr>
          <c:marker>
            <c:symbol val="none"/>
          </c:marker>
          <c:cat>
            <c:numRef>
              <c:f>Sheet1!$A$2:$A$93</c:f>
              <c:numCache>
                <c:formatCode>mmm\-yy</c:formatCode>
                <c:ptCount val="92"/>
                <c:pt idx="0">
                  <c:v>42752</c:v>
                </c:pt>
                <c:pt idx="1">
                  <c:v>42783</c:v>
                </c:pt>
                <c:pt idx="2">
                  <c:v>42811</c:v>
                </c:pt>
                <c:pt idx="3">
                  <c:v>42842</c:v>
                </c:pt>
                <c:pt idx="4">
                  <c:v>42872</c:v>
                </c:pt>
                <c:pt idx="5">
                  <c:v>42903</c:v>
                </c:pt>
                <c:pt idx="6">
                  <c:v>42933</c:v>
                </c:pt>
                <c:pt idx="7">
                  <c:v>42964</c:v>
                </c:pt>
                <c:pt idx="8">
                  <c:v>42995</c:v>
                </c:pt>
                <c:pt idx="9">
                  <c:v>43025</c:v>
                </c:pt>
                <c:pt idx="10">
                  <c:v>43056</c:v>
                </c:pt>
                <c:pt idx="11">
                  <c:v>43086</c:v>
                </c:pt>
                <c:pt idx="12">
                  <c:v>43117</c:v>
                </c:pt>
                <c:pt idx="13">
                  <c:v>43148</c:v>
                </c:pt>
                <c:pt idx="14">
                  <c:v>43176</c:v>
                </c:pt>
                <c:pt idx="15">
                  <c:v>43207</c:v>
                </c:pt>
                <c:pt idx="16">
                  <c:v>43237</c:v>
                </c:pt>
                <c:pt idx="17">
                  <c:v>43268</c:v>
                </c:pt>
                <c:pt idx="18">
                  <c:v>43298</c:v>
                </c:pt>
                <c:pt idx="19">
                  <c:v>43329</c:v>
                </c:pt>
                <c:pt idx="20">
                  <c:v>43360</c:v>
                </c:pt>
                <c:pt idx="21">
                  <c:v>43390</c:v>
                </c:pt>
                <c:pt idx="22">
                  <c:v>43421</c:v>
                </c:pt>
                <c:pt idx="23">
                  <c:v>43451</c:v>
                </c:pt>
                <c:pt idx="24">
                  <c:v>43482</c:v>
                </c:pt>
                <c:pt idx="25">
                  <c:v>43513</c:v>
                </c:pt>
                <c:pt idx="26">
                  <c:v>43541</c:v>
                </c:pt>
                <c:pt idx="27">
                  <c:v>43572</c:v>
                </c:pt>
                <c:pt idx="28">
                  <c:v>43602</c:v>
                </c:pt>
                <c:pt idx="29">
                  <c:v>43633</c:v>
                </c:pt>
                <c:pt idx="30">
                  <c:v>43663</c:v>
                </c:pt>
                <c:pt idx="31">
                  <c:v>43694</c:v>
                </c:pt>
                <c:pt idx="32">
                  <c:v>43725</c:v>
                </c:pt>
                <c:pt idx="33">
                  <c:v>43755</c:v>
                </c:pt>
                <c:pt idx="34">
                  <c:v>43786</c:v>
                </c:pt>
                <c:pt idx="35">
                  <c:v>43816</c:v>
                </c:pt>
                <c:pt idx="36">
                  <c:v>43847</c:v>
                </c:pt>
                <c:pt idx="37">
                  <c:v>43878</c:v>
                </c:pt>
                <c:pt idx="38">
                  <c:v>43907</c:v>
                </c:pt>
                <c:pt idx="39">
                  <c:v>43938</c:v>
                </c:pt>
                <c:pt idx="40">
                  <c:v>43968</c:v>
                </c:pt>
                <c:pt idx="41">
                  <c:v>43999</c:v>
                </c:pt>
                <c:pt idx="42">
                  <c:v>44029</c:v>
                </c:pt>
                <c:pt idx="43">
                  <c:v>44060</c:v>
                </c:pt>
                <c:pt idx="44">
                  <c:v>44091</c:v>
                </c:pt>
                <c:pt idx="45">
                  <c:v>44121</c:v>
                </c:pt>
                <c:pt idx="46">
                  <c:v>44152</c:v>
                </c:pt>
                <c:pt idx="47">
                  <c:v>44182</c:v>
                </c:pt>
                <c:pt idx="48">
                  <c:v>44213</c:v>
                </c:pt>
                <c:pt idx="49">
                  <c:v>44244</c:v>
                </c:pt>
                <c:pt idx="50">
                  <c:v>44272</c:v>
                </c:pt>
                <c:pt idx="51">
                  <c:v>44303</c:v>
                </c:pt>
                <c:pt idx="52">
                  <c:v>44333</c:v>
                </c:pt>
                <c:pt idx="53">
                  <c:v>44364</c:v>
                </c:pt>
                <c:pt idx="54">
                  <c:v>44394</c:v>
                </c:pt>
                <c:pt idx="55">
                  <c:v>44425</c:v>
                </c:pt>
                <c:pt idx="56">
                  <c:v>44456</c:v>
                </c:pt>
                <c:pt idx="57">
                  <c:v>44486</c:v>
                </c:pt>
                <c:pt idx="58">
                  <c:v>44517</c:v>
                </c:pt>
                <c:pt idx="59">
                  <c:v>44547</c:v>
                </c:pt>
                <c:pt idx="60">
                  <c:v>44578</c:v>
                </c:pt>
                <c:pt idx="61">
                  <c:v>44609</c:v>
                </c:pt>
                <c:pt idx="62">
                  <c:v>44637</c:v>
                </c:pt>
                <c:pt idx="63">
                  <c:v>44668</c:v>
                </c:pt>
                <c:pt idx="64">
                  <c:v>44698</c:v>
                </c:pt>
                <c:pt idx="65">
                  <c:v>44729</c:v>
                </c:pt>
                <c:pt idx="66">
                  <c:v>44759</c:v>
                </c:pt>
                <c:pt idx="67">
                  <c:v>44790</c:v>
                </c:pt>
                <c:pt idx="68">
                  <c:v>44821</c:v>
                </c:pt>
                <c:pt idx="69">
                  <c:v>44851</c:v>
                </c:pt>
                <c:pt idx="70">
                  <c:v>44882</c:v>
                </c:pt>
                <c:pt idx="71">
                  <c:v>44912</c:v>
                </c:pt>
                <c:pt idx="72">
                  <c:v>44943</c:v>
                </c:pt>
                <c:pt idx="73">
                  <c:v>44974</c:v>
                </c:pt>
                <c:pt idx="74">
                  <c:v>45002</c:v>
                </c:pt>
                <c:pt idx="75">
                  <c:v>45033</c:v>
                </c:pt>
                <c:pt idx="76">
                  <c:v>45063</c:v>
                </c:pt>
                <c:pt idx="77">
                  <c:v>45094</c:v>
                </c:pt>
                <c:pt idx="78">
                  <c:v>45124</c:v>
                </c:pt>
                <c:pt idx="79">
                  <c:v>45155</c:v>
                </c:pt>
                <c:pt idx="80">
                  <c:v>45186</c:v>
                </c:pt>
                <c:pt idx="81">
                  <c:v>45216</c:v>
                </c:pt>
                <c:pt idx="82">
                  <c:v>45247</c:v>
                </c:pt>
                <c:pt idx="83">
                  <c:v>45277</c:v>
                </c:pt>
                <c:pt idx="84">
                  <c:v>45308</c:v>
                </c:pt>
                <c:pt idx="85">
                  <c:v>45339</c:v>
                </c:pt>
                <c:pt idx="86">
                  <c:v>45368</c:v>
                </c:pt>
                <c:pt idx="87">
                  <c:v>45399</c:v>
                </c:pt>
                <c:pt idx="88">
                  <c:v>45429</c:v>
                </c:pt>
                <c:pt idx="89">
                  <c:v>45460</c:v>
                </c:pt>
                <c:pt idx="90">
                  <c:v>45490</c:v>
                </c:pt>
                <c:pt idx="91">
                  <c:v>45521</c:v>
                </c:pt>
              </c:numCache>
            </c:numRef>
          </c:cat>
          <c:val>
            <c:numRef>
              <c:f>Sheet1!$C$2:$C$93</c:f>
              <c:numCache>
                <c:formatCode>"$"#,##0.00</c:formatCode>
                <c:ptCount val="92"/>
                <c:pt idx="0">
                  <c:v>14.8600111263674</c:v>
                </c:pt>
                <c:pt idx="1">
                  <c:v>14.7799742510892</c:v>
                </c:pt>
                <c:pt idx="2">
                  <c:v>14.9495412534291</c:v>
                </c:pt>
                <c:pt idx="3">
                  <c:v>15.234641157720899</c:v>
                </c:pt>
                <c:pt idx="4">
                  <c:v>15.4295856091811</c:v>
                </c:pt>
                <c:pt idx="5">
                  <c:v>15.5958382416879</c:v>
                </c:pt>
                <c:pt idx="6">
                  <c:v>15.6719072219746</c:v>
                </c:pt>
                <c:pt idx="7">
                  <c:v>15.6751629938648</c:v>
                </c:pt>
                <c:pt idx="8">
                  <c:v>15.964045861277</c:v>
                </c:pt>
                <c:pt idx="9">
                  <c:v>15.846621571272999</c:v>
                </c:pt>
                <c:pt idx="10">
                  <c:v>15.4842864494343</c:v>
                </c:pt>
                <c:pt idx="11">
                  <c:v>15.114333614591301</c:v>
                </c:pt>
                <c:pt idx="12">
                  <c:v>14.9977411086948</c:v>
                </c:pt>
                <c:pt idx="13">
                  <c:v>14.8835209183069</c:v>
                </c:pt>
                <c:pt idx="14">
                  <c:v>14.919703260836499</c:v>
                </c:pt>
                <c:pt idx="15">
                  <c:v>15.015083282305699</c:v>
                </c:pt>
                <c:pt idx="16">
                  <c:v>15.115190262019199</c:v>
                </c:pt>
                <c:pt idx="17">
                  <c:v>15.1543467679881</c:v>
                </c:pt>
                <c:pt idx="18">
                  <c:v>15.1974328272841</c:v>
                </c:pt>
                <c:pt idx="19">
                  <c:v>15.1437564080814</c:v>
                </c:pt>
                <c:pt idx="20">
                  <c:v>15.061036117180199</c:v>
                </c:pt>
                <c:pt idx="21">
                  <c:v>14.923570598418801</c:v>
                </c:pt>
                <c:pt idx="22">
                  <c:v>14.8629076092889</c:v>
                </c:pt>
                <c:pt idx="23">
                  <c:v>14.829844951087001</c:v>
                </c:pt>
                <c:pt idx="24">
                  <c:v>14.782586076890199</c:v>
                </c:pt>
                <c:pt idx="25">
                  <c:v>14.728584501429401</c:v>
                </c:pt>
                <c:pt idx="26">
                  <c:v>14.7875474328905</c:v>
                </c:pt>
                <c:pt idx="27">
                  <c:v>14.854065687388101</c:v>
                </c:pt>
                <c:pt idx="28">
                  <c:v>14.928049422216301</c:v>
                </c:pt>
                <c:pt idx="29">
                  <c:v>14.969722791321299</c:v>
                </c:pt>
                <c:pt idx="30">
                  <c:v>14.914828090478199</c:v>
                </c:pt>
                <c:pt idx="31">
                  <c:v>14.8424161056892</c:v>
                </c:pt>
                <c:pt idx="32">
                  <c:v>14.6883773406143</c:v>
                </c:pt>
                <c:pt idx="33">
                  <c:v>14.578589870763</c:v>
                </c:pt>
                <c:pt idx="34">
                  <c:v>14.680190710533701</c:v>
                </c:pt>
                <c:pt idx="35">
                  <c:v>14.722727662751099</c:v>
                </c:pt>
                <c:pt idx="36">
                  <c:v>14.712434095789099</c:v>
                </c:pt>
                <c:pt idx="37">
                  <c:v>14.801541845094899</c:v>
                </c:pt>
                <c:pt idx="38">
                  <c:v>14.9633897000774</c:v>
                </c:pt>
                <c:pt idx="39">
                  <c:v>14.5883957464637</c:v>
                </c:pt>
                <c:pt idx="40">
                  <c:v>14.5474294348714</c:v>
                </c:pt>
                <c:pt idx="41">
                  <c:v>14.602983447766499</c:v>
                </c:pt>
                <c:pt idx="42">
                  <c:v>14.8492855537044</c:v>
                </c:pt>
                <c:pt idx="43">
                  <c:v>15.0668776514605</c:v>
                </c:pt>
                <c:pt idx="44">
                  <c:v>15.1216819446852</c:v>
                </c:pt>
                <c:pt idx="45">
                  <c:v>15.2006495147356</c:v>
                </c:pt>
                <c:pt idx="46">
                  <c:v>15.2919556124456</c:v>
                </c:pt>
                <c:pt idx="47">
                  <c:v>15.3543928551512</c:v>
                </c:pt>
                <c:pt idx="48">
                  <c:v>15.3348822548882</c:v>
                </c:pt>
                <c:pt idx="49">
                  <c:v>15.334776177526599</c:v>
                </c:pt>
                <c:pt idx="50">
                  <c:v>15.6166852739949</c:v>
                </c:pt>
                <c:pt idx="51">
                  <c:v>15.9018262043533</c:v>
                </c:pt>
                <c:pt idx="52">
                  <c:v>16.187908317542899</c:v>
                </c:pt>
                <c:pt idx="53">
                  <c:v>16.386826003507199</c:v>
                </c:pt>
                <c:pt idx="54">
                  <c:v>16.609320352469499</c:v>
                </c:pt>
                <c:pt idx="55">
                  <c:v>16.673462360488699</c:v>
                </c:pt>
                <c:pt idx="56">
                  <c:v>16.612562571370699</c:v>
                </c:pt>
                <c:pt idx="57">
                  <c:v>16.569253721370099</c:v>
                </c:pt>
                <c:pt idx="58">
                  <c:v>16.5142579143447</c:v>
                </c:pt>
                <c:pt idx="59">
                  <c:v>16.5209226686633</c:v>
                </c:pt>
                <c:pt idx="60">
                  <c:v>16.5651335952683</c:v>
                </c:pt>
                <c:pt idx="61">
                  <c:v>16.578714475563601</c:v>
                </c:pt>
                <c:pt idx="62">
                  <c:v>16.647699237205501</c:v>
                </c:pt>
                <c:pt idx="63">
                  <c:v>16.7442171687083</c:v>
                </c:pt>
                <c:pt idx="64">
                  <c:v>16.8805742921983</c:v>
                </c:pt>
                <c:pt idx="65">
                  <c:v>16.979017929238701</c:v>
                </c:pt>
                <c:pt idx="66">
                  <c:v>17.0026619499898</c:v>
                </c:pt>
                <c:pt idx="67">
                  <c:v>16.913187791063699</c:v>
                </c:pt>
                <c:pt idx="68">
                  <c:v>16.690856713308801</c:v>
                </c:pt>
                <c:pt idx="69">
                  <c:v>16.470166721787098</c:v>
                </c:pt>
                <c:pt idx="70">
                  <c:v>16.318317772221601</c:v>
                </c:pt>
                <c:pt idx="71">
                  <c:v>16.083610317317799</c:v>
                </c:pt>
                <c:pt idx="72">
                  <c:v>16.0695185465568</c:v>
                </c:pt>
                <c:pt idx="73">
                  <c:v>16.115558570122602</c:v>
                </c:pt>
                <c:pt idx="74">
                  <c:v>16.1482159692913</c:v>
                </c:pt>
                <c:pt idx="75">
                  <c:v>16.185260863429999</c:v>
                </c:pt>
                <c:pt idx="76">
                  <c:v>16.254849985469399</c:v>
                </c:pt>
                <c:pt idx="77">
                  <c:v>16.287122326484599</c:v>
                </c:pt>
                <c:pt idx="78">
                  <c:v>16.169943396082999</c:v>
                </c:pt>
                <c:pt idx="79">
                  <c:v>16.097397828045199</c:v>
                </c:pt>
                <c:pt idx="80">
                  <c:v>15.844849573156999</c:v>
                </c:pt>
                <c:pt idx="81">
                  <c:v>15.5932009601205</c:v>
                </c:pt>
                <c:pt idx="82">
                  <c:v>15.4435922933753</c:v>
                </c:pt>
                <c:pt idx="83">
                  <c:v>15.437244130941901</c:v>
                </c:pt>
                <c:pt idx="84">
                  <c:v>15.348960981982399</c:v>
                </c:pt>
                <c:pt idx="85">
                  <c:v>15.3291796823386</c:v>
                </c:pt>
                <c:pt idx="86">
                  <c:v>15.273053478907901</c:v>
                </c:pt>
                <c:pt idx="87">
                  <c:v>15.376967099222799</c:v>
                </c:pt>
                <c:pt idx="88">
                  <c:v>15.416882325280399</c:v>
                </c:pt>
                <c:pt idx="89">
                  <c:v>15.419078162694399</c:v>
                </c:pt>
                <c:pt idx="90">
                  <c:v>15.3711760059914</c:v>
                </c:pt>
                <c:pt idx="91">
                  <c:v>15.307146932272399</c:v>
                </c:pt>
              </c:numCache>
            </c:numRef>
          </c:val>
          <c:smooth val="0"/>
          <c:extLst>
            <c:ext xmlns:c16="http://schemas.microsoft.com/office/drawing/2014/chart" uri="{C3380CC4-5D6E-409C-BE32-E72D297353CC}">
              <c16:uniqueId val="{00000001-788A-4FF2-9A70-E37BE63BAF53}"/>
            </c:ext>
          </c:extLst>
        </c:ser>
        <c:ser>
          <c:idx val="2"/>
          <c:order val="2"/>
          <c:tx>
            <c:v>Climate-Controlled Units</c:v>
          </c:tx>
          <c:spPr>
            <a:ln w="38100" cap="rnd">
              <a:solidFill>
                <a:srgbClr val="A9A9A9"/>
              </a:solidFill>
              <a:round/>
            </a:ln>
            <a:effectLst/>
          </c:spPr>
          <c:marker>
            <c:symbol val="none"/>
          </c:marker>
          <c:cat>
            <c:numRef>
              <c:f>Sheet1!$A$2:$A$93</c:f>
              <c:numCache>
                <c:formatCode>mmm\-yy</c:formatCode>
                <c:ptCount val="92"/>
                <c:pt idx="0">
                  <c:v>42752</c:v>
                </c:pt>
                <c:pt idx="1">
                  <c:v>42783</c:v>
                </c:pt>
                <c:pt idx="2">
                  <c:v>42811</c:v>
                </c:pt>
                <c:pt idx="3">
                  <c:v>42842</c:v>
                </c:pt>
                <c:pt idx="4">
                  <c:v>42872</c:v>
                </c:pt>
                <c:pt idx="5">
                  <c:v>42903</c:v>
                </c:pt>
                <c:pt idx="6">
                  <c:v>42933</c:v>
                </c:pt>
                <c:pt idx="7">
                  <c:v>42964</c:v>
                </c:pt>
                <c:pt idx="8">
                  <c:v>42995</c:v>
                </c:pt>
                <c:pt idx="9">
                  <c:v>43025</c:v>
                </c:pt>
                <c:pt idx="10">
                  <c:v>43056</c:v>
                </c:pt>
                <c:pt idx="11">
                  <c:v>43086</c:v>
                </c:pt>
                <c:pt idx="12">
                  <c:v>43117</c:v>
                </c:pt>
                <c:pt idx="13">
                  <c:v>43148</c:v>
                </c:pt>
                <c:pt idx="14">
                  <c:v>43176</c:v>
                </c:pt>
                <c:pt idx="15">
                  <c:v>43207</c:v>
                </c:pt>
                <c:pt idx="16">
                  <c:v>43237</c:v>
                </c:pt>
                <c:pt idx="17">
                  <c:v>43268</c:v>
                </c:pt>
                <c:pt idx="18">
                  <c:v>43298</c:v>
                </c:pt>
                <c:pt idx="19">
                  <c:v>43329</c:v>
                </c:pt>
                <c:pt idx="20">
                  <c:v>43360</c:v>
                </c:pt>
                <c:pt idx="21">
                  <c:v>43390</c:v>
                </c:pt>
                <c:pt idx="22">
                  <c:v>43421</c:v>
                </c:pt>
                <c:pt idx="23">
                  <c:v>43451</c:v>
                </c:pt>
                <c:pt idx="24">
                  <c:v>43482</c:v>
                </c:pt>
                <c:pt idx="25">
                  <c:v>43513</c:v>
                </c:pt>
                <c:pt idx="26">
                  <c:v>43541</c:v>
                </c:pt>
                <c:pt idx="27">
                  <c:v>43572</c:v>
                </c:pt>
                <c:pt idx="28">
                  <c:v>43602</c:v>
                </c:pt>
                <c:pt idx="29">
                  <c:v>43633</c:v>
                </c:pt>
                <c:pt idx="30">
                  <c:v>43663</c:v>
                </c:pt>
                <c:pt idx="31">
                  <c:v>43694</c:v>
                </c:pt>
                <c:pt idx="32">
                  <c:v>43725</c:v>
                </c:pt>
                <c:pt idx="33">
                  <c:v>43755</c:v>
                </c:pt>
                <c:pt idx="34">
                  <c:v>43786</c:v>
                </c:pt>
                <c:pt idx="35">
                  <c:v>43816</c:v>
                </c:pt>
                <c:pt idx="36">
                  <c:v>43847</c:v>
                </c:pt>
                <c:pt idx="37">
                  <c:v>43878</c:v>
                </c:pt>
                <c:pt idx="38">
                  <c:v>43907</c:v>
                </c:pt>
                <c:pt idx="39">
                  <c:v>43938</c:v>
                </c:pt>
                <c:pt idx="40">
                  <c:v>43968</c:v>
                </c:pt>
                <c:pt idx="41">
                  <c:v>43999</c:v>
                </c:pt>
                <c:pt idx="42">
                  <c:v>44029</c:v>
                </c:pt>
                <c:pt idx="43">
                  <c:v>44060</c:v>
                </c:pt>
                <c:pt idx="44">
                  <c:v>44091</c:v>
                </c:pt>
                <c:pt idx="45">
                  <c:v>44121</c:v>
                </c:pt>
                <c:pt idx="46">
                  <c:v>44152</c:v>
                </c:pt>
                <c:pt idx="47">
                  <c:v>44182</c:v>
                </c:pt>
                <c:pt idx="48">
                  <c:v>44213</c:v>
                </c:pt>
                <c:pt idx="49">
                  <c:v>44244</c:v>
                </c:pt>
                <c:pt idx="50">
                  <c:v>44272</c:v>
                </c:pt>
                <c:pt idx="51">
                  <c:v>44303</c:v>
                </c:pt>
                <c:pt idx="52">
                  <c:v>44333</c:v>
                </c:pt>
                <c:pt idx="53">
                  <c:v>44364</c:v>
                </c:pt>
                <c:pt idx="54">
                  <c:v>44394</c:v>
                </c:pt>
                <c:pt idx="55">
                  <c:v>44425</c:v>
                </c:pt>
                <c:pt idx="56">
                  <c:v>44456</c:v>
                </c:pt>
                <c:pt idx="57">
                  <c:v>44486</c:v>
                </c:pt>
                <c:pt idx="58">
                  <c:v>44517</c:v>
                </c:pt>
                <c:pt idx="59">
                  <c:v>44547</c:v>
                </c:pt>
                <c:pt idx="60">
                  <c:v>44578</c:v>
                </c:pt>
                <c:pt idx="61">
                  <c:v>44609</c:v>
                </c:pt>
                <c:pt idx="62">
                  <c:v>44637</c:v>
                </c:pt>
                <c:pt idx="63">
                  <c:v>44668</c:v>
                </c:pt>
                <c:pt idx="64">
                  <c:v>44698</c:v>
                </c:pt>
                <c:pt idx="65">
                  <c:v>44729</c:v>
                </c:pt>
                <c:pt idx="66">
                  <c:v>44759</c:v>
                </c:pt>
                <c:pt idx="67">
                  <c:v>44790</c:v>
                </c:pt>
                <c:pt idx="68">
                  <c:v>44821</c:v>
                </c:pt>
                <c:pt idx="69">
                  <c:v>44851</c:v>
                </c:pt>
                <c:pt idx="70">
                  <c:v>44882</c:v>
                </c:pt>
                <c:pt idx="71">
                  <c:v>44912</c:v>
                </c:pt>
                <c:pt idx="72">
                  <c:v>44943</c:v>
                </c:pt>
                <c:pt idx="73">
                  <c:v>44974</c:v>
                </c:pt>
                <c:pt idx="74">
                  <c:v>45002</c:v>
                </c:pt>
                <c:pt idx="75">
                  <c:v>45033</c:v>
                </c:pt>
                <c:pt idx="76">
                  <c:v>45063</c:v>
                </c:pt>
                <c:pt idx="77">
                  <c:v>45094</c:v>
                </c:pt>
                <c:pt idx="78">
                  <c:v>45124</c:v>
                </c:pt>
                <c:pt idx="79">
                  <c:v>45155</c:v>
                </c:pt>
                <c:pt idx="80">
                  <c:v>45186</c:v>
                </c:pt>
                <c:pt idx="81">
                  <c:v>45216</c:v>
                </c:pt>
                <c:pt idx="82">
                  <c:v>45247</c:v>
                </c:pt>
                <c:pt idx="83">
                  <c:v>45277</c:v>
                </c:pt>
                <c:pt idx="84">
                  <c:v>45308</c:v>
                </c:pt>
                <c:pt idx="85">
                  <c:v>45339</c:v>
                </c:pt>
                <c:pt idx="86">
                  <c:v>45368</c:v>
                </c:pt>
                <c:pt idx="87">
                  <c:v>45399</c:v>
                </c:pt>
                <c:pt idx="88">
                  <c:v>45429</c:v>
                </c:pt>
                <c:pt idx="89">
                  <c:v>45460</c:v>
                </c:pt>
                <c:pt idx="90">
                  <c:v>45490</c:v>
                </c:pt>
                <c:pt idx="91">
                  <c:v>45521</c:v>
                </c:pt>
              </c:numCache>
            </c:numRef>
          </c:cat>
          <c:val>
            <c:numRef>
              <c:f>Sheet1!$D$2:$D$93</c:f>
              <c:numCache>
                <c:formatCode>"$"#,##0.00</c:formatCode>
                <c:ptCount val="92"/>
                <c:pt idx="0">
                  <c:v>18.6598035266247</c:v>
                </c:pt>
                <c:pt idx="1">
                  <c:v>18.446619270282898</c:v>
                </c:pt>
                <c:pt idx="2">
                  <c:v>18.4850238257809</c:v>
                </c:pt>
                <c:pt idx="3">
                  <c:v>18.7321953808767</c:v>
                </c:pt>
                <c:pt idx="4">
                  <c:v>18.923507116556699</c:v>
                </c:pt>
                <c:pt idx="5">
                  <c:v>19.057746222003299</c:v>
                </c:pt>
                <c:pt idx="6">
                  <c:v>19.188945355418401</c:v>
                </c:pt>
                <c:pt idx="7">
                  <c:v>19.390504909467499</c:v>
                </c:pt>
                <c:pt idx="8">
                  <c:v>19.433229478613001</c:v>
                </c:pt>
                <c:pt idx="9">
                  <c:v>19.190402030679699</c:v>
                </c:pt>
                <c:pt idx="10">
                  <c:v>18.875055980659301</c:v>
                </c:pt>
                <c:pt idx="11">
                  <c:v>18.577322583591101</c:v>
                </c:pt>
                <c:pt idx="12">
                  <c:v>18.3869493136974</c:v>
                </c:pt>
                <c:pt idx="13">
                  <c:v>18.318086418313701</c:v>
                </c:pt>
                <c:pt idx="14">
                  <c:v>18.384122867701599</c:v>
                </c:pt>
                <c:pt idx="15">
                  <c:v>18.5327728050258</c:v>
                </c:pt>
                <c:pt idx="16">
                  <c:v>18.6648737693119</c:v>
                </c:pt>
                <c:pt idx="17">
                  <c:v>18.759898947467999</c:v>
                </c:pt>
                <c:pt idx="18">
                  <c:v>18.817170630399499</c:v>
                </c:pt>
                <c:pt idx="19">
                  <c:v>18.781854987453301</c:v>
                </c:pt>
                <c:pt idx="20">
                  <c:v>18.611877021373299</c:v>
                </c:pt>
                <c:pt idx="21">
                  <c:v>18.414373714709001</c:v>
                </c:pt>
                <c:pt idx="22">
                  <c:v>18.324286565984899</c:v>
                </c:pt>
                <c:pt idx="23">
                  <c:v>18.235924008690301</c:v>
                </c:pt>
                <c:pt idx="24">
                  <c:v>18.080853529786602</c:v>
                </c:pt>
                <c:pt idx="25">
                  <c:v>17.991194895381899</c:v>
                </c:pt>
                <c:pt idx="26">
                  <c:v>18.0410281580142</c:v>
                </c:pt>
                <c:pt idx="27">
                  <c:v>18.142838660483001</c:v>
                </c:pt>
                <c:pt idx="28">
                  <c:v>18.259060290466898</c:v>
                </c:pt>
                <c:pt idx="29">
                  <c:v>18.249128736846998</c:v>
                </c:pt>
                <c:pt idx="30">
                  <c:v>18.1547177265257</c:v>
                </c:pt>
                <c:pt idx="31">
                  <c:v>18.066882083149402</c:v>
                </c:pt>
                <c:pt idx="32">
                  <c:v>17.846697677024999</c:v>
                </c:pt>
                <c:pt idx="33">
                  <c:v>17.631636331198401</c:v>
                </c:pt>
                <c:pt idx="34">
                  <c:v>17.710707948433399</c:v>
                </c:pt>
                <c:pt idx="35">
                  <c:v>17.672267210846702</c:v>
                </c:pt>
                <c:pt idx="36">
                  <c:v>17.6370503482398</c:v>
                </c:pt>
                <c:pt idx="37">
                  <c:v>17.596795668407999</c:v>
                </c:pt>
                <c:pt idx="38">
                  <c:v>17.8366749354199</c:v>
                </c:pt>
                <c:pt idx="39">
                  <c:v>17.2760831174967</c:v>
                </c:pt>
                <c:pt idx="40">
                  <c:v>17.183864611653402</c:v>
                </c:pt>
                <c:pt idx="41">
                  <c:v>17.288292066752401</c:v>
                </c:pt>
                <c:pt idx="42">
                  <c:v>17.586376809244999</c:v>
                </c:pt>
                <c:pt idx="43">
                  <c:v>17.858203785739999</c:v>
                </c:pt>
                <c:pt idx="44">
                  <c:v>17.9258336750624</c:v>
                </c:pt>
                <c:pt idx="45">
                  <c:v>17.996014362993101</c:v>
                </c:pt>
                <c:pt idx="46">
                  <c:v>18.0657962296462</c:v>
                </c:pt>
                <c:pt idx="47">
                  <c:v>18.150240031860999</c:v>
                </c:pt>
                <c:pt idx="48">
                  <c:v>18.1374098321959</c:v>
                </c:pt>
                <c:pt idx="49">
                  <c:v>18.166541016728601</c:v>
                </c:pt>
                <c:pt idx="50">
                  <c:v>18.417645463809698</c:v>
                </c:pt>
                <c:pt idx="51">
                  <c:v>18.814971333728799</c:v>
                </c:pt>
                <c:pt idx="52">
                  <c:v>19.181957384014598</c:v>
                </c:pt>
                <c:pt idx="53">
                  <c:v>19.385099617491498</c:v>
                </c:pt>
                <c:pt idx="54">
                  <c:v>19.6775419955801</c:v>
                </c:pt>
                <c:pt idx="55">
                  <c:v>19.718348759090802</c:v>
                </c:pt>
                <c:pt idx="56">
                  <c:v>19.631119714743399</c:v>
                </c:pt>
                <c:pt idx="57">
                  <c:v>19.560002425613</c:v>
                </c:pt>
                <c:pt idx="58">
                  <c:v>19.438100140246402</c:v>
                </c:pt>
                <c:pt idx="59">
                  <c:v>19.433102827695301</c:v>
                </c:pt>
                <c:pt idx="60">
                  <c:v>19.469810905581902</c:v>
                </c:pt>
                <c:pt idx="61">
                  <c:v>19.4776981796801</c:v>
                </c:pt>
                <c:pt idx="62">
                  <c:v>19.554966357093502</c:v>
                </c:pt>
                <c:pt idx="63">
                  <c:v>19.6622531901704</c:v>
                </c:pt>
                <c:pt idx="64">
                  <c:v>19.915899768818001</c:v>
                </c:pt>
                <c:pt idx="65">
                  <c:v>20.070565155463299</c:v>
                </c:pt>
                <c:pt idx="66">
                  <c:v>20.060846210291</c:v>
                </c:pt>
                <c:pt idx="67">
                  <c:v>19.931703445945299</c:v>
                </c:pt>
                <c:pt idx="68">
                  <c:v>19.583734086834301</c:v>
                </c:pt>
                <c:pt idx="69">
                  <c:v>19.264282426630601</c:v>
                </c:pt>
                <c:pt idx="70">
                  <c:v>19.079186667320599</c:v>
                </c:pt>
                <c:pt idx="71">
                  <c:v>18.779264598759099</c:v>
                </c:pt>
                <c:pt idx="72">
                  <c:v>18.765047432651802</c:v>
                </c:pt>
                <c:pt idx="73">
                  <c:v>18.8193033764544</c:v>
                </c:pt>
                <c:pt idx="74">
                  <c:v>18.872876005406599</c:v>
                </c:pt>
                <c:pt idx="75">
                  <c:v>18.971828529242401</c:v>
                </c:pt>
                <c:pt idx="76">
                  <c:v>19.0896534753666</c:v>
                </c:pt>
                <c:pt idx="77">
                  <c:v>19.186488394882701</c:v>
                </c:pt>
                <c:pt idx="78">
                  <c:v>19.015532812418499</c:v>
                </c:pt>
                <c:pt idx="79">
                  <c:v>18.9336238866569</c:v>
                </c:pt>
                <c:pt idx="80">
                  <c:v>18.559851350253499</c:v>
                </c:pt>
                <c:pt idx="81">
                  <c:v>18.183575768125099</c:v>
                </c:pt>
                <c:pt idx="82">
                  <c:v>17.893247420651299</c:v>
                </c:pt>
                <c:pt idx="83">
                  <c:v>17.852417056922299</c:v>
                </c:pt>
                <c:pt idx="84">
                  <c:v>17.7197254185498</c:v>
                </c:pt>
                <c:pt idx="85">
                  <c:v>17.579003202083701</c:v>
                </c:pt>
                <c:pt idx="86">
                  <c:v>17.559230704219999</c:v>
                </c:pt>
                <c:pt idx="87">
                  <c:v>17.729365556991699</c:v>
                </c:pt>
                <c:pt idx="88">
                  <c:v>17.8854822830064</c:v>
                </c:pt>
                <c:pt idx="89">
                  <c:v>17.979210943369399</c:v>
                </c:pt>
                <c:pt idx="90">
                  <c:v>17.876910390122301</c:v>
                </c:pt>
                <c:pt idx="91">
                  <c:v>17.768301780407398</c:v>
                </c:pt>
              </c:numCache>
            </c:numRef>
          </c:val>
          <c:smooth val="0"/>
          <c:extLst>
            <c:ext xmlns:c16="http://schemas.microsoft.com/office/drawing/2014/chart" uri="{C3380CC4-5D6E-409C-BE32-E72D297353CC}">
              <c16:uniqueId val="{00000002-788A-4FF2-9A70-E37BE63BAF53}"/>
            </c:ext>
          </c:extLst>
        </c:ser>
        <c:dLbls>
          <c:showLegendKey val="0"/>
          <c:showVal val="0"/>
          <c:showCatName val="0"/>
          <c:showSerName val="0"/>
          <c:showPercent val="0"/>
          <c:showBubbleSize val="0"/>
        </c:dLbls>
        <c:smooth val="0"/>
        <c:axId val="1079159824"/>
        <c:axId val="1079169424"/>
      </c:lineChart>
      <c:dateAx>
        <c:axId val="1079159824"/>
        <c:scaling>
          <c:orientation val="minMax"/>
          <c:min val="43132"/>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69424"/>
        <c:crosses val="autoZero"/>
        <c:auto val="1"/>
        <c:lblOffset val="100"/>
        <c:baseTimeUnit val="months"/>
        <c:majorUnit val="3"/>
        <c:majorTimeUnit val="months"/>
      </c:dateAx>
      <c:valAx>
        <c:axId val="1079169424"/>
        <c:scaling>
          <c:orientation val="minMax"/>
          <c:max val="21"/>
          <c:min val="14"/>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59824"/>
        <c:crosses val="autoZero"/>
        <c:crossBetween val="between"/>
        <c:majorUnit val="1"/>
      </c:valAx>
      <c:spPr>
        <a:noFill/>
        <a:ln>
          <a:noFill/>
        </a:ln>
        <a:effectLst/>
      </c:spPr>
    </c:plotArea>
    <c:legend>
      <c:legendPos val="b"/>
      <c:layout>
        <c:manualLayout>
          <c:xMode val="edge"/>
          <c:yMode val="edge"/>
          <c:x val="0"/>
          <c:y val="0.91688980852210211"/>
          <c:w val="1"/>
          <c:h val="8.311019147789784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1600" b="1"/>
              <a:t>Year-over-Year Same-Store Annualized Rent Per Sq. Ft.</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1"/>
          <c:order val="0"/>
          <c:tx>
            <c:strRef>
              <c:f>Graph!$B$4</c:f>
              <c:strCache>
                <c:ptCount val="1"/>
                <c:pt idx="0">
                  <c:v>All Units</c:v>
                </c:pt>
              </c:strCache>
            </c:strRef>
          </c:tx>
          <c:spPr>
            <a:ln w="28575" cap="rnd">
              <a:solidFill>
                <a:srgbClr val="A9A9A8"/>
              </a:solidFill>
              <a:round/>
            </a:ln>
            <a:effectLst/>
          </c:spPr>
          <c:marker>
            <c:symbol val="none"/>
          </c:marker>
          <c:cat>
            <c:numRef>
              <c:f>Graph!$C$1:$CK$1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Graph!$C$4:$CK$4</c:f>
              <c:numCache>
                <c:formatCode>0.0%</c:formatCode>
                <c:ptCount val="87"/>
                <c:pt idx="0">
                  <c:v>-3.262967E-2</c:v>
                </c:pt>
                <c:pt idx="1">
                  <c:v>-1.3664229999999999E-2</c:v>
                </c:pt>
                <c:pt idx="2">
                  <c:v>-2.5606919999999998E-2</c:v>
                </c:pt>
                <c:pt idx="3">
                  <c:v>1.042619E-2</c:v>
                </c:pt>
                <c:pt idx="4">
                  <c:v>2.8064180000000001E-2</c:v>
                </c:pt>
                <c:pt idx="5">
                  <c:v>3.8885139999999999E-2</c:v>
                </c:pt>
                <c:pt idx="6">
                  <c:v>3.5022949999999997E-2</c:v>
                </c:pt>
                <c:pt idx="7">
                  <c:v>3.7387869999999997E-2</c:v>
                </c:pt>
                <c:pt idx="8">
                  <c:v>3.8578469999999997E-2</c:v>
                </c:pt>
                <c:pt idx="9">
                  <c:v>3.2583319999999999E-2</c:v>
                </c:pt>
                <c:pt idx="10">
                  <c:v>1.6679860000000001E-2</c:v>
                </c:pt>
                <c:pt idx="11">
                  <c:v>6.9955E-3</c:v>
                </c:pt>
                <c:pt idx="12">
                  <c:v>-8.2264000000000002E-4</c:v>
                </c:pt>
                <c:pt idx="13">
                  <c:v>-7.2420999999999996E-3</c:v>
                </c:pt>
                <c:pt idx="14">
                  <c:v>-1.059745E-2</c:v>
                </c:pt>
                <c:pt idx="15">
                  <c:v>-1.55183E-2</c:v>
                </c:pt>
                <c:pt idx="16">
                  <c:v>-1.2754150000000001E-2</c:v>
                </c:pt>
                <c:pt idx="17">
                  <c:v>-9.2681199999999995E-3</c:v>
                </c:pt>
                <c:pt idx="18">
                  <c:v>-9.1012000000000005E-4</c:v>
                </c:pt>
                <c:pt idx="19">
                  <c:v>6.3604000000000004E-4</c:v>
                </c:pt>
                <c:pt idx="20">
                  <c:v>-1.41372E-3</c:v>
                </c:pt>
                <c:pt idx="21">
                  <c:v>9.0072999999999998E-4</c:v>
                </c:pt>
                <c:pt idx="22">
                  <c:v>-1.2444999999999999E-3</c:v>
                </c:pt>
                <c:pt idx="23">
                  <c:v>-2.5998200000000001E-3</c:v>
                </c:pt>
                <c:pt idx="24">
                  <c:v>-9.1738400000000008E-3</c:v>
                </c:pt>
                <c:pt idx="25">
                  <c:v>-1.7332730000000001E-2</c:v>
                </c:pt>
                <c:pt idx="26">
                  <c:v>-1.8825809999999998E-2</c:v>
                </c:pt>
                <c:pt idx="27">
                  <c:v>-2.192676E-2</c:v>
                </c:pt>
                <c:pt idx="28">
                  <c:v>-1.9331040000000001E-2</c:v>
                </c:pt>
                <c:pt idx="29">
                  <c:v>-1.223247E-2</c:v>
                </c:pt>
                <c:pt idx="30">
                  <c:v>-9.8157000000000001E-3</c:v>
                </c:pt>
                <c:pt idx="31">
                  <c:v>-6.9686799999999997E-3</c:v>
                </c:pt>
                <c:pt idx="32">
                  <c:v>-3.1336200000000002E-3</c:v>
                </c:pt>
                <c:pt idx="33">
                  <c:v>-7.6413000000000002E-3</c:v>
                </c:pt>
                <c:pt idx="34">
                  <c:v>-2.383128E-2</c:v>
                </c:pt>
                <c:pt idx="35">
                  <c:v>-2.86608E-2</c:v>
                </c:pt>
                <c:pt idx="36">
                  <c:v>-2.3880180000000001E-2</c:v>
                </c:pt>
                <c:pt idx="37">
                  <c:v>-7.7867099999999996E-3</c:v>
                </c:pt>
                <c:pt idx="38">
                  <c:v>7.7117000000000002E-3</c:v>
                </c:pt>
                <c:pt idx="39">
                  <c:v>1.9544990000000002E-2</c:v>
                </c:pt>
                <c:pt idx="40">
                  <c:v>3.1738660000000002E-2</c:v>
                </c:pt>
                <c:pt idx="41">
                  <c:v>2.9501030000000001E-2</c:v>
                </c:pt>
                <c:pt idx="42">
                  <c:v>3.3491930000000003E-2</c:v>
                </c:pt>
                <c:pt idx="43">
                  <c:v>3.6420479999999998E-2</c:v>
                </c:pt>
                <c:pt idx="44">
                  <c:v>4.143898E-2</c:v>
                </c:pt>
                <c:pt idx="45">
                  <c:v>3.5326040000000003E-2</c:v>
                </c:pt>
                <c:pt idx="46">
                  <c:v>7.9481979999999994E-2</c:v>
                </c:pt>
                <c:pt idx="47">
                  <c:v>9.7528149999999994E-2</c:v>
                </c:pt>
                <c:pt idx="48">
                  <c:v>0.10585114</c:v>
                </c:pt>
                <c:pt idx="49">
                  <c:v>9.779438E-2</c:v>
                </c:pt>
                <c:pt idx="50">
                  <c:v>8.7260459999999998E-2</c:v>
                </c:pt>
                <c:pt idx="51">
                  <c:v>8.3824620000000002E-2</c:v>
                </c:pt>
                <c:pt idx="52">
                  <c:v>7.7602539999999998E-2</c:v>
                </c:pt>
                <c:pt idx="53">
                  <c:v>6.971186E-2</c:v>
                </c:pt>
                <c:pt idx="54">
                  <c:v>6.2580570000000002E-2</c:v>
                </c:pt>
                <c:pt idx="55">
                  <c:v>6.3183439999999993E-2</c:v>
                </c:pt>
                <c:pt idx="56">
                  <c:v>5.9686169999999997E-2</c:v>
                </c:pt>
                <c:pt idx="57">
                  <c:v>6.3896709999999995E-2</c:v>
                </c:pt>
                <c:pt idx="58">
                  <c:v>4.9210249999999997E-2</c:v>
                </c:pt>
                <c:pt idx="59">
                  <c:v>4.0481820000000002E-2</c:v>
                </c:pt>
                <c:pt idx="60">
                  <c:v>3.5099539999999999E-2</c:v>
                </c:pt>
                <c:pt idx="61">
                  <c:v>2.095443E-2</c:v>
                </c:pt>
                <c:pt idx="62">
                  <c:v>1.2082910000000001E-2</c:v>
                </c:pt>
                <c:pt idx="63">
                  <c:v>1.4798299999999999E-3</c:v>
                </c:pt>
                <c:pt idx="64">
                  <c:v>-1.004706E-2</c:v>
                </c:pt>
                <c:pt idx="65">
                  <c:v>-1.416065E-2</c:v>
                </c:pt>
                <c:pt idx="66">
                  <c:v>-2.8962499999999999E-2</c:v>
                </c:pt>
                <c:pt idx="67">
                  <c:v>-3.1198090000000001E-2</c:v>
                </c:pt>
                <c:pt idx="68">
                  <c:v>-2.8646680000000001E-2</c:v>
                </c:pt>
                <c:pt idx="69">
                  <c:v>-3.0475370000000002E-2</c:v>
                </c:pt>
                <c:pt idx="70">
                  <c:v>-3.2642780000000003E-2</c:v>
                </c:pt>
                <c:pt idx="71">
                  <c:v>-3.7920299999999997E-2</c:v>
                </c:pt>
                <c:pt idx="72">
                  <c:v>-4.1121919999999999E-2</c:v>
                </c:pt>
                <c:pt idx="73">
                  <c:v>-4.9058650000000002E-2</c:v>
                </c:pt>
                <c:pt idx="74">
                  <c:v>-4.7056309999999997E-2</c:v>
                </c:pt>
                <c:pt idx="75">
                  <c:v>-4.8004819999999997E-2</c:v>
                </c:pt>
                <c:pt idx="76">
                  <c:v>-4.7935779999999997E-2</c:v>
                </c:pt>
                <c:pt idx="77">
                  <c:v>-4.7874960000000001E-2</c:v>
                </c:pt>
                <c:pt idx="78">
                  <c:v>-3.3291229999999998E-2</c:v>
                </c:pt>
                <c:pt idx="79">
                  <c:v>-3.7501E-2</c:v>
                </c:pt>
                <c:pt idx="80">
                  <c:v>-3.9069140000000002E-2</c:v>
                </c:pt>
                <c:pt idx="81">
                  <c:v>-4.5785659999999999E-2</c:v>
                </c:pt>
                <c:pt idx="82">
                  <c:v>-4.3862310000000002E-2</c:v>
                </c:pt>
                <c:pt idx="83">
                  <c:v>-4.4171589999999997E-2</c:v>
                </c:pt>
                <c:pt idx="84">
                  <c:v>-4.7608659999999997E-2</c:v>
                </c:pt>
                <c:pt idx="85">
                  <c:v>-4.029166E-2</c:v>
                </c:pt>
                <c:pt idx="86">
                  <c:v>-4.3242040000000002E-2</c:v>
                </c:pt>
              </c:numCache>
            </c:numRef>
          </c:val>
          <c:smooth val="0"/>
          <c:extLst>
            <c:ext xmlns:c16="http://schemas.microsoft.com/office/drawing/2014/chart" uri="{C3380CC4-5D6E-409C-BE32-E72D297353CC}">
              <c16:uniqueId val="{00000000-E14F-497D-A3C0-B098AE07E7DF}"/>
            </c:ext>
          </c:extLst>
        </c:ser>
        <c:ser>
          <c:idx val="2"/>
          <c:order val="1"/>
          <c:tx>
            <c:strRef>
              <c:f>Graph!$B$2</c:f>
              <c:strCache>
                <c:ptCount val="1"/>
                <c:pt idx="0">
                  <c:v>Climate-Controlled Units</c:v>
                </c:pt>
              </c:strCache>
            </c:strRef>
          </c:tx>
          <c:spPr>
            <a:ln w="28575" cap="rnd">
              <a:solidFill>
                <a:srgbClr val="0048A9"/>
              </a:solidFill>
              <a:round/>
            </a:ln>
            <a:effectLst/>
          </c:spPr>
          <c:marker>
            <c:symbol val="none"/>
          </c:marker>
          <c:cat>
            <c:numRef>
              <c:f>Graph!$C$1:$CK$1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Graph!$C$2:$CK$2</c:f>
              <c:numCache>
                <c:formatCode>0.0%</c:formatCode>
                <c:ptCount val="87"/>
                <c:pt idx="0">
                  <c:v>-4.626744E-2</c:v>
                </c:pt>
                <c:pt idx="1">
                  <c:v>-2.922864E-2</c:v>
                </c:pt>
                <c:pt idx="2">
                  <c:v>-4.1415300000000002E-2</c:v>
                </c:pt>
                <c:pt idx="3">
                  <c:v>-4.5023399999999996E-3</c:v>
                </c:pt>
                <c:pt idx="4">
                  <c:v>1.7596359999999998E-2</c:v>
                </c:pt>
                <c:pt idx="5">
                  <c:v>2.9989189999999999E-2</c:v>
                </c:pt>
                <c:pt idx="6">
                  <c:v>2.887029E-2</c:v>
                </c:pt>
                <c:pt idx="7">
                  <c:v>3.2878919999999999E-2</c:v>
                </c:pt>
                <c:pt idx="8">
                  <c:v>3.4264599999999999E-2</c:v>
                </c:pt>
                <c:pt idx="9">
                  <c:v>2.757385E-2</c:v>
                </c:pt>
                <c:pt idx="10">
                  <c:v>1.498911E-2</c:v>
                </c:pt>
                <c:pt idx="11">
                  <c:v>5.9121399999999998E-3</c:v>
                </c:pt>
                <c:pt idx="12">
                  <c:v>8.3615000000000002E-4</c:v>
                </c:pt>
                <c:pt idx="13">
                  <c:v>-6.0674700000000002E-3</c:v>
                </c:pt>
                <c:pt idx="14">
                  <c:v>-7.0570499999999996E-3</c:v>
                </c:pt>
                <c:pt idx="15">
                  <c:v>-1.5776660000000001E-2</c:v>
                </c:pt>
                <c:pt idx="16">
                  <c:v>-1.661137E-2</c:v>
                </c:pt>
                <c:pt idx="17">
                  <c:v>-1.1003010000000001E-2</c:v>
                </c:pt>
                <c:pt idx="18">
                  <c:v>-3.37544E-3</c:v>
                </c:pt>
                <c:pt idx="19">
                  <c:v>-1.19929E-3</c:v>
                </c:pt>
                <c:pt idx="20">
                  <c:v>-3.2161500000000001E-3</c:v>
                </c:pt>
                <c:pt idx="21">
                  <c:v>-1.53556E-3</c:v>
                </c:pt>
                <c:pt idx="22">
                  <c:v>-4.0105599999999998E-3</c:v>
                </c:pt>
                <c:pt idx="23">
                  <c:v>-5.1054500000000001E-3</c:v>
                </c:pt>
                <c:pt idx="24">
                  <c:v>-1.310299E-2</c:v>
                </c:pt>
                <c:pt idx="25">
                  <c:v>-2.2420160000000001E-2</c:v>
                </c:pt>
                <c:pt idx="26">
                  <c:v>-2.5236890000000001E-2</c:v>
                </c:pt>
                <c:pt idx="27">
                  <c:v>-2.778663E-2</c:v>
                </c:pt>
                <c:pt idx="28">
                  <c:v>-2.541324E-2</c:v>
                </c:pt>
                <c:pt idx="29">
                  <c:v>-2.039204E-2</c:v>
                </c:pt>
                <c:pt idx="30">
                  <c:v>-1.7840430000000001E-2</c:v>
                </c:pt>
                <c:pt idx="31">
                  <c:v>-1.4092439999999999E-2</c:v>
                </c:pt>
                <c:pt idx="32">
                  <c:v>-1.1165970000000001E-2</c:v>
                </c:pt>
                <c:pt idx="33">
                  <c:v>-1.5211809999999999E-2</c:v>
                </c:pt>
                <c:pt idx="34">
                  <c:v>-3.276399E-2</c:v>
                </c:pt>
                <c:pt idx="35">
                  <c:v>-3.8628999999999997E-2</c:v>
                </c:pt>
                <c:pt idx="36">
                  <c:v>-3.3193689999999998E-2</c:v>
                </c:pt>
                <c:pt idx="37">
                  <c:v>-1.5406390000000001E-2</c:v>
                </c:pt>
                <c:pt idx="38">
                  <c:v>9.9397000000000005E-4</c:v>
                </c:pt>
                <c:pt idx="39">
                  <c:v>1.471049E-2</c:v>
                </c:pt>
                <c:pt idx="40">
                  <c:v>2.8122109999999999E-2</c:v>
                </c:pt>
                <c:pt idx="41">
                  <c:v>2.637836E-2</c:v>
                </c:pt>
                <c:pt idx="42">
                  <c:v>3.2002139999999998E-2</c:v>
                </c:pt>
                <c:pt idx="43">
                  <c:v>3.6629370000000001E-2</c:v>
                </c:pt>
                <c:pt idx="44">
                  <c:v>4.1900420000000001E-2</c:v>
                </c:pt>
                <c:pt idx="45">
                  <c:v>3.5026700000000001E-2</c:v>
                </c:pt>
                <c:pt idx="46">
                  <c:v>8.3998089999999997E-2</c:v>
                </c:pt>
                <c:pt idx="47">
                  <c:v>0.10393267</c:v>
                </c:pt>
                <c:pt idx="48">
                  <c:v>0.10949063000000001</c:v>
                </c:pt>
                <c:pt idx="49">
                  <c:v>0.10141664</c:v>
                </c:pt>
                <c:pt idx="50">
                  <c:v>9.0246519999999997E-2</c:v>
                </c:pt>
                <c:pt idx="51">
                  <c:v>8.6303329999999998E-2</c:v>
                </c:pt>
                <c:pt idx="52">
                  <c:v>7.8966830000000002E-2</c:v>
                </c:pt>
                <c:pt idx="53">
                  <c:v>7.0471679999999995E-2</c:v>
                </c:pt>
                <c:pt idx="54">
                  <c:v>6.2542449999999999E-2</c:v>
                </c:pt>
                <c:pt idx="55">
                  <c:v>6.1726250000000003E-2</c:v>
                </c:pt>
                <c:pt idx="56">
                  <c:v>5.8021080000000003E-2</c:v>
                </c:pt>
                <c:pt idx="57">
                  <c:v>6.2248640000000001E-2</c:v>
                </c:pt>
                <c:pt idx="58">
                  <c:v>4.5488479999999998E-2</c:v>
                </c:pt>
                <c:pt idx="59">
                  <c:v>3.7678719999999999E-2</c:v>
                </c:pt>
                <c:pt idx="60">
                  <c:v>3.41715E-2</c:v>
                </c:pt>
                <c:pt idx="61">
                  <c:v>1.804832E-2</c:v>
                </c:pt>
                <c:pt idx="62">
                  <c:v>9.3754900000000002E-3</c:v>
                </c:pt>
                <c:pt idx="63">
                  <c:v>-2.7988000000000002E-3</c:v>
                </c:pt>
                <c:pt idx="64">
                  <c:v>-1.499262E-2</c:v>
                </c:pt>
                <c:pt idx="65">
                  <c:v>-1.772899E-2</c:v>
                </c:pt>
                <c:pt idx="66">
                  <c:v>-3.2759320000000001E-2</c:v>
                </c:pt>
                <c:pt idx="67">
                  <c:v>-3.4638349999999998E-2</c:v>
                </c:pt>
                <c:pt idx="68">
                  <c:v>-3.1500189999999997E-2</c:v>
                </c:pt>
                <c:pt idx="69">
                  <c:v>-3.3278189999999999E-2</c:v>
                </c:pt>
                <c:pt idx="70">
                  <c:v>-3.3712779999999998E-2</c:v>
                </c:pt>
                <c:pt idx="71">
                  <c:v>-4.0613820000000002E-2</c:v>
                </c:pt>
                <c:pt idx="72">
                  <c:v>-4.3083660000000003E-2</c:v>
                </c:pt>
                <c:pt idx="73">
                  <c:v>-5.1289469999999997E-2</c:v>
                </c:pt>
                <c:pt idx="74">
                  <c:v>-4.9181959999999997E-2</c:v>
                </c:pt>
                <c:pt idx="75">
                  <c:v>-4.9173649999999999E-2</c:v>
                </c:pt>
                <c:pt idx="76">
                  <c:v>-4.8959009999999997E-2</c:v>
                </c:pt>
                <c:pt idx="77">
                  <c:v>-5.0349329999999998E-2</c:v>
                </c:pt>
                <c:pt idx="78">
                  <c:v>-3.5930040000000003E-2</c:v>
                </c:pt>
                <c:pt idx="79">
                  <c:v>-4.0665819999999998E-2</c:v>
                </c:pt>
                <c:pt idx="80">
                  <c:v>-4.3576070000000001E-2</c:v>
                </c:pt>
                <c:pt idx="81">
                  <c:v>-5.0157529999999999E-2</c:v>
                </c:pt>
                <c:pt idx="82">
                  <c:v>-4.893248E-2</c:v>
                </c:pt>
                <c:pt idx="83">
                  <c:v>-4.8670190000000002E-2</c:v>
                </c:pt>
                <c:pt idx="84">
                  <c:v>-5.2977200000000002E-2</c:v>
                </c:pt>
                <c:pt idx="85">
                  <c:v>-4.5678759999999999E-2</c:v>
                </c:pt>
                <c:pt idx="86">
                  <c:v>-5.0985349999999999E-2</c:v>
                </c:pt>
              </c:numCache>
            </c:numRef>
          </c:val>
          <c:smooth val="0"/>
          <c:extLst>
            <c:ext xmlns:c16="http://schemas.microsoft.com/office/drawing/2014/chart" uri="{C3380CC4-5D6E-409C-BE32-E72D297353CC}">
              <c16:uniqueId val="{00000001-E14F-497D-A3C0-B098AE07E7DF}"/>
            </c:ext>
          </c:extLst>
        </c:ser>
        <c:ser>
          <c:idx val="0"/>
          <c:order val="2"/>
          <c:tx>
            <c:strRef>
              <c:f>Graph!$B$3</c:f>
              <c:strCache>
                <c:ptCount val="1"/>
                <c:pt idx="0">
                  <c:v>Non-Climate-Controlled Units</c:v>
                </c:pt>
              </c:strCache>
            </c:strRef>
          </c:tx>
          <c:spPr>
            <a:ln w="28575" cap="rnd">
              <a:solidFill>
                <a:srgbClr val="007FFF"/>
              </a:solidFill>
              <a:round/>
            </a:ln>
            <a:effectLst/>
          </c:spPr>
          <c:marker>
            <c:symbol val="none"/>
          </c:marker>
          <c:cat>
            <c:numRef>
              <c:f>Graph!$C$1:$CK$1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Graph!$C$3:$CK$3</c:f>
              <c:numCache>
                <c:formatCode>0.0%</c:formatCode>
                <c:ptCount val="87"/>
                <c:pt idx="0">
                  <c:v>-2.117751E-2</c:v>
                </c:pt>
                <c:pt idx="1">
                  <c:v>-1.0976200000000001E-3</c:v>
                </c:pt>
                <c:pt idx="2">
                  <c:v>-1.286383E-2</c:v>
                </c:pt>
                <c:pt idx="3">
                  <c:v>2.1950520000000001E-2</c:v>
                </c:pt>
                <c:pt idx="4">
                  <c:v>3.6079960000000001E-2</c:v>
                </c:pt>
                <c:pt idx="5">
                  <c:v>4.5762299999999999E-2</c:v>
                </c:pt>
                <c:pt idx="6">
                  <c:v>4.0203250000000003E-2</c:v>
                </c:pt>
                <c:pt idx="7">
                  <c:v>4.1217120000000003E-2</c:v>
                </c:pt>
                <c:pt idx="8">
                  <c:v>4.2174669999999997E-2</c:v>
                </c:pt>
                <c:pt idx="9">
                  <c:v>3.4570429999999999E-2</c:v>
                </c:pt>
                <c:pt idx="10">
                  <c:v>1.7537400000000002E-2</c:v>
                </c:pt>
                <c:pt idx="11">
                  <c:v>7.7520000000000002E-3</c:v>
                </c:pt>
                <c:pt idx="12">
                  <c:v>-2.3012800000000002E-3</c:v>
                </c:pt>
                <c:pt idx="13">
                  <c:v>-8.0184399999999999E-3</c:v>
                </c:pt>
                <c:pt idx="14">
                  <c:v>-1.325088E-2</c:v>
                </c:pt>
                <c:pt idx="15">
                  <c:v>-1.546605E-2</c:v>
                </c:pt>
                <c:pt idx="16">
                  <c:v>-9.8836900000000005E-3</c:v>
                </c:pt>
                <c:pt idx="17">
                  <c:v>-8.1263199999999994E-3</c:v>
                </c:pt>
                <c:pt idx="18">
                  <c:v>6.6065000000000004E-4</c:v>
                </c:pt>
                <c:pt idx="19">
                  <c:v>1.93436E-3</c:v>
                </c:pt>
                <c:pt idx="20">
                  <c:v>4.4000000000000002E-6</c:v>
                </c:pt>
                <c:pt idx="21">
                  <c:v>2.6310800000000001E-3</c:v>
                </c:pt>
                <c:pt idx="22">
                  <c:v>6.3637999999999998E-4</c:v>
                </c:pt>
                <c:pt idx="23">
                  <c:v>-9.3619000000000005E-4</c:v>
                </c:pt>
                <c:pt idx="24">
                  <c:v>-6.6540100000000001E-3</c:v>
                </c:pt>
                <c:pt idx="25">
                  <c:v>-1.4087519999999999E-2</c:v>
                </c:pt>
                <c:pt idx="26">
                  <c:v>-1.4643389999999999E-2</c:v>
                </c:pt>
                <c:pt idx="27">
                  <c:v>-1.807131E-2</c:v>
                </c:pt>
                <c:pt idx="28">
                  <c:v>-1.5374479999999999E-2</c:v>
                </c:pt>
                <c:pt idx="29">
                  <c:v>-6.9090000000000002E-3</c:v>
                </c:pt>
                <c:pt idx="30">
                  <c:v>-4.6042000000000001E-3</c:v>
                </c:pt>
                <c:pt idx="31">
                  <c:v>-2.3060699999999999E-3</c:v>
                </c:pt>
                <c:pt idx="32">
                  <c:v>2.3165500000000001E-3</c:v>
                </c:pt>
                <c:pt idx="33">
                  <c:v>-2.39106E-3</c:v>
                </c:pt>
                <c:pt idx="34">
                  <c:v>-1.759645E-2</c:v>
                </c:pt>
                <c:pt idx="35">
                  <c:v>-2.1743129999999999E-2</c:v>
                </c:pt>
                <c:pt idx="36">
                  <c:v>-1.7293570000000001E-2</c:v>
                </c:pt>
                <c:pt idx="37">
                  <c:v>-2.47247E-3</c:v>
                </c:pt>
                <c:pt idx="38">
                  <c:v>1.232023E-2</c:v>
                </c:pt>
                <c:pt idx="39">
                  <c:v>2.2733010000000001E-2</c:v>
                </c:pt>
                <c:pt idx="40">
                  <c:v>3.4118000000000002E-2</c:v>
                </c:pt>
                <c:pt idx="41">
                  <c:v>3.1540760000000001E-2</c:v>
                </c:pt>
                <c:pt idx="42">
                  <c:v>3.4374630000000003E-2</c:v>
                </c:pt>
                <c:pt idx="43">
                  <c:v>3.6249469999999999E-2</c:v>
                </c:pt>
                <c:pt idx="44">
                  <c:v>4.1146780000000001E-2</c:v>
                </c:pt>
                <c:pt idx="45">
                  <c:v>3.5668619999999998E-2</c:v>
                </c:pt>
                <c:pt idx="46">
                  <c:v>7.6442170000000004E-2</c:v>
                </c:pt>
                <c:pt idx="47">
                  <c:v>9.3369610000000006E-2</c:v>
                </c:pt>
                <c:pt idx="48">
                  <c:v>0.10361952000000001</c:v>
                </c:pt>
                <c:pt idx="49">
                  <c:v>9.5637009999999995E-2</c:v>
                </c:pt>
                <c:pt idx="50">
                  <c:v>8.5572659999999995E-2</c:v>
                </c:pt>
                <c:pt idx="51">
                  <c:v>8.2488720000000001E-2</c:v>
                </c:pt>
                <c:pt idx="52">
                  <c:v>7.6935939999999994E-2</c:v>
                </c:pt>
                <c:pt idx="53">
                  <c:v>6.9561990000000004E-2</c:v>
                </c:pt>
                <c:pt idx="54">
                  <c:v>6.2907809999999995E-2</c:v>
                </c:pt>
                <c:pt idx="55">
                  <c:v>6.4390219999999998E-2</c:v>
                </c:pt>
                <c:pt idx="56">
                  <c:v>6.1056979999999997E-2</c:v>
                </c:pt>
                <c:pt idx="57">
                  <c:v>6.5219830000000006E-2</c:v>
                </c:pt>
                <c:pt idx="58">
                  <c:v>5.2024710000000002E-2</c:v>
                </c:pt>
                <c:pt idx="59">
                  <c:v>4.2564629999999999E-2</c:v>
                </c:pt>
                <c:pt idx="60">
                  <c:v>3.5839419999999997E-2</c:v>
                </c:pt>
                <c:pt idx="61">
                  <c:v>2.320995E-2</c:v>
                </c:pt>
                <c:pt idx="62">
                  <c:v>1.416598E-2</c:v>
                </c:pt>
                <c:pt idx="63">
                  <c:v>4.8073600000000001E-3</c:v>
                </c:pt>
                <c:pt idx="64">
                  <c:v>-6.1296700000000003E-3</c:v>
                </c:pt>
                <c:pt idx="65">
                  <c:v>-1.1151879999999999E-2</c:v>
                </c:pt>
                <c:pt idx="66">
                  <c:v>-2.5694479999999999E-2</c:v>
                </c:pt>
                <c:pt idx="67">
                  <c:v>-2.801462E-2</c:v>
                </c:pt>
                <c:pt idx="68">
                  <c:v>-2.5841590000000001E-2</c:v>
                </c:pt>
                <c:pt idx="69">
                  <c:v>-2.77875E-2</c:v>
                </c:pt>
                <c:pt idx="70">
                  <c:v>-3.1053959999999999E-2</c:v>
                </c:pt>
                <c:pt idx="71">
                  <c:v>-3.5162579999999999E-2</c:v>
                </c:pt>
                <c:pt idx="72">
                  <c:v>-3.897697E-2</c:v>
                </c:pt>
                <c:pt idx="73">
                  <c:v>-4.7032669999999999E-2</c:v>
                </c:pt>
                <c:pt idx="74">
                  <c:v>-4.5099920000000002E-2</c:v>
                </c:pt>
                <c:pt idx="75">
                  <c:v>-4.6797930000000001E-2</c:v>
                </c:pt>
                <c:pt idx="76">
                  <c:v>-4.6748489999999997E-2</c:v>
                </c:pt>
                <c:pt idx="77">
                  <c:v>-4.5960609999999999E-2</c:v>
                </c:pt>
                <c:pt idx="78">
                  <c:v>-3.1449079999999997E-2</c:v>
                </c:pt>
                <c:pt idx="79">
                  <c:v>-3.5384939999999997E-2</c:v>
                </c:pt>
                <c:pt idx="80">
                  <c:v>-3.6129460000000002E-2</c:v>
                </c:pt>
                <c:pt idx="81">
                  <c:v>-4.2824319999999999E-2</c:v>
                </c:pt>
                <c:pt idx="82">
                  <c:v>-4.039939E-2</c:v>
                </c:pt>
                <c:pt idx="83">
                  <c:v>-4.1051410000000003E-2</c:v>
                </c:pt>
                <c:pt idx="84">
                  <c:v>-4.3777860000000002E-2</c:v>
                </c:pt>
                <c:pt idx="85">
                  <c:v>-3.6226929999999997E-2</c:v>
                </c:pt>
                <c:pt idx="86">
                  <c:v>-3.770308E-2</c:v>
                </c:pt>
              </c:numCache>
            </c:numRef>
          </c:val>
          <c:smooth val="0"/>
          <c:extLst>
            <c:ext xmlns:c16="http://schemas.microsoft.com/office/drawing/2014/chart" uri="{C3380CC4-5D6E-409C-BE32-E72D297353CC}">
              <c16:uniqueId val="{00000002-E14F-497D-A3C0-B098AE07E7DF}"/>
            </c:ext>
          </c:extLst>
        </c:ser>
        <c:dLbls>
          <c:showLegendKey val="0"/>
          <c:showVal val="0"/>
          <c:showCatName val="0"/>
          <c:showSerName val="0"/>
          <c:showPercent val="0"/>
          <c:showBubbleSize val="0"/>
        </c:dLbls>
        <c:smooth val="0"/>
        <c:axId val="1493246703"/>
        <c:axId val="1564705503"/>
      </c:lineChart>
      <c:dateAx>
        <c:axId val="1493246703"/>
        <c:scaling>
          <c:orientation val="minMax"/>
          <c:min val="43313"/>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64705503"/>
        <c:crosses val="autoZero"/>
        <c:auto val="1"/>
        <c:lblOffset val="100"/>
        <c:baseTimeUnit val="months"/>
      </c:dateAx>
      <c:valAx>
        <c:axId val="1564705503"/>
        <c:scaling>
          <c:orientation val="minMax"/>
          <c:min val="-6.0000000000000012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493246703"/>
        <c:crosses val="autoZero"/>
        <c:crossBetween val="between"/>
      </c:valAx>
      <c:spPr>
        <a:noFill/>
        <a:ln>
          <a:noFill/>
        </a:ln>
        <a:effectLst/>
      </c:spPr>
    </c:plotArea>
    <c:legend>
      <c:legendPos val="b"/>
      <c:layout>
        <c:manualLayout>
          <c:xMode val="edge"/>
          <c:yMode val="edge"/>
          <c:x val="3.0105735900399068E-4"/>
          <c:y val="0.93901731737605587"/>
          <c:w val="0.99572023653707009"/>
          <c:h val="6.0982682623944101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Self Storage Street</a:t>
            </a:r>
            <a:r>
              <a:rPr lang="en-US" sz="1600" b="1" baseline="0"/>
              <a:t> Rate</a:t>
            </a:r>
            <a:r>
              <a:rPr lang="en-US" sz="1600" b="1"/>
              <a:t> Growth Month-Over-Month</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2020</c:v>
          </c:tx>
          <c:spPr>
            <a:solidFill>
              <a:schemeClr val="bg1">
                <a:lumMod val="85000"/>
              </a:schemeClr>
            </a:solidFill>
            <a:ln>
              <a:noFill/>
            </a:ln>
            <a:effectLst/>
          </c:spPr>
          <c:invertIfNegative val="0"/>
          <c:cat>
            <c:strRef>
              <c:f>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RentsMOM!$B$6:$M$6</c:f>
              <c:numCache>
                <c:formatCode>0.0%</c:formatCode>
                <c:ptCount val="12"/>
                <c:pt idx="0">
                  <c:v>-5.6802000000000003E-4</c:v>
                </c:pt>
                <c:pt idx="1">
                  <c:v>6.4694999999999998E-4</c:v>
                </c:pt>
                <c:pt idx="2">
                  <c:v>1.282631E-2</c:v>
                </c:pt>
                <c:pt idx="3">
                  <c:v>-2.699857E-2</c:v>
                </c:pt>
                <c:pt idx="4">
                  <c:v>-3.3499900000000002E-3</c:v>
                </c:pt>
                <c:pt idx="5">
                  <c:v>4.9230000000000003E-3</c:v>
                </c:pt>
                <c:pt idx="6">
                  <c:v>1.7423250000000001E-2</c:v>
                </c:pt>
                <c:pt idx="7">
                  <c:v>1.5170029999999999E-2</c:v>
                </c:pt>
                <c:pt idx="8">
                  <c:v>3.9802400000000003E-3</c:v>
                </c:pt>
                <c:pt idx="9">
                  <c:v>5.2994599999999998E-3</c:v>
                </c:pt>
                <c:pt idx="10">
                  <c:v>5.7504399999999999E-3</c:v>
                </c:pt>
                <c:pt idx="11">
                  <c:v>5.0086499999999999E-3</c:v>
                </c:pt>
              </c:numCache>
            </c:numRef>
          </c:val>
          <c:extLst>
            <c:ext xmlns:c16="http://schemas.microsoft.com/office/drawing/2014/chart" uri="{C3380CC4-5D6E-409C-BE32-E72D297353CC}">
              <c16:uniqueId val="{00000000-C4B3-4597-9635-57C5D702429B}"/>
            </c:ext>
          </c:extLst>
        </c:ser>
        <c:ser>
          <c:idx val="2"/>
          <c:order val="1"/>
          <c:tx>
            <c:v>2021</c:v>
          </c:tx>
          <c:spPr>
            <a:solidFill>
              <a:schemeClr val="bg1">
                <a:lumMod val="75000"/>
              </a:schemeClr>
            </a:solidFill>
            <a:ln>
              <a:noFill/>
            </a:ln>
            <a:effectLst/>
          </c:spPr>
          <c:invertIfNegative val="0"/>
          <c:cat>
            <c:strRef>
              <c:f>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RentsMOM!$B$5:$M$5</c:f>
              <c:numCache>
                <c:formatCode>0.0%</c:formatCode>
                <c:ptCount val="12"/>
                <c:pt idx="0">
                  <c:v>-7.5834999999999997E-4</c:v>
                </c:pt>
                <c:pt idx="1">
                  <c:v>2.9290100000000001E-3</c:v>
                </c:pt>
                <c:pt idx="2">
                  <c:v>6.9433100000000003E-3</c:v>
                </c:pt>
                <c:pt idx="3">
                  <c:v>2.0166050000000001E-2</c:v>
                </c:pt>
                <c:pt idx="4">
                  <c:v>1.8929310000000001E-2</c:v>
                </c:pt>
                <c:pt idx="5">
                  <c:v>1.175168E-2</c:v>
                </c:pt>
                <c:pt idx="6">
                  <c:v>1.4179560000000001E-2</c:v>
                </c:pt>
                <c:pt idx="7">
                  <c:v>2.64292E-3</c:v>
                </c:pt>
                <c:pt idx="8">
                  <c:v>-4.1282799999999998E-3</c:v>
                </c:pt>
                <c:pt idx="9">
                  <c:v>-3.4841999999999998E-3</c:v>
                </c:pt>
                <c:pt idx="10">
                  <c:v>-5.0527200000000001E-3</c:v>
                </c:pt>
                <c:pt idx="11">
                  <c:v>7.3340999999999999E-4</c:v>
                </c:pt>
              </c:numCache>
            </c:numRef>
          </c:val>
          <c:extLst>
            <c:ext xmlns:c16="http://schemas.microsoft.com/office/drawing/2014/chart" uri="{C3380CC4-5D6E-409C-BE32-E72D297353CC}">
              <c16:uniqueId val="{00000001-C4B3-4597-9635-57C5D702429B}"/>
            </c:ext>
          </c:extLst>
        </c:ser>
        <c:ser>
          <c:idx val="1"/>
          <c:order val="2"/>
          <c:tx>
            <c:v>2022</c:v>
          </c:tx>
          <c:spPr>
            <a:solidFill>
              <a:schemeClr val="bg1">
                <a:lumMod val="65000"/>
              </a:schemeClr>
            </a:solidFill>
            <a:ln>
              <a:noFill/>
            </a:ln>
            <a:effectLst/>
          </c:spPr>
          <c:invertIfNegative val="0"/>
          <c:cat>
            <c:strRef>
              <c:f>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RentsMOM!$B$4:$M$4</c:f>
              <c:numCache>
                <c:formatCode>0.0%</c:formatCode>
                <c:ptCount val="12"/>
                <c:pt idx="0">
                  <c:v>1.74113E-3</c:v>
                </c:pt>
                <c:pt idx="1">
                  <c:v>3.4749999999999999E-4</c:v>
                </c:pt>
                <c:pt idx="2">
                  <c:v>4.1892800000000001E-3</c:v>
                </c:pt>
                <c:pt idx="3">
                  <c:v>5.8026400000000004E-3</c:v>
                </c:pt>
                <c:pt idx="4">
                  <c:v>1.0181539999999999E-2</c:v>
                </c:pt>
                <c:pt idx="5">
                  <c:v>6.8430499999999998E-3</c:v>
                </c:pt>
                <c:pt idx="6">
                  <c:v>5.7056000000000001E-4</c:v>
                </c:pt>
                <c:pt idx="7">
                  <c:v>-6.0276899999999996E-3</c:v>
                </c:pt>
                <c:pt idx="8">
                  <c:v>-1.533792E-2</c:v>
                </c:pt>
                <c:pt idx="9">
                  <c:v>-1.4596029999999999E-2</c:v>
                </c:pt>
                <c:pt idx="10">
                  <c:v>-9.8613399999999997E-3</c:v>
                </c:pt>
                <c:pt idx="11">
                  <c:v>-1.513536E-2</c:v>
                </c:pt>
              </c:numCache>
            </c:numRef>
          </c:val>
          <c:extLst>
            <c:ext xmlns:c16="http://schemas.microsoft.com/office/drawing/2014/chart" uri="{C3380CC4-5D6E-409C-BE32-E72D297353CC}">
              <c16:uniqueId val="{00000002-C4B3-4597-9635-57C5D702429B}"/>
            </c:ext>
          </c:extLst>
        </c:ser>
        <c:ser>
          <c:idx val="0"/>
          <c:order val="3"/>
          <c:tx>
            <c:v>2023</c:v>
          </c:tx>
          <c:spPr>
            <a:solidFill>
              <a:sysClr val="windowText" lastClr="000000">
                <a:lumMod val="50000"/>
                <a:lumOff val="50000"/>
              </a:sysClr>
            </a:solidFill>
            <a:ln w="38100">
              <a:noFill/>
            </a:ln>
            <a:effectLst/>
          </c:spPr>
          <c:invertIfNegative val="0"/>
          <c:val>
            <c:numRef>
              <c:f>RentsMOM!$B$3:$M$3</c:f>
              <c:numCache>
                <c:formatCode>0.0%</c:formatCode>
                <c:ptCount val="12"/>
                <c:pt idx="0">
                  <c:v>-5.8790999999999997E-4</c:v>
                </c:pt>
                <c:pt idx="1">
                  <c:v>2.7190600000000001E-3</c:v>
                </c:pt>
                <c:pt idx="2">
                  <c:v>2.3550699999999999E-3</c:v>
                </c:pt>
                <c:pt idx="3">
                  <c:v>3.4539599999999998E-3</c:v>
                </c:pt>
                <c:pt idx="4">
                  <c:v>4.9114299999999996E-3</c:v>
                </c:pt>
                <c:pt idx="5">
                  <c:v>3.5884100000000002E-3</c:v>
                </c:pt>
                <c:pt idx="6">
                  <c:v>-7.7322600000000003E-3</c:v>
                </c:pt>
                <c:pt idx="7">
                  <c:v>-3.67542E-3</c:v>
                </c:pt>
                <c:pt idx="8">
                  <c:v>-1.712178E-2</c:v>
                </c:pt>
                <c:pt idx="9">
                  <c:v>-1.8068310000000001E-2</c:v>
                </c:pt>
                <c:pt idx="10">
                  <c:v>-1.178585E-2</c:v>
                </c:pt>
                <c:pt idx="11">
                  <c:v>-8.7547000000000005E-4</c:v>
                </c:pt>
              </c:numCache>
            </c:numRef>
          </c:val>
          <c:extLst>
            <c:ext xmlns:c16="http://schemas.microsoft.com/office/drawing/2014/chart" uri="{C3380CC4-5D6E-409C-BE32-E72D297353CC}">
              <c16:uniqueId val="{00000003-C4B3-4597-9635-57C5D702429B}"/>
            </c:ext>
          </c:extLst>
        </c:ser>
        <c:ser>
          <c:idx val="5"/>
          <c:order val="4"/>
          <c:tx>
            <c:strRef>
              <c:f>RentsMOM!$A$2</c:f>
              <c:strCache>
                <c:ptCount val="1"/>
                <c:pt idx="0">
                  <c:v>2024</c:v>
                </c:pt>
              </c:strCache>
            </c:strRef>
          </c:tx>
          <c:spPr>
            <a:solidFill>
              <a:srgbClr val="0048A9"/>
            </a:solidFill>
            <a:ln>
              <a:noFill/>
            </a:ln>
            <a:effectLst/>
          </c:spPr>
          <c:invertIfNegative val="0"/>
          <c:val>
            <c:numRef>
              <c:f>RentsMOM!$B$2:$M$2</c:f>
              <c:numCache>
                <c:formatCode>0.0%</c:formatCode>
                <c:ptCount val="12"/>
                <c:pt idx="0">
                  <c:v>-6.5357100000000001E-3</c:v>
                </c:pt>
                <c:pt idx="1">
                  <c:v>2.5211E-4</c:v>
                </c:pt>
                <c:pt idx="2">
                  <c:v>-1.7298000000000001E-3</c:v>
                </c:pt>
                <c:pt idx="3">
                  <c:v>8.1090999999999993E-3</c:v>
                </c:pt>
                <c:pt idx="4">
                  <c:v>6.7702700000000001E-3</c:v>
                </c:pt>
                <c:pt idx="5">
                  <c:v>3.12036E-3</c:v>
                </c:pt>
                <c:pt idx="6">
                  <c:v>-3.5289900000000001E-3</c:v>
                </c:pt>
                <c:pt idx="7">
                  <c:v>-4.6290699999999999E-3</c:v>
                </c:pt>
              </c:numCache>
            </c:numRef>
          </c:val>
          <c:extLst>
            <c:ext xmlns:c16="http://schemas.microsoft.com/office/drawing/2014/chart" uri="{C3380CC4-5D6E-409C-BE32-E72D297353CC}">
              <c16:uniqueId val="{00000004-C4B3-4597-9635-57C5D702429B}"/>
            </c:ext>
          </c:extLst>
        </c:ser>
        <c:dLbls>
          <c:showLegendKey val="0"/>
          <c:showVal val="0"/>
          <c:showCatName val="0"/>
          <c:showSerName val="0"/>
          <c:showPercent val="0"/>
          <c:showBubbleSize val="0"/>
        </c:dLbls>
        <c:gapWidth val="150"/>
        <c:axId val="1076978912"/>
        <c:axId val="1076980832"/>
      </c:barChart>
      <c:lineChart>
        <c:grouping val="standard"/>
        <c:varyColors val="0"/>
        <c:ser>
          <c:idx val="4"/>
          <c:order val="5"/>
          <c:tx>
            <c:v>2017-2019 Average</c:v>
          </c:tx>
          <c:spPr>
            <a:ln w="38100" cap="rnd">
              <a:solidFill>
                <a:srgbClr val="007FFF"/>
              </a:solidFill>
              <a:round/>
            </a:ln>
            <a:effectLst/>
          </c:spPr>
          <c:marker>
            <c:symbol val="none"/>
          </c:marker>
          <c:val>
            <c:numRef>
              <c:f>RentsMOM!$B$10:$M$10</c:f>
              <c:numCache>
                <c:formatCode>0.0%</c:formatCode>
                <c:ptCount val="12"/>
                <c:pt idx="0">
                  <c:v>-3.29605E-3</c:v>
                </c:pt>
                <c:pt idx="1">
                  <c:v>-1.2093133333333334E-3</c:v>
                </c:pt>
                <c:pt idx="2">
                  <c:v>4.36411E-3</c:v>
                </c:pt>
                <c:pt idx="3">
                  <c:v>1.0624396666666666E-2</c:v>
                </c:pt>
                <c:pt idx="4">
                  <c:v>8.0970733333333329E-3</c:v>
                </c:pt>
                <c:pt idx="5">
                  <c:v>3.8991433333333335E-3</c:v>
                </c:pt>
                <c:pt idx="6">
                  <c:v>1.6473933333333336E-3</c:v>
                </c:pt>
                <c:pt idx="7">
                  <c:v>-2.9148033333333333E-3</c:v>
                </c:pt>
                <c:pt idx="8">
                  <c:v>-7.4196966666666662E-3</c:v>
                </c:pt>
                <c:pt idx="9">
                  <c:v>-8.874923333333333E-3</c:v>
                </c:pt>
                <c:pt idx="10">
                  <c:v>-1.6070099999999996E-3</c:v>
                </c:pt>
                <c:pt idx="11">
                  <c:v>-4.872423333333333E-3</c:v>
                </c:pt>
              </c:numCache>
            </c:numRef>
          </c:val>
          <c:smooth val="0"/>
          <c:extLst>
            <c:ext xmlns:c16="http://schemas.microsoft.com/office/drawing/2014/chart" uri="{C3380CC4-5D6E-409C-BE32-E72D297353CC}">
              <c16:uniqueId val="{00000005-C4B3-4597-9635-57C5D702429B}"/>
            </c:ext>
          </c:extLst>
        </c:ser>
        <c:dLbls>
          <c:showLegendKey val="0"/>
          <c:showVal val="0"/>
          <c:showCatName val="0"/>
          <c:showSerName val="0"/>
          <c:showPercent val="0"/>
          <c:showBubbleSize val="0"/>
        </c:dLbls>
        <c:marker val="1"/>
        <c:smooth val="0"/>
        <c:axId val="1076978912"/>
        <c:axId val="1076980832"/>
      </c:lineChart>
      <c:catAx>
        <c:axId val="10769789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076980832"/>
        <c:crosses val="autoZero"/>
        <c:auto val="1"/>
        <c:lblAlgn val="ctr"/>
        <c:lblOffset val="100"/>
        <c:noMultiLvlLbl val="0"/>
      </c:catAx>
      <c:valAx>
        <c:axId val="1076980832"/>
        <c:scaling>
          <c:orientation val="minMax"/>
          <c:min val="-3.0000000000000006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6978912"/>
        <c:crosses val="autoZero"/>
        <c:crossBetween val="between"/>
      </c:valAx>
      <c:spPr>
        <a:noFill/>
        <a:ln>
          <a:noFill/>
        </a:ln>
        <a:effectLst/>
      </c:spPr>
    </c:plotArea>
    <c:legend>
      <c:legendPos val="b"/>
      <c:layout>
        <c:manualLayout>
          <c:xMode val="edge"/>
          <c:yMode val="edge"/>
          <c:x val="0"/>
          <c:y val="0.92317555345029856"/>
          <c:w val="0.9"/>
          <c:h val="7.03740157480314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Yardi Matrix Annual Street Rates Per Sq. Ft. - </a:t>
            </a:r>
            <a:r>
              <a:rPr lang="en-US" sz="1600" b="1">
                <a:solidFill>
                  <a:srgbClr val="007FFF"/>
                </a:solidFill>
              </a:rPr>
              <a:t>Denver </a:t>
            </a:r>
          </a:p>
        </c:rich>
      </c:tx>
      <c:layout>
        <c:manualLayout>
          <c:xMode val="edge"/>
          <c:yMode val="edge"/>
          <c:x val="0.3209345890587205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656456112902179E-2"/>
          <c:y val="7.8580583678523636E-2"/>
          <c:w val="0.89923896951935511"/>
          <c:h val="0.62399471322101574"/>
        </c:manualLayout>
      </c:layout>
      <c:lineChart>
        <c:grouping val="standard"/>
        <c:varyColors val="0"/>
        <c:ser>
          <c:idx val="0"/>
          <c:order val="0"/>
          <c:tx>
            <c:v>All Units</c:v>
          </c:tx>
          <c:spPr>
            <a:ln w="38100" cap="rnd">
              <a:solidFill>
                <a:srgbClr val="007FFF"/>
              </a:solidFill>
              <a:round/>
            </a:ln>
            <a:effectLst/>
          </c:spPr>
          <c:marker>
            <c:symbol val="none"/>
          </c:marker>
          <c:cat>
            <c:numRef>
              <c:f>'Denver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'Denver Only'!$B$2:$B$93</c:f>
              <c:numCache>
                <c:formatCode>"$"#,##0.00</c:formatCode>
                <c:ptCount val="92"/>
                <c:pt idx="0">
                  <c:v>18.018299104477599</c:v>
                </c:pt>
                <c:pt idx="1">
                  <c:v>17.9232978398984</c:v>
                </c:pt>
                <c:pt idx="2">
                  <c:v>17.680855428571402</c:v>
                </c:pt>
                <c:pt idx="3">
                  <c:v>18.460137826350898</c:v>
                </c:pt>
                <c:pt idx="4">
                  <c:v>18.650952481027399</c:v>
                </c:pt>
                <c:pt idx="5">
                  <c:v>19.039247004608299</c:v>
                </c:pt>
                <c:pt idx="6">
                  <c:v>19.066189579831899</c:v>
                </c:pt>
                <c:pt idx="7">
                  <c:v>18.932715409836099</c:v>
                </c:pt>
                <c:pt idx="8">
                  <c:v>18.899893466032001</c:v>
                </c:pt>
                <c:pt idx="9">
                  <c:v>18.448009216965701</c:v>
                </c:pt>
                <c:pt idx="10">
                  <c:v>17.933299999999999</c:v>
                </c:pt>
                <c:pt idx="11">
                  <c:v>17.546539611458702</c:v>
                </c:pt>
                <c:pt idx="12">
                  <c:v>17.342770997889598</c:v>
                </c:pt>
                <c:pt idx="13">
                  <c:v>17.160356583427902</c:v>
                </c:pt>
                <c:pt idx="14">
                  <c:v>17.124857615708301</c:v>
                </c:pt>
                <c:pt idx="15">
                  <c:v>17.246153616786302</c:v>
                </c:pt>
                <c:pt idx="16">
                  <c:v>17.384788525469201</c:v>
                </c:pt>
                <c:pt idx="17">
                  <c:v>17.519409674027401</c:v>
                </c:pt>
                <c:pt idx="18">
                  <c:v>17.529266649524299</c:v>
                </c:pt>
                <c:pt idx="19">
                  <c:v>17.363699190283398</c:v>
                </c:pt>
                <c:pt idx="20">
                  <c:v>17.2255208629566</c:v>
                </c:pt>
                <c:pt idx="21">
                  <c:v>16.9127346938775</c:v>
                </c:pt>
                <c:pt idx="22">
                  <c:v>16.659228195937899</c:v>
                </c:pt>
                <c:pt idx="23">
                  <c:v>16.463279534662899</c:v>
                </c:pt>
                <c:pt idx="24">
                  <c:v>16.311459432463099</c:v>
                </c:pt>
                <c:pt idx="25">
                  <c:v>16.265373820598001</c:v>
                </c:pt>
                <c:pt idx="26">
                  <c:v>16.293805875952099</c:v>
                </c:pt>
                <c:pt idx="27">
                  <c:v>16.362811345702699</c:v>
                </c:pt>
                <c:pt idx="28">
                  <c:v>16.461797330508499</c:v>
                </c:pt>
                <c:pt idx="29">
                  <c:v>16.520610214167998</c:v>
                </c:pt>
                <c:pt idx="30">
                  <c:v>16.508314077374902</c:v>
                </c:pt>
                <c:pt idx="31">
                  <c:v>16.393574013551198</c:v>
                </c:pt>
                <c:pt idx="32">
                  <c:v>16.192486815336501</c:v>
                </c:pt>
                <c:pt idx="33">
                  <c:v>15.9570032679738</c:v>
                </c:pt>
                <c:pt idx="34">
                  <c:v>16.024509996213599</c:v>
                </c:pt>
                <c:pt idx="35">
                  <c:v>15.8868461706783</c:v>
                </c:pt>
                <c:pt idx="36">
                  <c:v>15.7341792254149</c:v>
                </c:pt>
                <c:pt idx="37">
                  <c:v>15.566929180045101</c:v>
                </c:pt>
                <c:pt idx="38">
                  <c:v>15.7531729099491</c:v>
                </c:pt>
                <c:pt idx="39">
                  <c:v>15.610731142395499</c:v>
                </c:pt>
                <c:pt idx="40">
                  <c:v>15.7457025839969</c:v>
                </c:pt>
                <c:pt idx="41">
                  <c:v>15.978116434952</c:v>
                </c:pt>
                <c:pt idx="42">
                  <c:v>16.206688739547999</c:v>
                </c:pt>
                <c:pt idx="43">
                  <c:v>16.407315591386102</c:v>
                </c:pt>
                <c:pt idx="44">
                  <c:v>16.418512984837701</c:v>
                </c:pt>
                <c:pt idx="45">
                  <c:v>16.401470978983401</c:v>
                </c:pt>
                <c:pt idx="46">
                  <c:v>16.436725779425299</c:v>
                </c:pt>
                <c:pt idx="47">
                  <c:v>16.3939486315879</c:v>
                </c:pt>
                <c:pt idx="48">
                  <c:v>16.3795262976506</c:v>
                </c:pt>
                <c:pt idx="49">
                  <c:v>16.332777303301501</c:v>
                </c:pt>
                <c:pt idx="50">
                  <c:v>16.558534144448299</c:v>
                </c:pt>
                <c:pt idx="51">
                  <c:v>17.012829564184202</c:v>
                </c:pt>
                <c:pt idx="52">
                  <c:v>17.414182572786299</c:v>
                </c:pt>
                <c:pt idx="53">
                  <c:v>17.600319944305301</c:v>
                </c:pt>
                <c:pt idx="54">
                  <c:v>17.7177781963576</c:v>
                </c:pt>
                <c:pt idx="55">
                  <c:v>17.764325049733898</c:v>
                </c:pt>
                <c:pt idx="56">
                  <c:v>17.6760203564778</c:v>
                </c:pt>
                <c:pt idx="57">
                  <c:v>17.6080880159695</c:v>
                </c:pt>
                <c:pt idx="58">
                  <c:v>17.505345409692801</c:v>
                </c:pt>
                <c:pt idx="59">
                  <c:v>17.374177416737201</c:v>
                </c:pt>
                <c:pt idx="60">
                  <c:v>17.246049839308601</c:v>
                </c:pt>
                <c:pt idx="61">
                  <c:v>17.227138740222301</c:v>
                </c:pt>
                <c:pt idx="62">
                  <c:v>17.448713214204101</c:v>
                </c:pt>
                <c:pt idx="63">
                  <c:v>17.658564162940099</c:v>
                </c:pt>
                <c:pt idx="64">
                  <c:v>17.994987898099399</c:v>
                </c:pt>
                <c:pt idx="65">
                  <c:v>18.174947776705601</c:v>
                </c:pt>
                <c:pt idx="66">
                  <c:v>18.2398701062497</c:v>
                </c:pt>
                <c:pt idx="67">
                  <c:v>17.986063850426099</c:v>
                </c:pt>
                <c:pt idx="68">
                  <c:v>17.676022474823601</c:v>
                </c:pt>
                <c:pt idx="69">
                  <c:v>17.3977444126755</c:v>
                </c:pt>
                <c:pt idx="70">
                  <c:v>17.159382988925099</c:v>
                </c:pt>
                <c:pt idx="71">
                  <c:v>16.797430749022201</c:v>
                </c:pt>
                <c:pt idx="72">
                  <c:v>16.5722906546237</c:v>
                </c:pt>
                <c:pt idx="73">
                  <c:v>16.6388570971429</c:v>
                </c:pt>
                <c:pt idx="74">
                  <c:v>16.824116867022699</c:v>
                </c:pt>
                <c:pt idx="75">
                  <c:v>16.9958126704385</c:v>
                </c:pt>
                <c:pt idx="76">
                  <c:v>17.270401199983102</c:v>
                </c:pt>
                <c:pt idx="77">
                  <c:v>17.519799566803201</c:v>
                </c:pt>
                <c:pt idx="78">
                  <c:v>17.499529035150399</c:v>
                </c:pt>
                <c:pt idx="79">
                  <c:v>17.619968449690099</c:v>
                </c:pt>
                <c:pt idx="80">
                  <c:v>17.303813398587099</c:v>
                </c:pt>
                <c:pt idx="81">
                  <c:v>16.861450457927202</c:v>
                </c:pt>
                <c:pt idx="82">
                  <c:v>16.581682993453299</c:v>
                </c:pt>
                <c:pt idx="83">
                  <c:v>16.497571353489299</c:v>
                </c:pt>
                <c:pt idx="84">
                  <c:v>16.438697608646599</c:v>
                </c:pt>
                <c:pt idx="85">
                  <c:v>16.419349491155501</c:v>
                </c:pt>
                <c:pt idx="86">
                  <c:v>16.4067325681096</c:v>
                </c:pt>
                <c:pt idx="87">
                  <c:v>16.742368836173501</c:v>
                </c:pt>
                <c:pt idx="88">
                  <c:v>16.960185494239202</c:v>
                </c:pt>
                <c:pt idx="89">
                  <c:v>17.058153113427299</c:v>
                </c:pt>
                <c:pt idx="90">
                  <c:v>17.084738348565601</c:v>
                </c:pt>
                <c:pt idx="91">
                  <c:v>16.9892919214739</c:v>
                </c:pt>
              </c:numCache>
            </c:numRef>
          </c:val>
          <c:smooth val="0"/>
          <c:extLst>
            <c:ext xmlns:c16="http://schemas.microsoft.com/office/drawing/2014/chart" uri="{C3380CC4-5D6E-409C-BE32-E72D297353CC}">
              <c16:uniqueId val="{00000000-D316-43FF-AD24-F6ECEDD7A7EE}"/>
            </c:ext>
          </c:extLst>
        </c:ser>
        <c:ser>
          <c:idx val="1"/>
          <c:order val="1"/>
          <c:tx>
            <c:v>Non-Climate-Controlled Units</c:v>
          </c:tx>
          <c:spPr>
            <a:ln w="38100" cap="rnd">
              <a:solidFill>
                <a:srgbClr val="0048A9"/>
              </a:solidFill>
              <a:round/>
            </a:ln>
            <a:effectLst/>
          </c:spPr>
          <c:marker>
            <c:symbol val="none"/>
          </c:marker>
          <c:cat>
            <c:numRef>
              <c:f>'Denver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'Denver Only'!$C$2:$C$93</c:f>
              <c:numCache>
                <c:formatCode>"$"#,##0.00</c:formatCode>
                <c:ptCount val="92"/>
                <c:pt idx="0">
                  <c:v>16.943943837084699</c:v>
                </c:pt>
                <c:pt idx="1">
                  <c:v>16.642378597785999</c:v>
                </c:pt>
                <c:pt idx="2">
                  <c:v>16.481064720194599</c:v>
                </c:pt>
                <c:pt idx="3">
                  <c:v>17.256327592267098</c:v>
                </c:pt>
                <c:pt idx="4">
                  <c:v>17.497496752136801</c:v>
                </c:pt>
                <c:pt idx="5">
                  <c:v>18.0027202370872</c:v>
                </c:pt>
                <c:pt idx="6">
                  <c:v>18.045601477832498</c:v>
                </c:pt>
                <c:pt idx="7">
                  <c:v>17.919392350597601</c:v>
                </c:pt>
                <c:pt idx="8">
                  <c:v>17.9630941992434</c:v>
                </c:pt>
                <c:pt idx="9">
                  <c:v>17.5300963363363</c:v>
                </c:pt>
                <c:pt idx="10">
                  <c:v>16.967934206549099</c:v>
                </c:pt>
                <c:pt idx="11">
                  <c:v>16.5586598432457</c:v>
                </c:pt>
                <c:pt idx="12">
                  <c:v>16.327205323193901</c:v>
                </c:pt>
                <c:pt idx="13">
                  <c:v>16.173937104430401</c:v>
                </c:pt>
                <c:pt idx="14">
                  <c:v>16.140221311475401</c:v>
                </c:pt>
                <c:pt idx="15">
                  <c:v>16.223349961627001</c:v>
                </c:pt>
                <c:pt idx="16">
                  <c:v>16.272781122259399</c:v>
                </c:pt>
                <c:pt idx="17">
                  <c:v>16.3945621068032</c:v>
                </c:pt>
                <c:pt idx="18">
                  <c:v>16.4192817465998</c:v>
                </c:pt>
                <c:pt idx="19">
                  <c:v>16.270270376893201</c:v>
                </c:pt>
                <c:pt idx="20">
                  <c:v>16.126233447099001</c:v>
                </c:pt>
                <c:pt idx="21">
                  <c:v>15.8625918864097</c:v>
                </c:pt>
                <c:pt idx="22">
                  <c:v>15.6402900894929</c:v>
                </c:pt>
                <c:pt idx="23">
                  <c:v>15.444063456464299</c:v>
                </c:pt>
                <c:pt idx="24">
                  <c:v>15.312147195357801</c:v>
                </c:pt>
                <c:pt idx="25">
                  <c:v>15.2304711307644</c:v>
                </c:pt>
                <c:pt idx="26">
                  <c:v>15.2865150201301</c:v>
                </c:pt>
                <c:pt idx="27">
                  <c:v>15.369028179322999</c:v>
                </c:pt>
                <c:pt idx="28">
                  <c:v>15.493484395871301</c:v>
                </c:pt>
                <c:pt idx="29">
                  <c:v>15.5428722813239</c:v>
                </c:pt>
                <c:pt idx="30">
                  <c:v>15.547159512053399</c:v>
                </c:pt>
                <c:pt idx="31">
                  <c:v>15.4426721096203</c:v>
                </c:pt>
                <c:pt idx="32">
                  <c:v>15.230910520425301</c:v>
                </c:pt>
                <c:pt idx="33">
                  <c:v>15.015993436293501</c:v>
                </c:pt>
                <c:pt idx="34">
                  <c:v>15.0920078847199</c:v>
                </c:pt>
                <c:pt idx="35">
                  <c:v>14.9810321202532</c:v>
                </c:pt>
                <c:pt idx="36">
                  <c:v>14.838780062467499</c:v>
                </c:pt>
                <c:pt idx="37">
                  <c:v>14.6509183531746</c:v>
                </c:pt>
                <c:pt idx="38">
                  <c:v>14.806381407767001</c:v>
                </c:pt>
                <c:pt idx="39">
                  <c:v>14.661390156062399</c:v>
                </c:pt>
                <c:pt idx="40">
                  <c:v>14.789232015065901</c:v>
                </c:pt>
                <c:pt idx="41">
                  <c:v>14.9961965565379</c:v>
                </c:pt>
                <c:pt idx="42">
                  <c:v>15.2073034848835</c:v>
                </c:pt>
                <c:pt idx="43">
                  <c:v>15.379804342857099</c:v>
                </c:pt>
                <c:pt idx="44">
                  <c:v>15.2995421960073</c:v>
                </c:pt>
                <c:pt idx="45">
                  <c:v>15.305330953984299</c:v>
                </c:pt>
                <c:pt idx="46">
                  <c:v>15.334074176931701</c:v>
                </c:pt>
                <c:pt idx="47">
                  <c:v>15.3189726287862</c:v>
                </c:pt>
                <c:pt idx="48">
                  <c:v>15.2774777924362</c:v>
                </c:pt>
                <c:pt idx="49">
                  <c:v>15.264016327414501</c:v>
                </c:pt>
                <c:pt idx="50">
                  <c:v>15.4424827772021</c:v>
                </c:pt>
                <c:pt idx="51">
                  <c:v>15.865193178549401</c:v>
                </c:pt>
                <c:pt idx="52">
                  <c:v>16.2534315982107</c:v>
                </c:pt>
                <c:pt idx="53">
                  <c:v>16.487304509921898</c:v>
                </c:pt>
                <c:pt idx="54">
                  <c:v>16.651537813121301</c:v>
                </c:pt>
                <c:pt idx="55">
                  <c:v>16.677942283464599</c:v>
                </c:pt>
                <c:pt idx="56">
                  <c:v>16.533513029888699</c:v>
                </c:pt>
                <c:pt idx="57">
                  <c:v>16.4512637636678</c:v>
                </c:pt>
                <c:pt idx="58">
                  <c:v>16.466993112582699</c:v>
                </c:pt>
                <c:pt idx="59">
                  <c:v>16.344328667917502</c:v>
                </c:pt>
                <c:pt idx="60">
                  <c:v>16.207074902903599</c:v>
                </c:pt>
                <c:pt idx="61">
                  <c:v>16.189338644688601</c:v>
                </c:pt>
                <c:pt idx="62">
                  <c:v>16.379387801778901</c:v>
                </c:pt>
                <c:pt idx="63">
                  <c:v>16.5820735076645</c:v>
                </c:pt>
                <c:pt idx="64">
                  <c:v>16.8412426652337</c:v>
                </c:pt>
                <c:pt idx="65">
                  <c:v>17.069823210489002</c:v>
                </c:pt>
                <c:pt idx="66">
                  <c:v>17.148797033676502</c:v>
                </c:pt>
                <c:pt idx="67">
                  <c:v>16.902235559410201</c:v>
                </c:pt>
                <c:pt idx="68">
                  <c:v>16.6152128999144</c:v>
                </c:pt>
                <c:pt idx="69">
                  <c:v>16.417230196343901</c:v>
                </c:pt>
                <c:pt idx="70">
                  <c:v>16.19660063737</c:v>
                </c:pt>
                <c:pt idx="71">
                  <c:v>15.8577370640983</c:v>
                </c:pt>
                <c:pt idx="72">
                  <c:v>15.644662471320901</c:v>
                </c:pt>
                <c:pt idx="73">
                  <c:v>15.7170447206974</c:v>
                </c:pt>
                <c:pt idx="74">
                  <c:v>15.863184058205301</c:v>
                </c:pt>
                <c:pt idx="75">
                  <c:v>16.057136838730401</c:v>
                </c:pt>
                <c:pt idx="76">
                  <c:v>16.2461925263494</c:v>
                </c:pt>
                <c:pt idx="77">
                  <c:v>16.448377713920902</c:v>
                </c:pt>
                <c:pt idx="78">
                  <c:v>16.455173487031701</c:v>
                </c:pt>
                <c:pt idx="79">
                  <c:v>16.504324976437299</c:v>
                </c:pt>
                <c:pt idx="80">
                  <c:v>16.2173583436341</c:v>
                </c:pt>
                <c:pt idx="81">
                  <c:v>15.8122061751152</c:v>
                </c:pt>
                <c:pt idx="82">
                  <c:v>15.5867949199507</c:v>
                </c:pt>
                <c:pt idx="83">
                  <c:v>15.5861826287471</c:v>
                </c:pt>
                <c:pt idx="84">
                  <c:v>15.522371092796099</c:v>
                </c:pt>
                <c:pt idx="85">
                  <c:v>15.485485537555199</c:v>
                </c:pt>
                <c:pt idx="86">
                  <c:v>15.475365738445801</c:v>
                </c:pt>
                <c:pt idx="87">
                  <c:v>15.7121777293844</c:v>
                </c:pt>
                <c:pt idx="88">
                  <c:v>15.9354008616975</c:v>
                </c:pt>
                <c:pt idx="89">
                  <c:v>15.9851731398492</c:v>
                </c:pt>
                <c:pt idx="90">
                  <c:v>16.0609537850865</c:v>
                </c:pt>
                <c:pt idx="91">
                  <c:v>15.9769396349229</c:v>
                </c:pt>
              </c:numCache>
            </c:numRef>
          </c:val>
          <c:smooth val="0"/>
          <c:extLst>
            <c:ext xmlns:c16="http://schemas.microsoft.com/office/drawing/2014/chart" uri="{C3380CC4-5D6E-409C-BE32-E72D297353CC}">
              <c16:uniqueId val="{00000001-D316-43FF-AD24-F6ECEDD7A7EE}"/>
            </c:ext>
          </c:extLst>
        </c:ser>
        <c:ser>
          <c:idx val="2"/>
          <c:order val="2"/>
          <c:tx>
            <c:v>Climate-Controlled Units</c:v>
          </c:tx>
          <c:spPr>
            <a:ln w="38100" cap="rnd">
              <a:solidFill>
                <a:srgbClr val="A9A9A9"/>
              </a:solidFill>
              <a:round/>
            </a:ln>
            <a:effectLst/>
          </c:spPr>
          <c:marker>
            <c:symbol val="none"/>
          </c:marker>
          <c:cat>
            <c:numRef>
              <c:f>'Denver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'Denver Only'!$D$2:$D$93</c:f>
              <c:numCache>
                <c:formatCode>"$"#,##0.00</c:formatCode>
                <c:ptCount val="92"/>
                <c:pt idx="0">
                  <c:v>20.481133169533202</c:v>
                </c:pt>
                <c:pt idx="1">
                  <c:v>20.757004897959199</c:v>
                </c:pt>
                <c:pt idx="2">
                  <c:v>20.542251837524201</c:v>
                </c:pt>
                <c:pt idx="3">
                  <c:v>21.151564243614899</c:v>
                </c:pt>
                <c:pt idx="4">
                  <c:v>21.136299079189701</c:v>
                </c:pt>
                <c:pt idx="5">
                  <c:v>21.244901261261301</c:v>
                </c:pt>
                <c:pt idx="6">
                  <c:v>21.258564021163998</c:v>
                </c:pt>
                <c:pt idx="7">
                  <c:v>21.144403130434799</c:v>
                </c:pt>
                <c:pt idx="8">
                  <c:v>20.949222620689699</c:v>
                </c:pt>
                <c:pt idx="9">
                  <c:v>20.389972299872898</c:v>
                </c:pt>
                <c:pt idx="10">
                  <c:v>20.228211497006001</c:v>
                </c:pt>
                <c:pt idx="11">
                  <c:v>20.015100921658998</c:v>
                </c:pt>
                <c:pt idx="12">
                  <c:v>19.873133052631601</c:v>
                </c:pt>
                <c:pt idx="13">
                  <c:v>19.6640397590361</c:v>
                </c:pt>
                <c:pt idx="14">
                  <c:v>19.6399505483549</c:v>
                </c:pt>
                <c:pt idx="15">
                  <c:v>19.869604724409399</c:v>
                </c:pt>
                <c:pt idx="16">
                  <c:v>20.264876997112601</c:v>
                </c:pt>
                <c:pt idx="17">
                  <c:v>20.393552897196301</c:v>
                </c:pt>
                <c:pt idx="18">
                  <c:v>20.361502100456601</c:v>
                </c:pt>
                <c:pt idx="19">
                  <c:v>20.152777717879601</c:v>
                </c:pt>
                <c:pt idx="20">
                  <c:v>20.0287516100957</c:v>
                </c:pt>
                <c:pt idx="21">
                  <c:v>19.595223834196901</c:v>
                </c:pt>
                <c:pt idx="22">
                  <c:v>19.2911941780822</c:v>
                </c:pt>
                <c:pt idx="23">
                  <c:v>19.082146610169499</c:v>
                </c:pt>
                <c:pt idx="24">
                  <c:v>18.6904821181888</c:v>
                </c:pt>
                <c:pt idx="25">
                  <c:v>18.694211415863599</c:v>
                </c:pt>
                <c:pt idx="26">
                  <c:v>18.674876281112699</c:v>
                </c:pt>
                <c:pt idx="27">
                  <c:v>18.673885815602802</c:v>
                </c:pt>
                <c:pt idx="28">
                  <c:v>18.698559467040699</c:v>
                </c:pt>
                <c:pt idx="29">
                  <c:v>18.768344701086999</c:v>
                </c:pt>
                <c:pt idx="30">
                  <c:v>18.723344310575602</c:v>
                </c:pt>
                <c:pt idx="31">
                  <c:v>18.592260066006599</c:v>
                </c:pt>
                <c:pt idx="32">
                  <c:v>18.426995058517601</c:v>
                </c:pt>
                <c:pt idx="33">
                  <c:v>18.122042385786798</c:v>
                </c:pt>
                <c:pt idx="34">
                  <c:v>18.162753615960099</c:v>
                </c:pt>
                <c:pt idx="35">
                  <c:v>17.916897517730501</c:v>
                </c:pt>
                <c:pt idx="36">
                  <c:v>17.687684951731999</c:v>
                </c:pt>
                <c:pt idx="37">
                  <c:v>17.480584959289398</c:v>
                </c:pt>
                <c:pt idx="38">
                  <c:v>17.709432182261001</c:v>
                </c:pt>
                <c:pt idx="39">
                  <c:v>17.563326306878299</c:v>
                </c:pt>
                <c:pt idx="40">
                  <c:v>17.728663529247701</c:v>
                </c:pt>
                <c:pt idx="41">
                  <c:v>18.004180591180301</c:v>
                </c:pt>
                <c:pt idx="42">
                  <c:v>18.260927975061001</c:v>
                </c:pt>
                <c:pt idx="43">
                  <c:v>18.5020787378512</c:v>
                </c:pt>
                <c:pt idx="44">
                  <c:v>18.703099940448599</c:v>
                </c:pt>
                <c:pt idx="45">
                  <c:v>18.635370252254599</c:v>
                </c:pt>
                <c:pt idx="46">
                  <c:v>18.6725747372518</c:v>
                </c:pt>
                <c:pt idx="47">
                  <c:v>18.5831050749341</c:v>
                </c:pt>
                <c:pt idx="48">
                  <c:v>18.6071336761905</c:v>
                </c:pt>
                <c:pt idx="49">
                  <c:v>18.453764921112398</c:v>
                </c:pt>
                <c:pt idx="50">
                  <c:v>18.681099318655299</c:v>
                </c:pt>
                <c:pt idx="51">
                  <c:v>19.171912010602401</c:v>
                </c:pt>
                <c:pt idx="52">
                  <c:v>19.561877566376499</c:v>
                </c:pt>
                <c:pt idx="53">
                  <c:v>19.6523650300919</c:v>
                </c:pt>
                <c:pt idx="54">
                  <c:v>19.6616669704344</c:v>
                </c:pt>
                <c:pt idx="55">
                  <c:v>19.673292345703398</c:v>
                </c:pt>
                <c:pt idx="56">
                  <c:v>19.668014567925301</c:v>
                </c:pt>
                <c:pt idx="57">
                  <c:v>19.6069361522799</c:v>
                </c:pt>
                <c:pt idx="58">
                  <c:v>19.302232079708102</c:v>
                </c:pt>
                <c:pt idx="59">
                  <c:v>19.133502362637401</c:v>
                </c:pt>
                <c:pt idx="60">
                  <c:v>19.017089398306599</c:v>
                </c:pt>
                <c:pt idx="61">
                  <c:v>18.9896235058876</c:v>
                </c:pt>
                <c:pt idx="62">
                  <c:v>19.268581517277902</c:v>
                </c:pt>
                <c:pt idx="63">
                  <c:v>19.500891534391499</c:v>
                </c:pt>
                <c:pt idx="64">
                  <c:v>19.9504704831295</c:v>
                </c:pt>
                <c:pt idx="65">
                  <c:v>20.016495769538999</c:v>
                </c:pt>
                <c:pt idx="66">
                  <c:v>20.023366905712699</c:v>
                </c:pt>
                <c:pt idx="67">
                  <c:v>19.735299600064</c:v>
                </c:pt>
                <c:pt idx="68">
                  <c:v>19.383660030688102</c:v>
                </c:pt>
                <c:pt idx="69">
                  <c:v>18.948715762096001</c:v>
                </c:pt>
                <c:pt idx="70">
                  <c:v>18.6896704802529</c:v>
                </c:pt>
                <c:pt idx="71">
                  <c:v>18.300042371595499</c:v>
                </c:pt>
                <c:pt idx="72">
                  <c:v>18.062258323619002</c:v>
                </c:pt>
                <c:pt idx="73">
                  <c:v>18.139042556865199</c:v>
                </c:pt>
                <c:pt idx="74">
                  <c:v>18.379565551276801</c:v>
                </c:pt>
                <c:pt idx="75">
                  <c:v>18.511985595916201</c:v>
                </c:pt>
                <c:pt idx="76">
                  <c:v>18.922963610262499</c:v>
                </c:pt>
                <c:pt idx="77">
                  <c:v>19.215022220618501</c:v>
                </c:pt>
                <c:pt idx="78">
                  <c:v>19.150514799146698</c:v>
                </c:pt>
                <c:pt idx="79">
                  <c:v>19.381860374951302</c:v>
                </c:pt>
                <c:pt idx="80">
                  <c:v>19.0088417971456</c:v>
                </c:pt>
                <c:pt idx="81">
                  <c:v>18.516145293466199</c:v>
                </c:pt>
                <c:pt idx="82">
                  <c:v>18.1461450911229</c:v>
                </c:pt>
                <c:pt idx="83">
                  <c:v>17.926145728055101</c:v>
                </c:pt>
                <c:pt idx="84">
                  <c:v>17.8657884885735</c:v>
                </c:pt>
                <c:pt idx="85">
                  <c:v>17.838538444813899</c:v>
                </c:pt>
                <c:pt idx="86">
                  <c:v>17.825081832022398</c:v>
                </c:pt>
                <c:pt idx="87">
                  <c:v>18.308805115105599</c:v>
                </c:pt>
                <c:pt idx="88">
                  <c:v>18.513761674598001</c:v>
                </c:pt>
                <c:pt idx="89">
                  <c:v>18.690262231428001</c:v>
                </c:pt>
                <c:pt idx="90">
                  <c:v>18.641826815745699</c:v>
                </c:pt>
                <c:pt idx="91">
                  <c:v>18.492926559779001</c:v>
                </c:pt>
              </c:numCache>
            </c:numRef>
          </c:val>
          <c:smooth val="0"/>
          <c:extLst>
            <c:ext xmlns:c16="http://schemas.microsoft.com/office/drawing/2014/chart" uri="{C3380CC4-5D6E-409C-BE32-E72D297353CC}">
              <c16:uniqueId val="{00000002-D316-43FF-AD24-F6ECEDD7A7EE}"/>
            </c:ext>
          </c:extLst>
        </c:ser>
        <c:dLbls>
          <c:showLegendKey val="0"/>
          <c:showVal val="0"/>
          <c:showCatName val="0"/>
          <c:showSerName val="0"/>
          <c:showPercent val="0"/>
          <c:showBubbleSize val="0"/>
        </c:dLbls>
        <c:smooth val="0"/>
        <c:axId val="1079159824"/>
        <c:axId val="1079169424"/>
      </c:lineChart>
      <c:dateAx>
        <c:axId val="1079159824"/>
        <c:scaling>
          <c:orientation val="minMax"/>
          <c:min val="4313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69424"/>
        <c:crosses val="autoZero"/>
        <c:auto val="1"/>
        <c:lblOffset val="100"/>
        <c:baseTimeUnit val="months"/>
      </c:dateAx>
      <c:valAx>
        <c:axId val="1079169424"/>
        <c:scaling>
          <c:orientation val="minMax"/>
          <c:max val="21"/>
          <c:min val="14"/>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59824"/>
        <c:crosses val="autoZero"/>
        <c:crossBetween val="between"/>
        <c:majorUnit val="1"/>
      </c:valAx>
      <c:spPr>
        <a:noFill/>
        <a:ln>
          <a:noFill/>
        </a:ln>
        <a:effectLst/>
      </c:spPr>
    </c:plotArea>
    <c:legend>
      <c:legendPos val="b"/>
      <c:layout>
        <c:manualLayout>
          <c:xMode val="edge"/>
          <c:yMode val="edge"/>
          <c:x val="0"/>
          <c:y val="0.93989068338492099"/>
          <c:w val="1"/>
          <c:h val="5.95850590930468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1600" b="1">
                <a:solidFill>
                  <a:srgbClr val="007FFF"/>
                </a:solidFill>
              </a:rPr>
              <a:t>Denver</a:t>
            </a:r>
            <a:r>
              <a:rPr lang="en-US" sz="1600" b="1"/>
              <a:t> Year-over-Year Same-Store Annualized Rent Per Sq. Ft.</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1"/>
          <c:order val="0"/>
          <c:tx>
            <c:strRef>
              <c:f>Denver!$B$4</c:f>
              <c:strCache>
                <c:ptCount val="1"/>
                <c:pt idx="0">
                  <c:v>All Units</c:v>
                </c:pt>
              </c:strCache>
            </c:strRef>
          </c:tx>
          <c:spPr>
            <a:ln w="28575" cap="rnd">
              <a:solidFill>
                <a:srgbClr val="A9A9A8"/>
              </a:solidFill>
              <a:round/>
            </a:ln>
            <a:effectLst/>
          </c:spPr>
          <c:marker>
            <c:symbol val="none"/>
          </c:marker>
          <c:cat>
            <c:numRef>
              <c:f>Denver!$C$1:$CK$1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Denver!$C$4:$CK$4</c:f>
              <c:numCache>
                <c:formatCode>0.0%</c:formatCode>
                <c:ptCount val="87"/>
                <c:pt idx="0">
                  <c:v>-7.4530529999999998E-2</c:v>
                </c:pt>
                <c:pt idx="1">
                  <c:v>-6.7991309999999999E-2</c:v>
                </c:pt>
                <c:pt idx="2">
                  <c:v>-7.3237300000000005E-2</c:v>
                </c:pt>
                <c:pt idx="3">
                  <c:v>-4.2091120000000003E-2</c:v>
                </c:pt>
                <c:pt idx="4">
                  <c:v>-1.7959119999999999E-2</c:v>
                </c:pt>
                <c:pt idx="5">
                  <c:v>1.684542E-2</c:v>
                </c:pt>
                <c:pt idx="6">
                  <c:v>1.9066019999999999E-2</c:v>
                </c:pt>
                <c:pt idx="7">
                  <c:v>2.517552E-2</c:v>
                </c:pt>
                <c:pt idx="8">
                  <c:v>3.290245E-2</c:v>
                </c:pt>
                <c:pt idx="9">
                  <c:v>4.8770309999999997E-2</c:v>
                </c:pt>
                <c:pt idx="10">
                  <c:v>5.9336399999999996E-3</c:v>
                </c:pt>
                <c:pt idx="11">
                  <c:v>-1.0072950000000001E-2</c:v>
                </c:pt>
                <c:pt idx="12">
                  <c:v>-3.1758040000000001E-2</c:v>
                </c:pt>
                <c:pt idx="13">
                  <c:v>-3.3989129999999999E-2</c:v>
                </c:pt>
                <c:pt idx="14">
                  <c:v>-3.3395000000000001E-2</c:v>
                </c:pt>
                <c:pt idx="15">
                  <c:v>-5.8063900000000002E-2</c:v>
                </c:pt>
                <c:pt idx="16">
                  <c:v>-5.3371429999999997E-2</c:v>
                </c:pt>
                <c:pt idx="17">
                  <c:v>-4.9959969999999999E-2</c:v>
                </c:pt>
                <c:pt idx="18">
                  <c:v>-5.2617730000000001E-2</c:v>
                </c:pt>
                <c:pt idx="19">
                  <c:v>-5.4146840000000002E-2</c:v>
                </c:pt>
                <c:pt idx="20">
                  <c:v>-4.7207199999999998E-2</c:v>
                </c:pt>
                <c:pt idx="21">
                  <c:v>-4.3771360000000002E-2</c:v>
                </c:pt>
                <c:pt idx="22">
                  <c:v>-4.5975540000000002E-2</c:v>
                </c:pt>
                <c:pt idx="23">
                  <c:v>-4.3667549999999999E-2</c:v>
                </c:pt>
                <c:pt idx="24">
                  <c:v>-4.9127160000000003E-2</c:v>
                </c:pt>
                <c:pt idx="25">
                  <c:v>-5.1419850000000003E-2</c:v>
                </c:pt>
                <c:pt idx="26">
                  <c:v>-4.836625E-2</c:v>
                </c:pt>
                <c:pt idx="27">
                  <c:v>-4.336566E-2</c:v>
                </c:pt>
                <c:pt idx="28">
                  <c:v>-3.4632629999999998E-2</c:v>
                </c:pt>
                <c:pt idx="29">
                  <c:v>-2.0072699999999999E-2</c:v>
                </c:pt>
                <c:pt idx="30">
                  <c:v>-1.5611730000000001E-2</c:v>
                </c:pt>
                <c:pt idx="31">
                  <c:v>-1.6280869999999999E-2</c:v>
                </c:pt>
                <c:pt idx="32">
                  <c:v>-1.6351870000000001E-2</c:v>
                </c:pt>
                <c:pt idx="33">
                  <c:v>-2.0626269999999999E-2</c:v>
                </c:pt>
                <c:pt idx="34">
                  <c:v>-3.317937E-2</c:v>
                </c:pt>
                <c:pt idx="35">
                  <c:v>-3.3223429999999998E-2</c:v>
                </c:pt>
                <c:pt idx="36">
                  <c:v>-3.1258630000000003E-2</c:v>
                </c:pt>
                <c:pt idx="37">
                  <c:v>-1.528088E-2</c:v>
                </c:pt>
                <c:pt idx="38">
                  <c:v>1.8399899999999999E-3</c:v>
                </c:pt>
                <c:pt idx="39">
                  <c:v>7.8278900000000005E-3</c:v>
                </c:pt>
                <c:pt idx="40">
                  <c:v>2.0003030000000002E-2</c:v>
                </c:pt>
                <c:pt idx="41">
                  <c:v>1.7464819999999999E-2</c:v>
                </c:pt>
                <c:pt idx="42">
                  <c:v>2.771535E-2</c:v>
                </c:pt>
                <c:pt idx="43">
                  <c:v>3.5771699999999997E-2</c:v>
                </c:pt>
                <c:pt idx="44">
                  <c:v>4.7539980000000003E-2</c:v>
                </c:pt>
                <c:pt idx="45">
                  <c:v>5.191577E-2</c:v>
                </c:pt>
                <c:pt idx="46">
                  <c:v>8.5883890000000004E-2</c:v>
                </c:pt>
                <c:pt idx="47">
                  <c:v>9.2798809999999995E-2</c:v>
                </c:pt>
                <c:pt idx="48">
                  <c:v>8.902409E-2</c:v>
                </c:pt>
                <c:pt idx="49">
                  <c:v>7.6979149999999996E-2</c:v>
                </c:pt>
                <c:pt idx="50">
                  <c:v>6.9380129999999998E-2</c:v>
                </c:pt>
                <c:pt idx="51">
                  <c:v>7.005865E-2</c:v>
                </c:pt>
                <c:pt idx="52">
                  <c:v>6.8839570000000003E-2</c:v>
                </c:pt>
                <c:pt idx="53">
                  <c:v>6.4437400000000006E-2</c:v>
                </c:pt>
                <c:pt idx="54">
                  <c:v>5.8417570000000002E-2</c:v>
                </c:pt>
                <c:pt idx="55">
                  <c:v>5.190409E-2</c:v>
                </c:pt>
                <c:pt idx="56">
                  <c:v>5.3099920000000002E-2</c:v>
                </c:pt>
                <c:pt idx="57">
                  <c:v>6.016722E-2</c:v>
                </c:pt>
                <c:pt idx="58">
                  <c:v>4.5206570000000001E-2</c:v>
                </c:pt>
                <c:pt idx="59">
                  <c:v>3.7026730000000001E-2</c:v>
                </c:pt>
                <c:pt idx="60">
                  <c:v>3.2301040000000003E-2</c:v>
                </c:pt>
                <c:pt idx="61">
                  <c:v>2.3720290000000002E-2</c:v>
                </c:pt>
                <c:pt idx="62">
                  <c:v>8.6750400000000002E-3</c:v>
                </c:pt>
                <c:pt idx="63">
                  <c:v>-2.2864999999999999E-3</c:v>
                </c:pt>
                <c:pt idx="64">
                  <c:v>-1.002636E-2</c:v>
                </c:pt>
                <c:pt idx="65">
                  <c:v>-1.7977030000000001E-2</c:v>
                </c:pt>
                <c:pt idx="66">
                  <c:v>-3.124536E-2</c:v>
                </c:pt>
                <c:pt idx="67">
                  <c:v>-3.2910679999999998E-2</c:v>
                </c:pt>
                <c:pt idx="68">
                  <c:v>-2.4863710000000001E-2</c:v>
                </c:pt>
                <c:pt idx="69">
                  <c:v>-2.697401E-2</c:v>
                </c:pt>
                <c:pt idx="70">
                  <c:v>-2.8467010000000001E-2</c:v>
                </c:pt>
                <c:pt idx="71">
                  <c:v>-3.321868E-2</c:v>
                </c:pt>
                <c:pt idx="72">
                  <c:v>-3.1589979999999997E-2</c:v>
                </c:pt>
                <c:pt idx="73">
                  <c:v>-3.6496559999999997E-2</c:v>
                </c:pt>
                <c:pt idx="74">
                  <c:v>-1.9108279999999998E-2</c:v>
                </c:pt>
                <c:pt idx="75">
                  <c:v>-2.223284E-2</c:v>
                </c:pt>
                <c:pt idx="76">
                  <c:v>-3.1704040000000003E-2</c:v>
                </c:pt>
                <c:pt idx="77">
                  <c:v>-3.2419219999999999E-2</c:v>
                </c:pt>
                <c:pt idx="78">
                  <c:v>-1.406439E-2</c:v>
                </c:pt>
                <c:pt idx="79">
                  <c:v>-5.4147500000000003E-3</c:v>
                </c:pt>
                <c:pt idx="80">
                  <c:v>-8.3378600000000008E-3</c:v>
                </c:pt>
                <c:pt idx="81">
                  <c:v>-2.373689E-2</c:v>
                </c:pt>
                <c:pt idx="82">
                  <c:v>-1.752215E-2</c:v>
                </c:pt>
                <c:pt idx="83">
                  <c:v>-2.1520299999999999E-2</c:v>
                </c:pt>
                <c:pt idx="84">
                  <c:v>-3.2425809999999999E-2</c:v>
                </c:pt>
                <c:pt idx="85">
                  <c:v>-2.559005E-2</c:v>
                </c:pt>
                <c:pt idx="86">
                  <c:v>-3.6100350000000003E-2</c:v>
                </c:pt>
              </c:numCache>
            </c:numRef>
          </c:val>
          <c:smooth val="0"/>
          <c:extLst>
            <c:ext xmlns:c16="http://schemas.microsoft.com/office/drawing/2014/chart" uri="{C3380CC4-5D6E-409C-BE32-E72D297353CC}">
              <c16:uniqueId val="{00000000-0D46-4A6A-9C35-5C2568221B74}"/>
            </c:ext>
          </c:extLst>
        </c:ser>
        <c:ser>
          <c:idx val="2"/>
          <c:order val="1"/>
          <c:tx>
            <c:strRef>
              <c:f>Denver!$B$2</c:f>
              <c:strCache>
                <c:ptCount val="1"/>
                <c:pt idx="0">
                  <c:v>Climate-Controlled Units</c:v>
                </c:pt>
              </c:strCache>
            </c:strRef>
          </c:tx>
          <c:spPr>
            <a:ln w="28575" cap="rnd">
              <a:solidFill>
                <a:srgbClr val="0048A9"/>
              </a:solidFill>
              <a:round/>
            </a:ln>
            <a:effectLst/>
          </c:spPr>
          <c:marker>
            <c:symbol val="none"/>
          </c:marker>
          <c:cat>
            <c:numRef>
              <c:f>Denver!$C$1:$CK$1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Denver!$C$2:$CK$2</c:f>
              <c:numCache>
                <c:formatCode>0.0%</c:formatCode>
                <c:ptCount val="87"/>
                <c:pt idx="0">
                  <c:v>-9.6110070000000006E-2</c:v>
                </c:pt>
                <c:pt idx="1">
                  <c:v>-8.4097190000000002E-2</c:v>
                </c:pt>
                <c:pt idx="2">
                  <c:v>-7.2311920000000002E-2</c:v>
                </c:pt>
                <c:pt idx="3">
                  <c:v>-4.3758310000000002E-2</c:v>
                </c:pt>
                <c:pt idx="4">
                  <c:v>-2.0332289999999999E-2</c:v>
                </c:pt>
                <c:pt idx="5">
                  <c:v>1.2061769999999999E-2</c:v>
                </c:pt>
                <c:pt idx="6">
                  <c:v>1.6495010000000001E-2</c:v>
                </c:pt>
                <c:pt idx="7">
                  <c:v>2.47659E-2</c:v>
                </c:pt>
                <c:pt idx="8">
                  <c:v>1.884692E-2</c:v>
                </c:pt>
                <c:pt idx="9">
                  <c:v>3.0283689999999999E-2</c:v>
                </c:pt>
                <c:pt idx="10">
                  <c:v>2.5387999999999999E-3</c:v>
                </c:pt>
                <c:pt idx="11">
                  <c:v>-1.0664180000000001E-2</c:v>
                </c:pt>
                <c:pt idx="12">
                  <c:v>-1.854772E-2</c:v>
                </c:pt>
                <c:pt idx="13">
                  <c:v>-2.16324E-2</c:v>
                </c:pt>
                <c:pt idx="14">
                  <c:v>-2.2177639999999998E-2</c:v>
                </c:pt>
                <c:pt idx="15">
                  <c:v>-5.0035820000000002E-2</c:v>
                </c:pt>
                <c:pt idx="16">
                  <c:v>-5.3934030000000001E-2</c:v>
                </c:pt>
                <c:pt idx="17">
                  <c:v>-4.9192470000000002E-2</c:v>
                </c:pt>
                <c:pt idx="18">
                  <c:v>-5.9515970000000001E-2</c:v>
                </c:pt>
                <c:pt idx="19">
                  <c:v>-5.8946060000000002E-2</c:v>
                </c:pt>
                <c:pt idx="20">
                  <c:v>-4.4951270000000002E-2</c:v>
                </c:pt>
                <c:pt idx="21">
                  <c:v>-4.3983019999999998E-2</c:v>
                </c:pt>
                <c:pt idx="22">
                  <c:v>-5.1749900000000001E-2</c:v>
                </c:pt>
                <c:pt idx="23">
                  <c:v>-4.999551E-2</c:v>
                </c:pt>
                <c:pt idx="24">
                  <c:v>-5.0266400000000003E-2</c:v>
                </c:pt>
                <c:pt idx="25">
                  <c:v>-4.9393350000000003E-2</c:v>
                </c:pt>
                <c:pt idx="26">
                  <c:v>-4.9664560000000003E-2</c:v>
                </c:pt>
                <c:pt idx="27">
                  <c:v>-4.5004769999999999E-2</c:v>
                </c:pt>
                <c:pt idx="28">
                  <c:v>-2.951173E-2</c:v>
                </c:pt>
                <c:pt idx="29">
                  <c:v>-1.9849430000000001E-2</c:v>
                </c:pt>
                <c:pt idx="30">
                  <c:v>-1.805965E-2</c:v>
                </c:pt>
                <c:pt idx="31">
                  <c:v>-1.6137430000000001E-2</c:v>
                </c:pt>
                <c:pt idx="32">
                  <c:v>-1.8250079999999998E-2</c:v>
                </c:pt>
                <c:pt idx="33">
                  <c:v>-1.8678799999999999E-2</c:v>
                </c:pt>
                <c:pt idx="34">
                  <c:v>-2.7602459999999999E-2</c:v>
                </c:pt>
                <c:pt idx="35">
                  <c:v>-2.322722E-2</c:v>
                </c:pt>
                <c:pt idx="36">
                  <c:v>-2.2678960000000001E-2</c:v>
                </c:pt>
                <c:pt idx="37">
                  <c:v>-4.2933299999999997E-3</c:v>
                </c:pt>
                <c:pt idx="38">
                  <c:v>7.4820700000000004E-3</c:v>
                </c:pt>
                <c:pt idx="39">
                  <c:v>1.391104E-2</c:v>
                </c:pt>
                <c:pt idx="40">
                  <c:v>2.2987E-2</c:v>
                </c:pt>
                <c:pt idx="41">
                  <c:v>2.1310229999999999E-2</c:v>
                </c:pt>
                <c:pt idx="42">
                  <c:v>3.3076519999999998E-2</c:v>
                </c:pt>
                <c:pt idx="43">
                  <c:v>4.776598E-2</c:v>
                </c:pt>
                <c:pt idx="44">
                  <c:v>5.8274949999999999E-2</c:v>
                </c:pt>
                <c:pt idx="45">
                  <c:v>6.7076720000000006E-2</c:v>
                </c:pt>
                <c:pt idx="46">
                  <c:v>9.6420420000000007E-2</c:v>
                </c:pt>
                <c:pt idx="47">
                  <c:v>9.5101859999999996E-2</c:v>
                </c:pt>
                <c:pt idx="48">
                  <c:v>8.5625119999999999E-2</c:v>
                </c:pt>
                <c:pt idx="49">
                  <c:v>7.0385050000000005E-2</c:v>
                </c:pt>
                <c:pt idx="50">
                  <c:v>6.3978960000000001E-2</c:v>
                </c:pt>
                <c:pt idx="51">
                  <c:v>5.8717489999999997E-2</c:v>
                </c:pt>
                <c:pt idx="52">
                  <c:v>5.9318570000000001E-2</c:v>
                </c:pt>
                <c:pt idx="53">
                  <c:v>5.1644519999999999E-2</c:v>
                </c:pt>
                <c:pt idx="54">
                  <c:v>5.1894910000000002E-2</c:v>
                </c:pt>
                <c:pt idx="55">
                  <c:v>4.5772800000000002E-2</c:v>
                </c:pt>
                <c:pt idx="56">
                  <c:v>5.4481189999999999E-2</c:v>
                </c:pt>
                <c:pt idx="57">
                  <c:v>6.0340089999999999E-2</c:v>
                </c:pt>
                <c:pt idx="58">
                  <c:v>4.5954250000000002E-2</c:v>
                </c:pt>
                <c:pt idx="59">
                  <c:v>4.1307480000000001E-2</c:v>
                </c:pt>
                <c:pt idx="60">
                  <c:v>3.5372500000000001E-2</c:v>
                </c:pt>
                <c:pt idx="61">
                  <c:v>2.6264309999999999E-2</c:v>
                </c:pt>
                <c:pt idx="62">
                  <c:v>1.2627009999999999E-2</c:v>
                </c:pt>
                <c:pt idx="63">
                  <c:v>-1.4824599999999999E-3</c:v>
                </c:pt>
                <c:pt idx="64">
                  <c:v>-1.499109E-2</c:v>
                </c:pt>
                <c:pt idx="65">
                  <c:v>-1.3924829999999999E-2</c:v>
                </c:pt>
                <c:pt idx="66">
                  <c:v>-2.9133889999999999E-2</c:v>
                </c:pt>
                <c:pt idx="67">
                  <c:v>-3.09982E-2</c:v>
                </c:pt>
                <c:pt idx="68">
                  <c:v>-2.3752349999999998E-2</c:v>
                </c:pt>
                <c:pt idx="69">
                  <c:v>-2.4750089999999999E-2</c:v>
                </c:pt>
                <c:pt idx="70">
                  <c:v>-2.842656E-2</c:v>
                </c:pt>
                <c:pt idx="71">
                  <c:v>-3.2478170000000001E-2</c:v>
                </c:pt>
                <c:pt idx="72">
                  <c:v>-2.8880110000000001E-2</c:v>
                </c:pt>
                <c:pt idx="73">
                  <c:v>-3.5788059999999997E-2</c:v>
                </c:pt>
                <c:pt idx="74">
                  <c:v>-1.394038E-2</c:v>
                </c:pt>
                <c:pt idx="75">
                  <c:v>-1.896948E-2</c:v>
                </c:pt>
                <c:pt idx="76">
                  <c:v>-2.8783320000000001E-2</c:v>
                </c:pt>
                <c:pt idx="77">
                  <c:v>-3.1905099999999999E-2</c:v>
                </c:pt>
                <c:pt idx="78">
                  <c:v>-1.924215E-2</c:v>
                </c:pt>
                <c:pt idx="79">
                  <c:v>-9.6979200000000005E-3</c:v>
                </c:pt>
                <c:pt idx="80">
                  <c:v>-1.30741E-2</c:v>
                </c:pt>
                <c:pt idx="81">
                  <c:v>-2.91008E-2</c:v>
                </c:pt>
                <c:pt idx="82">
                  <c:v>-1.7746519999999998E-2</c:v>
                </c:pt>
                <c:pt idx="83">
                  <c:v>-2.704614E-2</c:v>
                </c:pt>
                <c:pt idx="84">
                  <c:v>-3.8931319999999998E-2</c:v>
                </c:pt>
                <c:pt idx="85">
                  <c:v>-3.074385E-2</c:v>
                </c:pt>
                <c:pt idx="86">
                  <c:v>-4.8002679999999999E-2</c:v>
                </c:pt>
              </c:numCache>
            </c:numRef>
          </c:val>
          <c:smooth val="0"/>
          <c:extLst>
            <c:ext xmlns:c16="http://schemas.microsoft.com/office/drawing/2014/chart" uri="{C3380CC4-5D6E-409C-BE32-E72D297353CC}">
              <c16:uniqueId val="{00000001-0D46-4A6A-9C35-5C2568221B74}"/>
            </c:ext>
          </c:extLst>
        </c:ser>
        <c:ser>
          <c:idx val="0"/>
          <c:order val="2"/>
          <c:tx>
            <c:strRef>
              <c:f>Denver!$B$3</c:f>
              <c:strCache>
                <c:ptCount val="1"/>
                <c:pt idx="0">
                  <c:v>Non-Climate-Controlled Units</c:v>
                </c:pt>
              </c:strCache>
            </c:strRef>
          </c:tx>
          <c:spPr>
            <a:ln w="28575" cap="rnd">
              <a:solidFill>
                <a:srgbClr val="007FFF"/>
              </a:solidFill>
              <a:round/>
            </a:ln>
            <a:effectLst/>
          </c:spPr>
          <c:marker>
            <c:symbol val="none"/>
          </c:marker>
          <c:cat>
            <c:numRef>
              <c:f>Denver!$C$1:$CK$1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Denver!$C$3:$CK$3</c:f>
              <c:numCache>
                <c:formatCode>0.0%</c:formatCode>
                <c:ptCount val="87"/>
                <c:pt idx="0">
                  <c:v>-6.1243779999999998E-2</c:v>
                </c:pt>
                <c:pt idx="1">
                  <c:v>-5.868027E-2</c:v>
                </c:pt>
                <c:pt idx="2">
                  <c:v>-7.4702550000000006E-2</c:v>
                </c:pt>
                <c:pt idx="3">
                  <c:v>-4.1517030000000003E-2</c:v>
                </c:pt>
                <c:pt idx="4">
                  <c:v>-1.9826960000000001E-2</c:v>
                </c:pt>
                <c:pt idx="5">
                  <c:v>2.020315E-2</c:v>
                </c:pt>
                <c:pt idx="6">
                  <c:v>2.1320599999999999E-2</c:v>
                </c:pt>
                <c:pt idx="7">
                  <c:v>2.625796E-2</c:v>
                </c:pt>
                <c:pt idx="8">
                  <c:v>4.0121860000000002E-2</c:v>
                </c:pt>
                <c:pt idx="9">
                  <c:v>5.395693E-2</c:v>
                </c:pt>
                <c:pt idx="10">
                  <c:v>7.4400899999999999E-3</c:v>
                </c:pt>
                <c:pt idx="11">
                  <c:v>-1.0308889999999999E-2</c:v>
                </c:pt>
                <c:pt idx="12">
                  <c:v>-3.8781660000000003E-2</c:v>
                </c:pt>
                <c:pt idx="13">
                  <c:v>-4.0684810000000002E-2</c:v>
                </c:pt>
                <c:pt idx="14">
                  <c:v>-3.9702290000000001E-2</c:v>
                </c:pt>
                <c:pt idx="15">
                  <c:v>-6.2377490000000001E-2</c:v>
                </c:pt>
                <c:pt idx="16">
                  <c:v>-5.296646E-2</c:v>
                </c:pt>
                <c:pt idx="17">
                  <c:v>-5.0610349999999998E-2</c:v>
                </c:pt>
                <c:pt idx="18">
                  <c:v>-4.9949689999999998E-2</c:v>
                </c:pt>
                <c:pt idx="19">
                  <c:v>-5.1959730000000003E-2</c:v>
                </c:pt>
                <c:pt idx="20">
                  <c:v>-4.8132870000000001E-2</c:v>
                </c:pt>
                <c:pt idx="21">
                  <c:v>-4.4018889999999998E-2</c:v>
                </c:pt>
                <c:pt idx="22">
                  <c:v>-4.3058249999999999E-2</c:v>
                </c:pt>
                <c:pt idx="23">
                  <c:v>-4.0897860000000001E-2</c:v>
                </c:pt>
                <c:pt idx="24">
                  <c:v>-4.8730179999999998E-2</c:v>
                </c:pt>
                <c:pt idx="25">
                  <c:v>-5.2792409999999998E-2</c:v>
                </c:pt>
                <c:pt idx="26">
                  <c:v>-4.7999180000000002E-2</c:v>
                </c:pt>
                <c:pt idx="27">
                  <c:v>-4.2810069999999999E-2</c:v>
                </c:pt>
                <c:pt idx="28">
                  <c:v>-3.7313800000000001E-2</c:v>
                </c:pt>
                <c:pt idx="29">
                  <c:v>-2.0862470000000001E-2</c:v>
                </c:pt>
                <c:pt idx="30">
                  <c:v>-1.5186359999999999E-2</c:v>
                </c:pt>
                <c:pt idx="31">
                  <c:v>-1.7389689999999999E-2</c:v>
                </c:pt>
                <c:pt idx="32">
                  <c:v>-1.648662E-2</c:v>
                </c:pt>
                <c:pt idx="33">
                  <c:v>-2.2729070000000001E-2</c:v>
                </c:pt>
                <c:pt idx="34">
                  <c:v>-3.7475050000000003E-2</c:v>
                </c:pt>
                <c:pt idx="35">
                  <c:v>-3.884688E-2</c:v>
                </c:pt>
                <c:pt idx="36">
                  <c:v>-3.5674829999999998E-2</c:v>
                </c:pt>
                <c:pt idx="37">
                  <c:v>-2.101768E-2</c:v>
                </c:pt>
                <c:pt idx="38">
                  <c:v>-1.46492E-3</c:v>
                </c:pt>
                <c:pt idx="39">
                  <c:v>4.6046899999999998E-3</c:v>
                </c:pt>
                <c:pt idx="40">
                  <c:v>1.8340039999999998E-2</c:v>
                </c:pt>
                <c:pt idx="41">
                  <c:v>1.547459E-2</c:v>
                </c:pt>
                <c:pt idx="42">
                  <c:v>2.5153140000000001E-2</c:v>
                </c:pt>
                <c:pt idx="43">
                  <c:v>2.9372059999999998E-2</c:v>
                </c:pt>
                <c:pt idx="44">
                  <c:v>4.2366750000000002E-2</c:v>
                </c:pt>
                <c:pt idx="45">
                  <c:v>4.4089219999999998E-2</c:v>
                </c:pt>
                <c:pt idx="46">
                  <c:v>8.0423949999999994E-2</c:v>
                </c:pt>
                <c:pt idx="47">
                  <c:v>9.1557730000000004E-2</c:v>
                </c:pt>
                <c:pt idx="48">
                  <c:v>9.1115630000000003E-2</c:v>
                </c:pt>
                <c:pt idx="49">
                  <c:v>8.1077700000000003E-2</c:v>
                </c:pt>
                <c:pt idx="50">
                  <c:v>7.2874330000000001E-2</c:v>
                </c:pt>
                <c:pt idx="51">
                  <c:v>7.7277780000000004E-2</c:v>
                </c:pt>
                <c:pt idx="52">
                  <c:v>7.4735410000000002E-2</c:v>
                </c:pt>
                <c:pt idx="53">
                  <c:v>7.2600579999999998E-2</c:v>
                </c:pt>
                <c:pt idx="54">
                  <c:v>6.2555139999999995E-2</c:v>
                </c:pt>
                <c:pt idx="55">
                  <c:v>5.6224999999999997E-2</c:v>
                </c:pt>
                <c:pt idx="56">
                  <c:v>5.2239710000000002E-2</c:v>
                </c:pt>
                <c:pt idx="57">
                  <c:v>6.0805860000000003E-2</c:v>
                </c:pt>
                <c:pt idx="58">
                  <c:v>4.5414889999999999E-2</c:v>
                </c:pt>
                <c:pt idx="59">
                  <c:v>3.462486E-2</c:v>
                </c:pt>
                <c:pt idx="60">
                  <c:v>3.053997E-2</c:v>
                </c:pt>
                <c:pt idx="61">
                  <c:v>2.2115920000000001E-2</c:v>
                </c:pt>
                <c:pt idx="62">
                  <c:v>5.9652300000000002E-3</c:v>
                </c:pt>
                <c:pt idx="63">
                  <c:v>-2.9534299999999999E-3</c:v>
                </c:pt>
                <c:pt idx="64">
                  <c:v>-6.2988000000000002E-3</c:v>
                </c:pt>
                <c:pt idx="65">
                  <c:v>-2.056287E-2</c:v>
                </c:pt>
                <c:pt idx="66">
                  <c:v>-3.2364730000000001E-2</c:v>
                </c:pt>
                <c:pt idx="67">
                  <c:v>-3.403772E-2</c:v>
                </c:pt>
                <c:pt idx="68">
                  <c:v>-2.4643290000000002E-2</c:v>
                </c:pt>
                <c:pt idx="69">
                  <c:v>-2.8227140000000001E-2</c:v>
                </c:pt>
                <c:pt idx="70">
                  <c:v>-2.7997500000000002E-2</c:v>
                </c:pt>
                <c:pt idx="71">
                  <c:v>-3.3122779999999998E-2</c:v>
                </c:pt>
                <c:pt idx="72">
                  <c:v>-3.3451639999999998E-2</c:v>
                </c:pt>
                <c:pt idx="73">
                  <c:v>-3.7045139999999997E-2</c:v>
                </c:pt>
                <c:pt idx="74">
                  <c:v>-2.2758400000000002E-2</c:v>
                </c:pt>
                <c:pt idx="75">
                  <c:v>-2.4731880000000001E-2</c:v>
                </c:pt>
                <c:pt idx="76">
                  <c:v>-3.4134749999999998E-2</c:v>
                </c:pt>
                <c:pt idx="77">
                  <c:v>-3.3231759999999999E-2</c:v>
                </c:pt>
                <c:pt idx="78">
                  <c:v>-1.0777180000000001E-2</c:v>
                </c:pt>
                <c:pt idx="79">
                  <c:v>-2.83665E-3</c:v>
                </c:pt>
                <c:pt idx="80">
                  <c:v>-6.1361300000000001E-3</c:v>
                </c:pt>
                <c:pt idx="81">
                  <c:v>-2.067917E-2</c:v>
                </c:pt>
                <c:pt idx="82">
                  <c:v>-1.8001989999999999E-2</c:v>
                </c:pt>
                <c:pt idx="83">
                  <c:v>-1.7670269999999998E-2</c:v>
                </c:pt>
                <c:pt idx="84">
                  <c:v>-2.7447719999999998E-2</c:v>
                </c:pt>
                <c:pt idx="85">
                  <c:v>-2.1647779999999998E-2</c:v>
                </c:pt>
                <c:pt idx="86">
                  <c:v>-2.812955E-2</c:v>
                </c:pt>
              </c:numCache>
            </c:numRef>
          </c:val>
          <c:smooth val="0"/>
          <c:extLst>
            <c:ext xmlns:c16="http://schemas.microsoft.com/office/drawing/2014/chart" uri="{C3380CC4-5D6E-409C-BE32-E72D297353CC}">
              <c16:uniqueId val="{00000002-0D46-4A6A-9C35-5C2568221B74}"/>
            </c:ext>
          </c:extLst>
        </c:ser>
        <c:dLbls>
          <c:showLegendKey val="0"/>
          <c:showVal val="0"/>
          <c:showCatName val="0"/>
          <c:showSerName val="0"/>
          <c:showPercent val="0"/>
          <c:showBubbleSize val="0"/>
        </c:dLbls>
        <c:smooth val="0"/>
        <c:axId val="1493246703"/>
        <c:axId val="1564705503"/>
      </c:lineChart>
      <c:dateAx>
        <c:axId val="1493246703"/>
        <c:scaling>
          <c:orientation val="minMax"/>
          <c:min val="43313"/>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64705503"/>
        <c:crosses val="autoZero"/>
        <c:auto val="1"/>
        <c:lblOffset val="100"/>
        <c:baseTimeUnit val="months"/>
      </c:dateAx>
      <c:valAx>
        <c:axId val="1564705503"/>
        <c:scaling>
          <c:orientation val="minMax"/>
          <c:max val="0.1"/>
          <c:min val="-8.0000000000000016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493246703"/>
        <c:crosses val="autoZero"/>
        <c:crossBetween val="between"/>
      </c:valAx>
      <c:spPr>
        <a:noFill/>
        <a:ln>
          <a:noFill/>
        </a:ln>
        <a:effectLst/>
      </c:spPr>
    </c:plotArea>
    <c:legend>
      <c:legendPos val="b"/>
      <c:layout>
        <c:manualLayout>
          <c:xMode val="edge"/>
          <c:yMode val="edge"/>
          <c:x val="0"/>
          <c:y val="0.92457479860078151"/>
          <c:w val="0.99817193801789794"/>
          <c:h val="6.0982682623944101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rgbClr val="007FFF"/>
                </a:solidFill>
              </a:rPr>
              <a:t>Denver</a:t>
            </a:r>
            <a:r>
              <a:rPr lang="en-US" sz="1600" b="1"/>
              <a:t> Self Storage Street</a:t>
            </a:r>
            <a:r>
              <a:rPr lang="en-US" sz="1600" b="1" baseline="0"/>
              <a:t> Rate</a:t>
            </a:r>
            <a:r>
              <a:rPr lang="en-US" sz="1600" b="1"/>
              <a:t> Growth Month-Over-Month</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2020</c:v>
          </c:tx>
          <c:spPr>
            <a:solidFill>
              <a:schemeClr val="bg1">
                <a:lumMod val="85000"/>
              </a:schemeClr>
            </a:solidFill>
            <a:ln>
              <a:noFill/>
            </a:ln>
            <a:effectLst/>
          </c:spPr>
          <c:invertIfNegative val="0"/>
          <c:cat>
            <c:strRef>
              <c:f>'Denver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'Denver RentsMOM'!$B$6:$M$6</c:f>
              <c:numCache>
                <c:formatCode>0.0%</c:formatCode>
                <c:ptCount val="12"/>
                <c:pt idx="0">
                  <c:v>-7.8475799999999998E-3</c:v>
                </c:pt>
                <c:pt idx="1">
                  <c:v>-5.94247E-3</c:v>
                </c:pt>
                <c:pt idx="2">
                  <c:v>9.0018600000000004E-3</c:v>
                </c:pt>
                <c:pt idx="3">
                  <c:v>-7.5167300000000001E-3</c:v>
                </c:pt>
                <c:pt idx="4">
                  <c:v>7.5371099999999996E-3</c:v>
                </c:pt>
                <c:pt idx="5">
                  <c:v>1.2831520000000001E-2</c:v>
                </c:pt>
                <c:pt idx="6">
                  <c:v>1.6485909999999999E-2</c:v>
                </c:pt>
                <c:pt idx="7">
                  <c:v>1.1109880000000001E-2</c:v>
                </c:pt>
                <c:pt idx="8">
                  <c:v>-2.3310599999999998E-3</c:v>
                </c:pt>
                <c:pt idx="9">
                  <c:v>-2.37748E-3</c:v>
                </c:pt>
                <c:pt idx="10">
                  <c:v>1.9447900000000001E-3</c:v>
                </c:pt>
                <c:pt idx="11">
                  <c:v>-1.0257E-4</c:v>
                </c:pt>
              </c:numCache>
            </c:numRef>
          </c:val>
          <c:extLst>
            <c:ext xmlns:c16="http://schemas.microsoft.com/office/drawing/2014/chart" uri="{C3380CC4-5D6E-409C-BE32-E72D297353CC}">
              <c16:uniqueId val="{00000000-C351-4608-92BA-735F29B13931}"/>
            </c:ext>
          </c:extLst>
        </c:ser>
        <c:ser>
          <c:idx val="2"/>
          <c:order val="1"/>
          <c:tx>
            <c:v>2021</c:v>
          </c:tx>
          <c:spPr>
            <a:solidFill>
              <a:schemeClr val="bg1">
                <a:lumMod val="75000"/>
              </a:schemeClr>
            </a:solidFill>
            <a:ln>
              <a:noFill/>
            </a:ln>
            <a:effectLst/>
          </c:spPr>
          <c:invertIfNegative val="0"/>
          <c:cat>
            <c:strRef>
              <c:f>'Denver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'Denver RentsMOM'!$B$5:$M$5</c:f>
              <c:numCache>
                <c:formatCode>0.0%</c:formatCode>
                <c:ptCount val="12"/>
                <c:pt idx="0">
                  <c:v>-9.4888000000000004E-4</c:v>
                </c:pt>
                <c:pt idx="1">
                  <c:v>5.7826000000000004E-4</c:v>
                </c:pt>
                <c:pt idx="2">
                  <c:v>1.050011E-2</c:v>
                </c:pt>
                <c:pt idx="3">
                  <c:v>2.603078E-2</c:v>
                </c:pt>
                <c:pt idx="4">
                  <c:v>2.4041759999999999E-2</c:v>
                </c:pt>
                <c:pt idx="5">
                  <c:v>1.072591E-2</c:v>
                </c:pt>
                <c:pt idx="6">
                  <c:v>7.9933999999999995E-3</c:v>
                </c:pt>
                <c:pt idx="7">
                  <c:v>2.7343100000000002E-3</c:v>
                </c:pt>
                <c:pt idx="8">
                  <c:v>-5.5045199999999997E-3</c:v>
                </c:pt>
                <c:pt idx="9">
                  <c:v>-5.9725999999999998E-3</c:v>
                </c:pt>
                <c:pt idx="10">
                  <c:v>-7.1112800000000002E-3</c:v>
                </c:pt>
                <c:pt idx="11">
                  <c:v>-6.08926E-3</c:v>
                </c:pt>
              </c:numCache>
            </c:numRef>
          </c:val>
          <c:extLst>
            <c:ext xmlns:c16="http://schemas.microsoft.com/office/drawing/2014/chart" uri="{C3380CC4-5D6E-409C-BE32-E72D297353CC}">
              <c16:uniqueId val="{00000001-C351-4608-92BA-735F29B13931}"/>
            </c:ext>
          </c:extLst>
        </c:ser>
        <c:ser>
          <c:idx val="1"/>
          <c:order val="2"/>
          <c:tx>
            <c:v>2022</c:v>
          </c:tx>
          <c:spPr>
            <a:solidFill>
              <a:schemeClr val="bg1">
                <a:lumMod val="65000"/>
              </a:schemeClr>
            </a:solidFill>
            <a:ln>
              <a:noFill/>
            </a:ln>
            <a:effectLst/>
          </c:spPr>
          <c:invertIfNegative val="0"/>
          <c:cat>
            <c:strRef>
              <c:f>'Denver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'Denver RentsMOM'!$B$4:$M$4</c:f>
              <c:numCache>
                <c:formatCode>0.0%</c:formatCode>
                <c:ptCount val="12"/>
                <c:pt idx="0">
                  <c:v>-6.1899700000000004E-3</c:v>
                </c:pt>
                <c:pt idx="1">
                  <c:v>-1.9884500000000001E-3</c:v>
                </c:pt>
                <c:pt idx="2">
                  <c:v>1.3463930000000001E-2</c:v>
                </c:pt>
                <c:pt idx="3">
                  <c:v>1.185864E-2</c:v>
                </c:pt>
                <c:pt idx="4">
                  <c:v>1.8585999999999998E-2</c:v>
                </c:pt>
                <c:pt idx="5">
                  <c:v>9.7150299999999995E-3</c:v>
                </c:pt>
                <c:pt idx="6">
                  <c:v>2.6355300000000001E-3</c:v>
                </c:pt>
                <c:pt idx="7">
                  <c:v>-1.3940650000000001E-2</c:v>
                </c:pt>
                <c:pt idx="8">
                  <c:v>-1.8056349999999999E-2</c:v>
                </c:pt>
                <c:pt idx="9">
                  <c:v>-1.3783480000000001E-2</c:v>
                </c:pt>
                <c:pt idx="10">
                  <c:v>-1.4702750000000001E-2</c:v>
                </c:pt>
                <c:pt idx="11">
                  <c:v>-2.0991619999999999E-2</c:v>
                </c:pt>
              </c:numCache>
            </c:numRef>
          </c:val>
          <c:extLst>
            <c:ext xmlns:c16="http://schemas.microsoft.com/office/drawing/2014/chart" uri="{C3380CC4-5D6E-409C-BE32-E72D297353CC}">
              <c16:uniqueId val="{00000002-C351-4608-92BA-735F29B13931}"/>
            </c:ext>
          </c:extLst>
        </c:ser>
        <c:ser>
          <c:idx val="0"/>
          <c:order val="3"/>
          <c:tx>
            <c:v>2023</c:v>
          </c:tx>
          <c:spPr>
            <a:solidFill>
              <a:sysClr val="windowText" lastClr="000000">
                <a:lumMod val="50000"/>
                <a:lumOff val="50000"/>
              </a:sysClr>
            </a:solidFill>
            <a:ln w="38100">
              <a:noFill/>
            </a:ln>
            <a:effectLst/>
          </c:spPr>
          <c:invertIfNegative val="0"/>
          <c:val>
            <c:numRef>
              <c:f>'Denver RentsMOM'!$B$3:$M$3</c:f>
              <c:numCache>
                <c:formatCode>0.0%</c:formatCode>
                <c:ptCount val="12"/>
                <c:pt idx="0">
                  <c:v>-1.205026E-2</c:v>
                </c:pt>
                <c:pt idx="1">
                  <c:v>4.3207499999999999E-3</c:v>
                </c:pt>
                <c:pt idx="2">
                  <c:v>1.1100489999999999E-2</c:v>
                </c:pt>
                <c:pt idx="3">
                  <c:v>9.8796999999999999E-3</c:v>
                </c:pt>
                <c:pt idx="4">
                  <c:v>1.5983049999999999E-2</c:v>
                </c:pt>
                <c:pt idx="5">
                  <c:v>1.316496E-2</c:v>
                </c:pt>
                <c:pt idx="6">
                  <c:v>-9.4921000000000003E-4</c:v>
                </c:pt>
                <c:pt idx="7">
                  <c:v>4.3999099999999999E-3</c:v>
                </c:pt>
                <c:pt idx="8">
                  <c:v>-2.21937E-2</c:v>
                </c:pt>
                <c:pt idx="9">
                  <c:v>-2.5558279999999999E-2</c:v>
                </c:pt>
                <c:pt idx="10">
                  <c:v>-1.6229560000000001E-2</c:v>
                </c:pt>
                <c:pt idx="11">
                  <c:v>-4.8838800000000002E-3</c:v>
                </c:pt>
              </c:numCache>
            </c:numRef>
          </c:val>
          <c:extLst>
            <c:ext xmlns:c16="http://schemas.microsoft.com/office/drawing/2014/chart" uri="{C3380CC4-5D6E-409C-BE32-E72D297353CC}">
              <c16:uniqueId val="{00000003-C351-4608-92BA-735F29B13931}"/>
            </c:ext>
          </c:extLst>
        </c:ser>
        <c:ser>
          <c:idx val="5"/>
          <c:order val="4"/>
          <c:tx>
            <c:strRef>
              <c:f>'Denver RentsMOM'!$A$2</c:f>
              <c:strCache>
                <c:ptCount val="1"/>
                <c:pt idx="0">
                  <c:v>2024</c:v>
                </c:pt>
              </c:strCache>
            </c:strRef>
          </c:tx>
          <c:spPr>
            <a:solidFill>
              <a:srgbClr val="0048A9"/>
            </a:solidFill>
            <a:ln>
              <a:noFill/>
            </a:ln>
            <a:effectLst/>
          </c:spPr>
          <c:invertIfNegative val="0"/>
          <c:val>
            <c:numRef>
              <c:f>'Denver RentsMOM'!$B$2:$M$2</c:f>
              <c:numCache>
                <c:formatCode>0.0%</c:formatCode>
                <c:ptCount val="12"/>
                <c:pt idx="0">
                  <c:v>-4.5168099999999996E-3</c:v>
                </c:pt>
                <c:pt idx="1">
                  <c:v>1.4924199999999999E-3</c:v>
                </c:pt>
                <c:pt idx="2">
                  <c:v>-1.23945E-3</c:v>
                </c:pt>
                <c:pt idx="3">
                  <c:v>2.1054799999999999E-2</c:v>
                </c:pt>
                <c:pt idx="4">
                  <c:v>1.4039569999999999E-2</c:v>
                </c:pt>
                <c:pt idx="5">
                  <c:v>6.1803600000000002E-3</c:v>
                </c:pt>
                <c:pt idx="6">
                  <c:v>2.3894799999999998E-3</c:v>
                </c:pt>
                <c:pt idx="7">
                  <c:v>-5.5866500000000003E-3</c:v>
                </c:pt>
              </c:numCache>
            </c:numRef>
          </c:val>
          <c:extLst>
            <c:ext xmlns:c16="http://schemas.microsoft.com/office/drawing/2014/chart" uri="{C3380CC4-5D6E-409C-BE32-E72D297353CC}">
              <c16:uniqueId val="{00000004-C351-4608-92BA-735F29B13931}"/>
            </c:ext>
          </c:extLst>
        </c:ser>
        <c:dLbls>
          <c:showLegendKey val="0"/>
          <c:showVal val="0"/>
          <c:showCatName val="0"/>
          <c:showSerName val="0"/>
          <c:showPercent val="0"/>
          <c:showBubbleSize val="0"/>
        </c:dLbls>
        <c:gapWidth val="150"/>
        <c:axId val="1076978912"/>
        <c:axId val="1076980832"/>
      </c:barChart>
      <c:lineChart>
        <c:grouping val="standard"/>
        <c:varyColors val="0"/>
        <c:ser>
          <c:idx val="4"/>
          <c:order val="5"/>
          <c:tx>
            <c:v>2017-2019 Average</c:v>
          </c:tx>
          <c:spPr>
            <a:ln w="38100" cap="rnd">
              <a:solidFill>
                <a:srgbClr val="007FFF"/>
              </a:solidFill>
              <a:round/>
            </a:ln>
            <a:effectLst/>
          </c:spPr>
          <c:marker>
            <c:symbol val="none"/>
          </c:marker>
          <c:val>
            <c:numRef>
              <c:f>'Denver RentsMOM'!$B$10:$M$10</c:f>
              <c:numCache>
                <c:formatCode>0.0%</c:formatCode>
                <c:ptCount val="12"/>
                <c:pt idx="0">
                  <c:v>-6.8833033333333335E-3</c:v>
                </c:pt>
                <c:pt idx="1">
                  <c:v>-6.8454866666666668E-3</c:v>
                </c:pt>
                <c:pt idx="2">
                  <c:v>-4.4755233333333344E-3</c:v>
                </c:pt>
                <c:pt idx="3">
                  <c:v>1.9246653333333332E-2</c:v>
                </c:pt>
                <c:pt idx="4">
                  <c:v>7.9658799999999998E-3</c:v>
                </c:pt>
                <c:pt idx="5">
                  <c:v>1.0630433333333333E-2</c:v>
                </c:pt>
                <c:pt idx="6">
                  <c:v>-1.2868666666666665E-3</c:v>
                </c:pt>
                <c:pt idx="7">
                  <c:v>-7.5672366666666669E-3</c:v>
                </c:pt>
                <c:pt idx="8">
                  <c:v>-1.0028793333333333E-2</c:v>
                </c:pt>
                <c:pt idx="9">
                  <c:v>-1.5687726666666665E-2</c:v>
                </c:pt>
                <c:pt idx="10">
                  <c:v>-6.7728533333333328E-3</c:v>
                </c:pt>
                <c:pt idx="11">
                  <c:v>-1.1236019999999999E-2</c:v>
                </c:pt>
              </c:numCache>
            </c:numRef>
          </c:val>
          <c:smooth val="0"/>
          <c:extLst>
            <c:ext xmlns:c16="http://schemas.microsoft.com/office/drawing/2014/chart" uri="{C3380CC4-5D6E-409C-BE32-E72D297353CC}">
              <c16:uniqueId val="{00000005-C351-4608-92BA-735F29B13931}"/>
            </c:ext>
          </c:extLst>
        </c:ser>
        <c:dLbls>
          <c:showLegendKey val="0"/>
          <c:showVal val="0"/>
          <c:showCatName val="0"/>
          <c:showSerName val="0"/>
          <c:showPercent val="0"/>
          <c:showBubbleSize val="0"/>
        </c:dLbls>
        <c:marker val="1"/>
        <c:smooth val="0"/>
        <c:axId val="1076978912"/>
        <c:axId val="1076980832"/>
      </c:lineChart>
      <c:catAx>
        <c:axId val="10769789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076980832"/>
        <c:crosses val="autoZero"/>
        <c:auto val="1"/>
        <c:lblAlgn val="ctr"/>
        <c:lblOffset val="100"/>
        <c:noMultiLvlLbl val="0"/>
      </c:catAx>
      <c:valAx>
        <c:axId val="1076980832"/>
        <c:scaling>
          <c:orientation val="minMax"/>
          <c:min val="-3.0000000000000006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6978912"/>
        <c:crosses val="autoZero"/>
        <c:crossBetween val="between"/>
      </c:valAx>
      <c:spPr>
        <a:noFill/>
        <a:ln>
          <a:noFill/>
        </a:ln>
        <a:effectLst/>
      </c:spPr>
    </c:plotArea>
    <c:legend>
      <c:legendPos val="b"/>
      <c:layout>
        <c:manualLayout>
          <c:xMode val="edge"/>
          <c:yMode val="edge"/>
          <c:x val="0"/>
          <c:y val="0.92317555345029856"/>
          <c:w val="0.9"/>
          <c:h val="7.03740157480314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chemeClr val="tx1"/>
                </a:solidFill>
              </a:rPr>
              <a:t>Yardi Matrix Annual Street Rates Per Sq. Ft. – </a:t>
            </a:r>
            <a:r>
              <a:rPr lang="en-US" sz="1600" b="1">
                <a:solidFill>
                  <a:srgbClr val="007FFF"/>
                </a:solidFill>
              </a:rPr>
              <a:t>Colorado Springs </a:t>
            </a:r>
          </a:p>
        </c:rich>
      </c:tx>
      <c:layout>
        <c:manualLayout>
          <c:xMode val="edge"/>
          <c:yMode val="edge"/>
          <c:x val="0.32093458905872058"/>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656456112902179E-2"/>
          <c:y val="7.8580583678523636E-2"/>
          <c:w val="0.89923896951935511"/>
          <c:h val="0.6176938411207813"/>
        </c:manualLayout>
      </c:layout>
      <c:lineChart>
        <c:grouping val="standard"/>
        <c:varyColors val="0"/>
        <c:ser>
          <c:idx val="0"/>
          <c:order val="0"/>
          <c:tx>
            <c:v>All Units</c:v>
          </c:tx>
          <c:spPr>
            <a:ln w="38100" cap="rnd">
              <a:solidFill>
                <a:srgbClr val="007FFF"/>
              </a:solidFill>
              <a:round/>
            </a:ln>
            <a:effectLst/>
          </c:spPr>
          <c:marker>
            <c:symbol val="none"/>
          </c:marker>
          <c:cat>
            <c:numRef>
              <c:f>'Colorado Springs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'Colorado Springs Only'!$B$2:$B$93</c:f>
              <c:numCache>
                <c:formatCode>"$"#,##0.00</c:formatCode>
                <c:ptCount val="92"/>
                <c:pt idx="0">
                  <c:v>13.639925757575799</c:v>
                </c:pt>
                <c:pt idx="1">
                  <c:v>13.3428961038961</c:v>
                </c:pt>
                <c:pt idx="2">
                  <c:v>13.2546684684685</c:v>
                </c:pt>
                <c:pt idx="3">
                  <c:v>13.871881212121201</c:v>
                </c:pt>
                <c:pt idx="4">
                  <c:v>14.4711615384615</c:v>
                </c:pt>
                <c:pt idx="5">
                  <c:v>15.0932702064897</c:v>
                </c:pt>
                <c:pt idx="6">
                  <c:v>15.2335755813953</c:v>
                </c:pt>
                <c:pt idx="7">
                  <c:v>15.1412928366762</c:v>
                </c:pt>
                <c:pt idx="8">
                  <c:v>15.377393135011401</c:v>
                </c:pt>
                <c:pt idx="9">
                  <c:v>15.061002183406099</c:v>
                </c:pt>
                <c:pt idx="10">
                  <c:v>14.6388446337308</c:v>
                </c:pt>
                <c:pt idx="11">
                  <c:v>14.470945269286799</c:v>
                </c:pt>
                <c:pt idx="12">
                  <c:v>14.383015533980601</c:v>
                </c:pt>
                <c:pt idx="13">
                  <c:v>14.3703115</c:v>
                </c:pt>
                <c:pt idx="14">
                  <c:v>14.461022962963</c:v>
                </c:pt>
                <c:pt idx="15">
                  <c:v>14.767162752075899</c:v>
                </c:pt>
                <c:pt idx="16">
                  <c:v>14.8733020979021</c:v>
                </c:pt>
                <c:pt idx="17">
                  <c:v>14.924424018475699</c:v>
                </c:pt>
                <c:pt idx="18">
                  <c:v>14.8491308474576</c:v>
                </c:pt>
                <c:pt idx="19">
                  <c:v>14.7589645342312</c:v>
                </c:pt>
                <c:pt idx="20">
                  <c:v>14.5861170258621</c:v>
                </c:pt>
                <c:pt idx="21">
                  <c:v>14.4090733828208</c:v>
                </c:pt>
                <c:pt idx="22">
                  <c:v>14.3578385340314</c:v>
                </c:pt>
                <c:pt idx="23">
                  <c:v>14.281720576131701</c:v>
                </c:pt>
                <c:pt idx="24">
                  <c:v>14.0932912830558</c:v>
                </c:pt>
                <c:pt idx="25">
                  <c:v>14.073015009380899</c:v>
                </c:pt>
                <c:pt idx="26">
                  <c:v>14.1773795246801</c:v>
                </c:pt>
                <c:pt idx="27">
                  <c:v>14.2644302536232</c:v>
                </c:pt>
                <c:pt idx="28">
                  <c:v>14.3877632</c:v>
                </c:pt>
                <c:pt idx="29">
                  <c:v>14.2135013864818</c:v>
                </c:pt>
                <c:pt idx="30">
                  <c:v>14.067553101104499</c:v>
                </c:pt>
                <c:pt idx="31">
                  <c:v>13.9661329508197</c:v>
                </c:pt>
                <c:pt idx="32">
                  <c:v>13.6964353225806</c:v>
                </c:pt>
                <c:pt idx="33">
                  <c:v>13.5243599369085</c:v>
                </c:pt>
                <c:pt idx="34">
                  <c:v>13.6894581818182</c:v>
                </c:pt>
                <c:pt idx="35">
                  <c:v>13.519094456762801</c:v>
                </c:pt>
                <c:pt idx="36">
                  <c:v>13.556723892520001</c:v>
                </c:pt>
                <c:pt idx="37">
                  <c:v>13.513631064111101</c:v>
                </c:pt>
                <c:pt idx="38">
                  <c:v>13.698989883268499</c:v>
                </c:pt>
                <c:pt idx="39">
                  <c:v>13.5050043956044</c:v>
                </c:pt>
                <c:pt idx="40">
                  <c:v>13.4428273252085</c:v>
                </c:pt>
                <c:pt idx="41">
                  <c:v>13.740580229591901</c:v>
                </c:pt>
                <c:pt idx="42">
                  <c:v>13.8173597476341</c:v>
                </c:pt>
                <c:pt idx="43">
                  <c:v>13.943567899686499</c:v>
                </c:pt>
                <c:pt idx="44">
                  <c:v>13.907832917705701</c:v>
                </c:pt>
                <c:pt idx="45">
                  <c:v>13.868812863327101</c:v>
                </c:pt>
                <c:pt idx="46">
                  <c:v>13.9067406905056</c:v>
                </c:pt>
                <c:pt idx="47">
                  <c:v>13.853298256163599</c:v>
                </c:pt>
                <c:pt idx="48">
                  <c:v>13.8207589712919</c:v>
                </c:pt>
                <c:pt idx="49">
                  <c:v>13.7777507602339</c:v>
                </c:pt>
                <c:pt idx="50">
                  <c:v>14.226896095444699</c:v>
                </c:pt>
                <c:pt idx="51">
                  <c:v>14.5838755319149</c:v>
                </c:pt>
                <c:pt idx="52">
                  <c:v>14.9067239107332</c:v>
                </c:pt>
                <c:pt idx="53">
                  <c:v>15.1776144144144</c:v>
                </c:pt>
                <c:pt idx="54">
                  <c:v>15.3000531216931</c:v>
                </c:pt>
                <c:pt idx="55">
                  <c:v>15.289433001571499</c:v>
                </c:pt>
                <c:pt idx="56">
                  <c:v>15.3151379489849</c:v>
                </c:pt>
                <c:pt idx="57">
                  <c:v>15.1057824597821</c:v>
                </c:pt>
                <c:pt idx="58">
                  <c:v>14.8585260756869</c:v>
                </c:pt>
                <c:pt idx="59">
                  <c:v>14.718726701030899</c:v>
                </c:pt>
                <c:pt idx="60">
                  <c:v>14.5760984126984</c:v>
                </c:pt>
                <c:pt idx="61">
                  <c:v>14.4359537688442</c:v>
                </c:pt>
                <c:pt idx="62">
                  <c:v>14.627861569416501</c:v>
                </c:pt>
                <c:pt idx="63">
                  <c:v>14.793011911911901</c:v>
                </c:pt>
                <c:pt idx="64">
                  <c:v>14.9545077227723</c:v>
                </c:pt>
                <c:pt idx="65">
                  <c:v>15.2814795110024</c:v>
                </c:pt>
                <c:pt idx="66">
                  <c:v>15.237183032667</c:v>
                </c:pt>
                <c:pt idx="67">
                  <c:v>15.1164210781933</c:v>
                </c:pt>
                <c:pt idx="68">
                  <c:v>14.8573162005786</c:v>
                </c:pt>
                <c:pt idx="69">
                  <c:v>14.669705424868001</c:v>
                </c:pt>
                <c:pt idx="70">
                  <c:v>14.407687958115201</c:v>
                </c:pt>
                <c:pt idx="71">
                  <c:v>14.204450983981699</c:v>
                </c:pt>
                <c:pt idx="72">
                  <c:v>14.169688221919101</c:v>
                </c:pt>
                <c:pt idx="73">
                  <c:v>14.0478844404004</c:v>
                </c:pt>
                <c:pt idx="74">
                  <c:v>13.9176797445255</c:v>
                </c:pt>
                <c:pt idx="75">
                  <c:v>13.8856235294118</c:v>
                </c:pt>
                <c:pt idx="76">
                  <c:v>14.233725147258699</c:v>
                </c:pt>
                <c:pt idx="77">
                  <c:v>14.325700223114699</c:v>
                </c:pt>
                <c:pt idx="78">
                  <c:v>14.2529284697509</c:v>
                </c:pt>
                <c:pt idx="79">
                  <c:v>14.2619599645704</c:v>
                </c:pt>
                <c:pt idx="80">
                  <c:v>13.964423727312999</c:v>
                </c:pt>
                <c:pt idx="81">
                  <c:v>13.7959656592203</c:v>
                </c:pt>
                <c:pt idx="82">
                  <c:v>13.6541926406926</c:v>
                </c:pt>
                <c:pt idx="83">
                  <c:v>13.639893990488501</c:v>
                </c:pt>
                <c:pt idx="84">
                  <c:v>13.5592363013699</c:v>
                </c:pt>
                <c:pt idx="85">
                  <c:v>13.473473671689099</c:v>
                </c:pt>
                <c:pt idx="86">
                  <c:v>13.395963164108601</c:v>
                </c:pt>
                <c:pt idx="87">
                  <c:v>13.5289614035088</c:v>
                </c:pt>
                <c:pt idx="88">
                  <c:v>13.405957866254299</c:v>
                </c:pt>
                <c:pt idx="89">
                  <c:v>13.4972944085203</c:v>
                </c:pt>
                <c:pt idx="90">
                  <c:v>13.615556606606599</c:v>
                </c:pt>
                <c:pt idx="91">
                  <c:v>13.686655410933399</c:v>
                </c:pt>
              </c:numCache>
            </c:numRef>
          </c:val>
          <c:smooth val="0"/>
          <c:extLst>
            <c:ext xmlns:c16="http://schemas.microsoft.com/office/drawing/2014/chart" uri="{C3380CC4-5D6E-409C-BE32-E72D297353CC}">
              <c16:uniqueId val="{00000000-83A0-481F-BDE0-23CF735533A9}"/>
            </c:ext>
          </c:extLst>
        </c:ser>
        <c:ser>
          <c:idx val="1"/>
          <c:order val="1"/>
          <c:tx>
            <c:v>Non-Climate-Controlled Units</c:v>
          </c:tx>
          <c:spPr>
            <a:ln w="38100" cap="rnd">
              <a:solidFill>
                <a:srgbClr val="0048A9"/>
              </a:solidFill>
              <a:round/>
            </a:ln>
            <a:effectLst/>
          </c:spPr>
          <c:marker>
            <c:symbol val="none"/>
          </c:marker>
          <c:cat>
            <c:numRef>
              <c:f>'Colorado Springs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'Colorado Springs Only'!$C$2:$C$93</c:f>
              <c:numCache>
                <c:formatCode>"$"#,##0.00</c:formatCode>
                <c:ptCount val="92"/>
                <c:pt idx="0">
                  <c:v>12.8841264573991</c:v>
                </c:pt>
                <c:pt idx="1">
                  <c:v>12.657651711026601</c:v>
                </c:pt>
                <c:pt idx="2">
                  <c:v>12.647701754386</c:v>
                </c:pt>
                <c:pt idx="3">
                  <c:v>13.1953879432624</c:v>
                </c:pt>
                <c:pt idx="4">
                  <c:v>13.710890972222201</c:v>
                </c:pt>
                <c:pt idx="5">
                  <c:v>14.3454809688581</c:v>
                </c:pt>
                <c:pt idx="6">
                  <c:v>14.488886006825901</c:v>
                </c:pt>
                <c:pt idx="7">
                  <c:v>14.5352695652174</c:v>
                </c:pt>
                <c:pt idx="8">
                  <c:v>14.5544651933702</c:v>
                </c:pt>
                <c:pt idx="9">
                  <c:v>14.2534047244094</c:v>
                </c:pt>
                <c:pt idx="10">
                  <c:v>13.9257113821138</c:v>
                </c:pt>
                <c:pt idx="11">
                  <c:v>13.5311227106227</c:v>
                </c:pt>
                <c:pt idx="12">
                  <c:v>13.3873253996448</c:v>
                </c:pt>
                <c:pt idx="13">
                  <c:v>13.403643464566899</c:v>
                </c:pt>
                <c:pt idx="14">
                  <c:v>13.522148678071501</c:v>
                </c:pt>
                <c:pt idx="15">
                  <c:v>13.7873611360239</c:v>
                </c:pt>
                <c:pt idx="16">
                  <c:v>13.956732064421701</c:v>
                </c:pt>
                <c:pt idx="17">
                  <c:v>14.0189182608695</c:v>
                </c:pt>
                <c:pt idx="18">
                  <c:v>13.9305714689265</c:v>
                </c:pt>
                <c:pt idx="19">
                  <c:v>13.8823561181435</c:v>
                </c:pt>
                <c:pt idx="20">
                  <c:v>13.712314131897701</c:v>
                </c:pt>
                <c:pt idx="21">
                  <c:v>13.543684656084601</c:v>
                </c:pt>
                <c:pt idx="22">
                  <c:v>13.494588728702499</c:v>
                </c:pt>
                <c:pt idx="23">
                  <c:v>13.417827727856199</c:v>
                </c:pt>
                <c:pt idx="24">
                  <c:v>13.311910834371099</c:v>
                </c:pt>
                <c:pt idx="25">
                  <c:v>13.249437992831499</c:v>
                </c:pt>
                <c:pt idx="26">
                  <c:v>13.363336964078799</c:v>
                </c:pt>
                <c:pt idx="27">
                  <c:v>13.422440596330301</c:v>
                </c:pt>
                <c:pt idx="28">
                  <c:v>13.5630369785795</c:v>
                </c:pt>
                <c:pt idx="29">
                  <c:v>13.5322314159292</c:v>
                </c:pt>
                <c:pt idx="30">
                  <c:v>13.4279535791757</c:v>
                </c:pt>
                <c:pt idx="31">
                  <c:v>13.308456282450701</c:v>
                </c:pt>
                <c:pt idx="32">
                  <c:v>13.1237386340469</c:v>
                </c:pt>
                <c:pt idx="33">
                  <c:v>12.978166733067701</c:v>
                </c:pt>
                <c:pt idx="34">
                  <c:v>13.1959915627996</c:v>
                </c:pt>
                <c:pt idx="35">
                  <c:v>13.0440710158434</c:v>
                </c:pt>
                <c:pt idx="36">
                  <c:v>13.0506787545787</c:v>
                </c:pt>
                <c:pt idx="37">
                  <c:v>12.9186794679967</c:v>
                </c:pt>
                <c:pt idx="38">
                  <c:v>13.063191673469399</c:v>
                </c:pt>
                <c:pt idx="39">
                  <c:v>12.865288254486099</c:v>
                </c:pt>
                <c:pt idx="40">
                  <c:v>12.839809585702699</c:v>
                </c:pt>
                <c:pt idx="41">
                  <c:v>13.1168858528698</c:v>
                </c:pt>
                <c:pt idx="42">
                  <c:v>13.186364819277101</c:v>
                </c:pt>
                <c:pt idx="43">
                  <c:v>13.299782296650701</c:v>
                </c:pt>
                <c:pt idx="44">
                  <c:v>13.249262052505999</c:v>
                </c:pt>
                <c:pt idx="45">
                  <c:v>13.224782848151101</c:v>
                </c:pt>
                <c:pt idx="46">
                  <c:v>13.2395937353172</c:v>
                </c:pt>
                <c:pt idx="47">
                  <c:v>13.1861388127854</c:v>
                </c:pt>
                <c:pt idx="48">
                  <c:v>13.099009674981099</c:v>
                </c:pt>
                <c:pt idx="49">
                  <c:v>13.0710603745319</c:v>
                </c:pt>
                <c:pt idx="50">
                  <c:v>13.434111731843601</c:v>
                </c:pt>
                <c:pt idx="51">
                  <c:v>13.753516137930999</c:v>
                </c:pt>
                <c:pt idx="52">
                  <c:v>14.0296361878453</c:v>
                </c:pt>
                <c:pt idx="53">
                  <c:v>14.3022953168044</c:v>
                </c:pt>
                <c:pt idx="54">
                  <c:v>14.4152869684499</c:v>
                </c:pt>
                <c:pt idx="55">
                  <c:v>14.4489651761518</c:v>
                </c:pt>
                <c:pt idx="56">
                  <c:v>14.5216756902357</c:v>
                </c:pt>
                <c:pt idx="57">
                  <c:v>14.263488037634399</c:v>
                </c:pt>
                <c:pt idx="58">
                  <c:v>14.0199073203492</c:v>
                </c:pt>
                <c:pt idx="59">
                  <c:v>13.9131577896139</c:v>
                </c:pt>
                <c:pt idx="60">
                  <c:v>13.7774205162144</c:v>
                </c:pt>
                <c:pt idx="61">
                  <c:v>13.651350845253599</c:v>
                </c:pt>
                <c:pt idx="62">
                  <c:v>13.878184145549101</c:v>
                </c:pt>
                <c:pt idx="63">
                  <c:v>14.056580361757099</c:v>
                </c:pt>
                <c:pt idx="64">
                  <c:v>14.188349484536101</c:v>
                </c:pt>
                <c:pt idx="65">
                  <c:v>14.4995874680307</c:v>
                </c:pt>
                <c:pt idx="66">
                  <c:v>14.411874522292999</c:v>
                </c:pt>
                <c:pt idx="67">
                  <c:v>14.301420685279201</c:v>
                </c:pt>
                <c:pt idx="68">
                  <c:v>14.073922536095401</c:v>
                </c:pt>
                <c:pt idx="69">
                  <c:v>13.901907490636701</c:v>
                </c:pt>
                <c:pt idx="70">
                  <c:v>13.635078761609901</c:v>
                </c:pt>
                <c:pt idx="71">
                  <c:v>13.4772836820084</c:v>
                </c:pt>
                <c:pt idx="72">
                  <c:v>13.4441550681683</c:v>
                </c:pt>
                <c:pt idx="73">
                  <c:v>13.2995168446026</c:v>
                </c:pt>
                <c:pt idx="74">
                  <c:v>13.170851190476199</c:v>
                </c:pt>
                <c:pt idx="75">
                  <c:v>13.1298345518868</c:v>
                </c:pt>
                <c:pt idx="76">
                  <c:v>13.3797544004725</c:v>
                </c:pt>
                <c:pt idx="77">
                  <c:v>13.530869882353</c:v>
                </c:pt>
                <c:pt idx="78">
                  <c:v>13.4639142182891</c:v>
                </c:pt>
                <c:pt idx="79">
                  <c:v>13.444645963465</c:v>
                </c:pt>
                <c:pt idx="80">
                  <c:v>13.1480126402835</c:v>
                </c:pt>
                <c:pt idx="81">
                  <c:v>12.9985678134111</c:v>
                </c:pt>
                <c:pt idx="82">
                  <c:v>12.8326886061307</c:v>
                </c:pt>
                <c:pt idx="83">
                  <c:v>12.8385448235975</c:v>
                </c:pt>
                <c:pt idx="84">
                  <c:v>12.7570209621993</c:v>
                </c:pt>
                <c:pt idx="85">
                  <c:v>12.616671811361201</c:v>
                </c:pt>
                <c:pt idx="86">
                  <c:v>12.573452681890601</c:v>
                </c:pt>
                <c:pt idx="87">
                  <c:v>12.7066553259142</c:v>
                </c:pt>
                <c:pt idx="88">
                  <c:v>12.627322651357</c:v>
                </c:pt>
                <c:pt idx="89">
                  <c:v>12.7690105695228</c:v>
                </c:pt>
                <c:pt idx="90">
                  <c:v>12.850503061224501</c:v>
                </c:pt>
                <c:pt idx="91">
                  <c:v>12.8947334698055</c:v>
                </c:pt>
              </c:numCache>
            </c:numRef>
          </c:val>
          <c:smooth val="0"/>
          <c:extLst>
            <c:ext xmlns:c16="http://schemas.microsoft.com/office/drawing/2014/chart" uri="{C3380CC4-5D6E-409C-BE32-E72D297353CC}">
              <c16:uniqueId val="{00000001-83A0-481F-BDE0-23CF735533A9}"/>
            </c:ext>
          </c:extLst>
        </c:ser>
        <c:ser>
          <c:idx val="2"/>
          <c:order val="2"/>
          <c:tx>
            <c:v>Climate-Controlled Units</c:v>
          </c:tx>
          <c:spPr>
            <a:ln w="38100" cap="rnd">
              <a:solidFill>
                <a:srgbClr val="A9A9A9"/>
              </a:solidFill>
              <a:round/>
            </a:ln>
            <a:effectLst/>
          </c:spPr>
          <c:marker>
            <c:symbol val="none"/>
          </c:marker>
          <c:cat>
            <c:numRef>
              <c:f>'Colorado Springs Only'!$A$2:$A$93</c:f>
              <c:numCache>
                <c:formatCode>mmm\-yy</c:formatCode>
                <c:ptCount val="92"/>
                <c:pt idx="0">
                  <c:v>42765</c:v>
                </c:pt>
                <c:pt idx="1">
                  <c:v>42794</c:v>
                </c:pt>
                <c:pt idx="2">
                  <c:v>42824</c:v>
                </c:pt>
                <c:pt idx="3">
                  <c:v>42855</c:v>
                </c:pt>
                <c:pt idx="4">
                  <c:v>42885</c:v>
                </c:pt>
                <c:pt idx="5">
                  <c:v>42916</c:v>
                </c:pt>
                <c:pt idx="6">
                  <c:v>42946</c:v>
                </c:pt>
                <c:pt idx="7">
                  <c:v>42977</c:v>
                </c:pt>
                <c:pt idx="8">
                  <c:v>43008</c:v>
                </c:pt>
                <c:pt idx="9">
                  <c:v>43038</c:v>
                </c:pt>
                <c:pt idx="10">
                  <c:v>43069</c:v>
                </c:pt>
                <c:pt idx="11">
                  <c:v>43099</c:v>
                </c:pt>
                <c:pt idx="12">
                  <c:v>43130</c:v>
                </c:pt>
                <c:pt idx="13">
                  <c:v>43159</c:v>
                </c:pt>
                <c:pt idx="14">
                  <c:v>43189</c:v>
                </c:pt>
                <c:pt idx="15">
                  <c:v>43220</c:v>
                </c:pt>
                <c:pt idx="16">
                  <c:v>43250</c:v>
                </c:pt>
                <c:pt idx="17">
                  <c:v>43281</c:v>
                </c:pt>
                <c:pt idx="18">
                  <c:v>43311</c:v>
                </c:pt>
                <c:pt idx="19">
                  <c:v>43342</c:v>
                </c:pt>
                <c:pt idx="20">
                  <c:v>43373</c:v>
                </c:pt>
                <c:pt idx="21">
                  <c:v>43403</c:v>
                </c:pt>
                <c:pt idx="22">
                  <c:v>43434</c:v>
                </c:pt>
                <c:pt idx="23">
                  <c:v>43464</c:v>
                </c:pt>
                <c:pt idx="24">
                  <c:v>43495</c:v>
                </c:pt>
                <c:pt idx="25">
                  <c:v>43524</c:v>
                </c:pt>
                <c:pt idx="26">
                  <c:v>43554</c:v>
                </c:pt>
                <c:pt idx="27">
                  <c:v>43585</c:v>
                </c:pt>
                <c:pt idx="28">
                  <c:v>43615</c:v>
                </c:pt>
                <c:pt idx="29">
                  <c:v>43646</c:v>
                </c:pt>
                <c:pt idx="30">
                  <c:v>43676</c:v>
                </c:pt>
                <c:pt idx="31">
                  <c:v>43707</c:v>
                </c:pt>
                <c:pt idx="32">
                  <c:v>43738</c:v>
                </c:pt>
                <c:pt idx="33">
                  <c:v>43768</c:v>
                </c:pt>
                <c:pt idx="34">
                  <c:v>43799</c:v>
                </c:pt>
                <c:pt idx="35">
                  <c:v>43829</c:v>
                </c:pt>
                <c:pt idx="36">
                  <c:v>43860</c:v>
                </c:pt>
                <c:pt idx="37">
                  <c:v>43890</c:v>
                </c:pt>
                <c:pt idx="38">
                  <c:v>43920</c:v>
                </c:pt>
                <c:pt idx="39">
                  <c:v>43951</c:v>
                </c:pt>
                <c:pt idx="40">
                  <c:v>43981</c:v>
                </c:pt>
                <c:pt idx="41">
                  <c:v>44012</c:v>
                </c:pt>
                <c:pt idx="42">
                  <c:v>44042</c:v>
                </c:pt>
                <c:pt idx="43">
                  <c:v>44073</c:v>
                </c:pt>
                <c:pt idx="44">
                  <c:v>44104</c:v>
                </c:pt>
                <c:pt idx="45">
                  <c:v>44134</c:v>
                </c:pt>
                <c:pt idx="46">
                  <c:v>44165</c:v>
                </c:pt>
                <c:pt idx="47">
                  <c:v>44195</c:v>
                </c:pt>
                <c:pt idx="48">
                  <c:v>44226</c:v>
                </c:pt>
                <c:pt idx="49">
                  <c:v>44255</c:v>
                </c:pt>
                <c:pt idx="50">
                  <c:v>44285</c:v>
                </c:pt>
                <c:pt idx="51">
                  <c:v>44316</c:v>
                </c:pt>
                <c:pt idx="52">
                  <c:v>44346</c:v>
                </c:pt>
                <c:pt idx="53">
                  <c:v>44377</c:v>
                </c:pt>
                <c:pt idx="54">
                  <c:v>44407</c:v>
                </c:pt>
                <c:pt idx="55">
                  <c:v>44438</c:v>
                </c:pt>
                <c:pt idx="56">
                  <c:v>44469</c:v>
                </c:pt>
                <c:pt idx="57">
                  <c:v>44499</c:v>
                </c:pt>
                <c:pt idx="58">
                  <c:v>44530</c:v>
                </c:pt>
                <c:pt idx="59">
                  <c:v>44560</c:v>
                </c:pt>
                <c:pt idx="60">
                  <c:v>44591</c:v>
                </c:pt>
                <c:pt idx="61">
                  <c:v>44620</c:v>
                </c:pt>
                <c:pt idx="62">
                  <c:v>44650</c:v>
                </c:pt>
                <c:pt idx="63">
                  <c:v>44681</c:v>
                </c:pt>
                <c:pt idx="64">
                  <c:v>44711</c:v>
                </c:pt>
                <c:pt idx="65">
                  <c:v>44742</c:v>
                </c:pt>
                <c:pt idx="66">
                  <c:v>44772</c:v>
                </c:pt>
                <c:pt idx="67">
                  <c:v>44803</c:v>
                </c:pt>
                <c:pt idx="68">
                  <c:v>44834</c:v>
                </c:pt>
                <c:pt idx="69">
                  <c:v>44864</c:v>
                </c:pt>
                <c:pt idx="70">
                  <c:v>44895</c:v>
                </c:pt>
                <c:pt idx="71">
                  <c:v>44925</c:v>
                </c:pt>
                <c:pt idx="72">
                  <c:v>44956</c:v>
                </c:pt>
                <c:pt idx="73">
                  <c:v>44985</c:v>
                </c:pt>
                <c:pt idx="74">
                  <c:v>45015</c:v>
                </c:pt>
                <c:pt idx="75">
                  <c:v>45046</c:v>
                </c:pt>
                <c:pt idx="76">
                  <c:v>45076</c:v>
                </c:pt>
                <c:pt idx="77">
                  <c:v>45107</c:v>
                </c:pt>
                <c:pt idx="78">
                  <c:v>45137</c:v>
                </c:pt>
                <c:pt idx="79">
                  <c:v>45168</c:v>
                </c:pt>
                <c:pt idx="80">
                  <c:v>45199</c:v>
                </c:pt>
                <c:pt idx="81">
                  <c:v>45229</c:v>
                </c:pt>
                <c:pt idx="82">
                  <c:v>45260</c:v>
                </c:pt>
                <c:pt idx="83">
                  <c:v>45290</c:v>
                </c:pt>
                <c:pt idx="84">
                  <c:v>45321</c:v>
                </c:pt>
                <c:pt idx="85">
                  <c:v>45351</c:v>
                </c:pt>
                <c:pt idx="86">
                  <c:v>45381</c:v>
                </c:pt>
                <c:pt idx="87">
                  <c:v>45412</c:v>
                </c:pt>
                <c:pt idx="88">
                  <c:v>45442</c:v>
                </c:pt>
                <c:pt idx="89">
                  <c:v>45473</c:v>
                </c:pt>
                <c:pt idx="90">
                  <c:v>45504</c:v>
                </c:pt>
                <c:pt idx="91">
                  <c:v>45535</c:v>
                </c:pt>
              </c:numCache>
            </c:numRef>
          </c:cat>
          <c:val>
            <c:numRef>
              <c:f>'Colorado Springs Only'!$D$2:$D$93</c:f>
              <c:numCache>
                <c:formatCode>"$"#,##0.00</c:formatCode>
                <c:ptCount val="92"/>
                <c:pt idx="0">
                  <c:v>17.7507365853659</c:v>
                </c:pt>
                <c:pt idx="1">
                  <c:v>17.347768888888901</c:v>
                </c:pt>
                <c:pt idx="2">
                  <c:v>16.858533333333298</c:v>
                </c:pt>
                <c:pt idx="3">
                  <c:v>17.846279166666701</c:v>
                </c:pt>
                <c:pt idx="4">
                  <c:v>18.85032</c:v>
                </c:pt>
                <c:pt idx="5">
                  <c:v>19.415492</c:v>
                </c:pt>
                <c:pt idx="6">
                  <c:v>19.511890196078401</c:v>
                </c:pt>
                <c:pt idx="7">
                  <c:v>18.765312000000002</c:v>
                </c:pt>
                <c:pt idx="8">
                  <c:v>19.349392000000002</c:v>
                </c:pt>
                <c:pt idx="9">
                  <c:v>19.057036363636399</c:v>
                </c:pt>
                <c:pt idx="10">
                  <c:v>18.332124210526299</c:v>
                </c:pt>
                <c:pt idx="11">
                  <c:v>18.110258156028401</c:v>
                </c:pt>
                <c:pt idx="12">
                  <c:v>17.930949367088601</c:v>
                </c:pt>
                <c:pt idx="13">
                  <c:v>18.0905187878788</c:v>
                </c:pt>
                <c:pt idx="14">
                  <c:v>18.075970059880198</c:v>
                </c:pt>
                <c:pt idx="15">
                  <c:v>18.534331034482801</c:v>
                </c:pt>
                <c:pt idx="16">
                  <c:v>18.450544000000001</c:v>
                </c:pt>
                <c:pt idx="17">
                  <c:v>18.474418181818201</c:v>
                </c:pt>
                <c:pt idx="18">
                  <c:v>18.523368361581898</c:v>
                </c:pt>
                <c:pt idx="19">
                  <c:v>18.2215677777778</c:v>
                </c:pt>
                <c:pt idx="20">
                  <c:v>18.095498378378402</c:v>
                </c:pt>
                <c:pt idx="21">
                  <c:v>17.907650267379701</c:v>
                </c:pt>
                <c:pt idx="22">
                  <c:v>17.788357291666699</c:v>
                </c:pt>
                <c:pt idx="23">
                  <c:v>17.768624870466301</c:v>
                </c:pt>
                <c:pt idx="24">
                  <c:v>16.971495412844</c:v>
                </c:pt>
                <c:pt idx="25">
                  <c:v>17.083206986899601</c:v>
                </c:pt>
                <c:pt idx="26">
                  <c:v>17.218586147186102</c:v>
                </c:pt>
                <c:pt idx="27">
                  <c:v>17.42915</c:v>
                </c:pt>
                <c:pt idx="28">
                  <c:v>17.4614277310924</c:v>
                </c:pt>
                <c:pt idx="29">
                  <c:v>16.6769736</c:v>
                </c:pt>
                <c:pt idx="30">
                  <c:v>16.380144313725499</c:v>
                </c:pt>
                <c:pt idx="31">
                  <c:v>16.430501167315199</c:v>
                </c:pt>
                <c:pt idx="32">
                  <c:v>15.865606949806899</c:v>
                </c:pt>
                <c:pt idx="33">
                  <c:v>15.6015492424242</c:v>
                </c:pt>
                <c:pt idx="34">
                  <c:v>15.547529241877299</c:v>
                </c:pt>
                <c:pt idx="35">
                  <c:v>15.3394521428571</c:v>
                </c:pt>
                <c:pt idx="36">
                  <c:v>15.495675789473699</c:v>
                </c:pt>
                <c:pt idx="37">
                  <c:v>15.8224270967742</c:v>
                </c:pt>
                <c:pt idx="38">
                  <c:v>16.155938801261801</c:v>
                </c:pt>
                <c:pt idx="39">
                  <c:v>15.948281619937701</c:v>
                </c:pt>
                <c:pt idx="40">
                  <c:v>15.7059823170732</c:v>
                </c:pt>
                <c:pt idx="41">
                  <c:v>16.071425981873102</c:v>
                </c:pt>
                <c:pt idx="42">
                  <c:v>16.127914705882301</c:v>
                </c:pt>
                <c:pt idx="43">
                  <c:v>16.311037536656901</c:v>
                </c:pt>
                <c:pt idx="44">
                  <c:v>16.293491642651301</c:v>
                </c:pt>
                <c:pt idx="45">
                  <c:v>16.234599421965299</c:v>
                </c:pt>
                <c:pt idx="46">
                  <c:v>16.3761513043478</c:v>
                </c:pt>
                <c:pt idx="47">
                  <c:v>16.365182234957</c:v>
                </c:pt>
                <c:pt idx="48">
                  <c:v>16.556788538682</c:v>
                </c:pt>
                <c:pt idx="49">
                  <c:v>16.2935685333333</c:v>
                </c:pt>
                <c:pt idx="50">
                  <c:v>16.982399029126199</c:v>
                </c:pt>
                <c:pt idx="51">
                  <c:v>17.383924651162801</c:v>
                </c:pt>
                <c:pt idx="52">
                  <c:v>17.833044239631299</c:v>
                </c:pt>
                <c:pt idx="53">
                  <c:v>18.0993691954023</c:v>
                </c:pt>
                <c:pt idx="54">
                  <c:v>18.2861388888889</c:v>
                </c:pt>
                <c:pt idx="55">
                  <c:v>18.154399538106201</c:v>
                </c:pt>
                <c:pt idx="56">
                  <c:v>18.017641284403702</c:v>
                </c:pt>
                <c:pt idx="57">
                  <c:v>17.960757630979501</c:v>
                </c:pt>
                <c:pt idx="58">
                  <c:v>17.6964881818182</c:v>
                </c:pt>
                <c:pt idx="59">
                  <c:v>17.481202739726001</c:v>
                </c:pt>
                <c:pt idx="60">
                  <c:v>17.306420361990899</c:v>
                </c:pt>
                <c:pt idx="61">
                  <c:v>17.105686725663698</c:v>
                </c:pt>
                <c:pt idx="62">
                  <c:v>17.197468596881901</c:v>
                </c:pt>
                <c:pt idx="63">
                  <c:v>17.3263364444445</c:v>
                </c:pt>
                <c:pt idx="64">
                  <c:v>17.495271794871801</c:v>
                </c:pt>
                <c:pt idx="65">
                  <c:v>17.823847817047799</c:v>
                </c:pt>
                <c:pt idx="66">
                  <c:v>17.931017463617501</c:v>
                </c:pt>
                <c:pt idx="67">
                  <c:v>17.775718426501001</c:v>
                </c:pt>
                <c:pt idx="68">
                  <c:v>17.451798752598801</c:v>
                </c:pt>
                <c:pt idx="69">
                  <c:v>17.226903534303499</c:v>
                </c:pt>
                <c:pt idx="70">
                  <c:v>16.9751032921811</c:v>
                </c:pt>
                <c:pt idx="71">
                  <c:v>16.580526953124998</c:v>
                </c:pt>
                <c:pt idx="72">
                  <c:v>16.560263281249998</c:v>
                </c:pt>
                <c:pt idx="73">
                  <c:v>16.512235546875001</c:v>
                </c:pt>
                <c:pt idx="74">
                  <c:v>16.368210937499999</c:v>
                </c:pt>
                <c:pt idx="75">
                  <c:v>16.379433073929999</c:v>
                </c:pt>
                <c:pt idx="76">
                  <c:v>17.046512062256799</c:v>
                </c:pt>
                <c:pt idx="77">
                  <c:v>16.823318669131201</c:v>
                </c:pt>
                <c:pt idx="78">
                  <c:v>16.671335623869801</c:v>
                </c:pt>
                <c:pt idx="79">
                  <c:v>16.7342983957219</c:v>
                </c:pt>
                <c:pt idx="80">
                  <c:v>16.4064448763251</c:v>
                </c:pt>
                <c:pt idx="81">
                  <c:v>16.203601760563402</c:v>
                </c:pt>
                <c:pt idx="82">
                  <c:v>16.098909466437199</c:v>
                </c:pt>
                <c:pt idx="83">
                  <c:v>16.012381506849302</c:v>
                </c:pt>
                <c:pt idx="84">
                  <c:v>15.933249830508499</c:v>
                </c:pt>
                <c:pt idx="85">
                  <c:v>15.910657012195101</c:v>
                </c:pt>
                <c:pt idx="86">
                  <c:v>15.7497431610942</c:v>
                </c:pt>
                <c:pt idx="87">
                  <c:v>15.817592035398199</c:v>
                </c:pt>
                <c:pt idx="88">
                  <c:v>15.6293037257824</c:v>
                </c:pt>
                <c:pt idx="89">
                  <c:v>15.5846844117647</c:v>
                </c:pt>
                <c:pt idx="90">
                  <c:v>15.7455352272727</c:v>
                </c:pt>
                <c:pt idx="91">
                  <c:v>15.791982585034001</c:v>
                </c:pt>
              </c:numCache>
            </c:numRef>
          </c:val>
          <c:smooth val="0"/>
          <c:extLst>
            <c:ext xmlns:c16="http://schemas.microsoft.com/office/drawing/2014/chart" uri="{C3380CC4-5D6E-409C-BE32-E72D297353CC}">
              <c16:uniqueId val="{00000002-83A0-481F-BDE0-23CF735533A9}"/>
            </c:ext>
          </c:extLst>
        </c:ser>
        <c:dLbls>
          <c:showLegendKey val="0"/>
          <c:showVal val="0"/>
          <c:showCatName val="0"/>
          <c:showSerName val="0"/>
          <c:showPercent val="0"/>
          <c:showBubbleSize val="0"/>
        </c:dLbls>
        <c:smooth val="0"/>
        <c:axId val="1079159824"/>
        <c:axId val="1079169424"/>
      </c:lineChart>
      <c:dateAx>
        <c:axId val="1079159824"/>
        <c:scaling>
          <c:orientation val="minMax"/>
          <c:min val="4313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69424"/>
        <c:crosses val="autoZero"/>
        <c:auto val="1"/>
        <c:lblOffset val="100"/>
        <c:baseTimeUnit val="months"/>
      </c:dateAx>
      <c:valAx>
        <c:axId val="1079169424"/>
        <c:scaling>
          <c:orientation val="minMax"/>
          <c:max val="19"/>
          <c:min val="12"/>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9159824"/>
        <c:crosses val="autoZero"/>
        <c:crossBetween val="between"/>
        <c:majorUnit val="1"/>
      </c:valAx>
      <c:spPr>
        <a:noFill/>
        <a:ln>
          <a:noFill/>
        </a:ln>
        <a:effectLst/>
      </c:spPr>
    </c:plotArea>
    <c:legend>
      <c:legendPos val="b"/>
      <c:layout>
        <c:manualLayout>
          <c:xMode val="edge"/>
          <c:yMode val="edge"/>
          <c:x val="0"/>
          <c:y val="0.93989068338492099"/>
          <c:w val="1"/>
          <c:h val="5.958505909304688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r>
              <a:rPr lang="en-US" sz="1600" b="1">
                <a:solidFill>
                  <a:srgbClr val="007FFF"/>
                </a:solidFill>
              </a:rPr>
              <a:t>Colorado Springs </a:t>
            </a:r>
            <a:r>
              <a:rPr lang="en-US" sz="1600" b="1"/>
              <a:t>Year-over-Year Same-Store Annualized Rent Per Sq. Ft.</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mn-ea"/>
              <a:cs typeface="Calibri" panose="020F0502020204030204" pitchFamily="34" charset="0"/>
            </a:defRPr>
          </a:pPr>
          <a:endParaRPr lang="en-US"/>
        </a:p>
      </c:txPr>
    </c:title>
    <c:autoTitleDeleted val="0"/>
    <c:plotArea>
      <c:layout/>
      <c:lineChart>
        <c:grouping val="standard"/>
        <c:varyColors val="0"/>
        <c:ser>
          <c:idx val="1"/>
          <c:order val="0"/>
          <c:tx>
            <c:strRef>
              <c:f>'CO Springs'!$B$4</c:f>
              <c:strCache>
                <c:ptCount val="1"/>
                <c:pt idx="0">
                  <c:v>All Units</c:v>
                </c:pt>
              </c:strCache>
            </c:strRef>
          </c:tx>
          <c:spPr>
            <a:ln w="28575" cap="rnd">
              <a:solidFill>
                <a:srgbClr val="A9A9A8"/>
              </a:solidFill>
              <a:round/>
            </a:ln>
            <a:effectLst/>
          </c:spPr>
          <c:marker>
            <c:symbol val="none"/>
          </c:marker>
          <c:cat>
            <c:numRef>
              <c:f>'CO Springs'!$C$1:$CK$1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'CO Springs'!$C$4:$CK$4</c:f>
              <c:numCache>
                <c:formatCode>0.0%</c:formatCode>
                <c:ptCount val="87"/>
                <c:pt idx="0">
                  <c:v>3.539345E-2</c:v>
                </c:pt>
                <c:pt idx="1">
                  <c:v>2.1011749999999999E-2</c:v>
                </c:pt>
                <c:pt idx="2">
                  <c:v>-5.4840100000000001E-3</c:v>
                </c:pt>
                <c:pt idx="3">
                  <c:v>3.5418199999999997E-2</c:v>
                </c:pt>
                <c:pt idx="4">
                  <c:v>7.5565099999999996E-2</c:v>
                </c:pt>
                <c:pt idx="5">
                  <c:v>9.0831029999999993E-2</c:v>
                </c:pt>
                <c:pt idx="6">
                  <c:v>8.9737730000000002E-2</c:v>
                </c:pt>
                <c:pt idx="7">
                  <c:v>9.4296580000000005E-2</c:v>
                </c:pt>
                <c:pt idx="8">
                  <c:v>0.10494344999999999</c:v>
                </c:pt>
                <c:pt idx="9">
                  <c:v>0.11099647999999999</c:v>
                </c:pt>
                <c:pt idx="10">
                  <c:v>6.8331370000000002E-2</c:v>
                </c:pt>
                <c:pt idx="11">
                  <c:v>2.9429520000000001E-2</c:v>
                </c:pt>
                <c:pt idx="12">
                  <c:v>-1.8688050000000001E-2</c:v>
                </c:pt>
                <c:pt idx="13">
                  <c:v>-3.2499350000000003E-2</c:v>
                </c:pt>
                <c:pt idx="14">
                  <c:v>-2.6919100000000001E-2</c:v>
                </c:pt>
                <c:pt idx="15">
                  <c:v>-3.8004419999999997E-2</c:v>
                </c:pt>
                <c:pt idx="16">
                  <c:v>-2.6984600000000001E-2</c:v>
                </c:pt>
                <c:pt idx="17">
                  <c:v>-2.5167809999999999E-2</c:v>
                </c:pt>
                <c:pt idx="18">
                  <c:v>-5.6465999999999999E-3</c:v>
                </c:pt>
                <c:pt idx="19">
                  <c:v>-1.85856E-3</c:v>
                </c:pt>
                <c:pt idx="20">
                  <c:v>-1.5541000000000001E-3</c:v>
                </c:pt>
                <c:pt idx="21">
                  <c:v>3.8374300000000002E-3</c:v>
                </c:pt>
                <c:pt idx="22">
                  <c:v>-1.174882E-2</c:v>
                </c:pt>
                <c:pt idx="23">
                  <c:v>-1.1241599999999999E-2</c:v>
                </c:pt>
                <c:pt idx="24">
                  <c:v>-2.467546E-2</c:v>
                </c:pt>
                <c:pt idx="25">
                  <c:v>-3.3792170000000003E-2</c:v>
                </c:pt>
                <c:pt idx="26">
                  <c:v>-3.6154470000000001E-2</c:v>
                </c:pt>
                <c:pt idx="27">
                  <c:v>-3.9005169999999999E-2</c:v>
                </c:pt>
                <c:pt idx="28">
                  <c:v>-3.6897359999999997E-2</c:v>
                </c:pt>
                <c:pt idx="29">
                  <c:v>-3.4036919999999998E-2</c:v>
                </c:pt>
                <c:pt idx="30">
                  <c:v>-3.6498839999999998E-2</c:v>
                </c:pt>
                <c:pt idx="31">
                  <c:v>-2.386162E-2</c:v>
                </c:pt>
                <c:pt idx="32">
                  <c:v>-1.8258670000000001E-2</c:v>
                </c:pt>
                <c:pt idx="33">
                  <c:v>-3.0495810000000002E-2</c:v>
                </c:pt>
                <c:pt idx="34">
                  <c:v>-4.4774059999999997E-2</c:v>
                </c:pt>
                <c:pt idx="35">
                  <c:v>-5.5717650000000001E-2</c:v>
                </c:pt>
                <c:pt idx="36">
                  <c:v>-2.8202339999999999E-2</c:v>
                </c:pt>
                <c:pt idx="37">
                  <c:v>-1.143343E-2</c:v>
                </c:pt>
                <c:pt idx="38">
                  <c:v>5.7462900000000003E-3</c:v>
                </c:pt>
                <c:pt idx="39">
                  <c:v>1.9671190000000002E-2</c:v>
                </c:pt>
                <c:pt idx="40">
                  <c:v>3.2740709999999999E-2</c:v>
                </c:pt>
                <c:pt idx="41">
                  <c:v>3.070024E-2</c:v>
                </c:pt>
                <c:pt idx="42">
                  <c:v>3.9201189999999997E-2</c:v>
                </c:pt>
                <c:pt idx="43">
                  <c:v>3.0323329999999999E-2</c:v>
                </c:pt>
                <c:pt idx="44">
                  <c:v>2.0367929999999999E-2</c:v>
                </c:pt>
                <c:pt idx="45">
                  <c:v>1.6815670000000001E-2</c:v>
                </c:pt>
                <c:pt idx="46">
                  <c:v>4.6427290000000003E-2</c:v>
                </c:pt>
                <c:pt idx="47">
                  <c:v>6.4389719999999998E-2</c:v>
                </c:pt>
                <c:pt idx="48">
                  <c:v>5.5723050000000003E-2</c:v>
                </c:pt>
                <c:pt idx="49">
                  <c:v>6.1288309999999999E-2</c:v>
                </c:pt>
                <c:pt idx="50">
                  <c:v>5.9754920000000003E-2</c:v>
                </c:pt>
                <c:pt idx="51">
                  <c:v>6.7876969999999995E-2</c:v>
                </c:pt>
                <c:pt idx="52">
                  <c:v>6.2981300000000004E-2</c:v>
                </c:pt>
                <c:pt idx="53">
                  <c:v>4.9322650000000003E-2</c:v>
                </c:pt>
                <c:pt idx="54">
                  <c:v>4.6772149999999998E-2</c:v>
                </c:pt>
                <c:pt idx="55">
                  <c:v>3.6509029999999998E-2</c:v>
                </c:pt>
                <c:pt idx="56">
                  <c:v>3.4595389999999997E-2</c:v>
                </c:pt>
                <c:pt idx="57">
                  <c:v>1.995013E-2</c:v>
                </c:pt>
                <c:pt idx="58">
                  <c:v>9.4910700000000008E-3</c:v>
                </c:pt>
                <c:pt idx="59">
                  <c:v>-7.5358000000000001E-4</c:v>
                </c:pt>
                <c:pt idx="60">
                  <c:v>5.1269799999999997E-3</c:v>
                </c:pt>
                <c:pt idx="61">
                  <c:v>-8.5986900000000008E-3</c:v>
                </c:pt>
                <c:pt idx="62">
                  <c:v>-1.5967350000000002E-2</c:v>
                </c:pt>
                <c:pt idx="63">
                  <c:v>-3.2840109999999999E-2</c:v>
                </c:pt>
                <c:pt idx="64">
                  <c:v>-2.9909939999999999E-2</c:v>
                </c:pt>
                <c:pt idx="65">
                  <c:v>-3.0542099999999999E-2</c:v>
                </c:pt>
                <c:pt idx="66">
                  <c:v>-3.9409630000000001E-2</c:v>
                </c:pt>
                <c:pt idx="67">
                  <c:v>-2.9506379999999999E-2</c:v>
                </c:pt>
                <c:pt idx="68">
                  <c:v>-3.2103680000000002E-2</c:v>
                </c:pt>
                <c:pt idx="69">
                  <c:v>-5.1919279999999998E-2</c:v>
                </c:pt>
                <c:pt idx="70">
                  <c:v>-6.2586509999999998E-2</c:v>
                </c:pt>
                <c:pt idx="71">
                  <c:v>-5.0673500000000003E-2</c:v>
                </c:pt>
                <c:pt idx="72">
                  <c:v>-6.2462190000000001E-2</c:v>
                </c:pt>
                <c:pt idx="73">
                  <c:v>-6.4510040000000005E-2</c:v>
                </c:pt>
                <c:pt idx="74">
                  <c:v>-5.8664470000000003E-2</c:v>
                </c:pt>
                <c:pt idx="75">
                  <c:v>-6.4045400000000002E-2</c:v>
                </c:pt>
                <c:pt idx="76">
                  <c:v>-6.1763579999999998E-2</c:v>
                </c:pt>
                <c:pt idx="77">
                  <c:v>-5.0629059999999997E-2</c:v>
                </c:pt>
                <c:pt idx="78">
                  <c:v>-3.1275259999999999E-2</c:v>
                </c:pt>
                <c:pt idx="79">
                  <c:v>-3.6290799999999998E-2</c:v>
                </c:pt>
                <c:pt idx="80">
                  <c:v>-2.7721849999999999E-2</c:v>
                </c:pt>
                <c:pt idx="81">
                  <c:v>-2.9168960000000001E-2</c:v>
                </c:pt>
                <c:pt idx="82">
                  <c:v>-2.3876939999999999E-2</c:v>
                </c:pt>
                <c:pt idx="83">
                  <c:v>-5.4426719999999998E-2</c:v>
                </c:pt>
                <c:pt idx="84">
                  <c:v>-5.8014789999999997E-2</c:v>
                </c:pt>
                <c:pt idx="85">
                  <c:v>-4.4241299999999997E-2</c:v>
                </c:pt>
                <c:pt idx="86">
                  <c:v>-4.271672E-2</c:v>
                </c:pt>
              </c:numCache>
            </c:numRef>
          </c:val>
          <c:smooth val="0"/>
          <c:extLst>
            <c:ext xmlns:c16="http://schemas.microsoft.com/office/drawing/2014/chart" uri="{C3380CC4-5D6E-409C-BE32-E72D297353CC}">
              <c16:uniqueId val="{00000000-0CD0-42EE-ACD9-0E72C6994635}"/>
            </c:ext>
          </c:extLst>
        </c:ser>
        <c:ser>
          <c:idx val="2"/>
          <c:order val="1"/>
          <c:tx>
            <c:strRef>
              <c:f>'CO Springs'!$B$2</c:f>
              <c:strCache>
                <c:ptCount val="1"/>
                <c:pt idx="0">
                  <c:v>Climate-Controlled Units</c:v>
                </c:pt>
              </c:strCache>
            </c:strRef>
          </c:tx>
          <c:spPr>
            <a:ln w="28575" cap="rnd">
              <a:solidFill>
                <a:srgbClr val="0048A9"/>
              </a:solidFill>
              <a:round/>
            </a:ln>
            <a:effectLst/>
          </c:spPr>
          <c:marker>
            <c:symbol val="none"/>
          </c:marker>
          <c:cat>
            <c:numRef>
              <c:f>'CO Springs'!$C$1:$CK$1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'CO Springs'!$C$2:$CK$2</c:f>
              <c:numCache>
                <c:formatCode>0.0%</c:formatCode>
                <c:ptCount val="87"/>
                <c:pt idx="0">
                  <c:v>-2.635614E-2</c:v>
                </c:pt>
                <c:pt idx="1">
                  <c:v>-8.8528270000000006E-2</c:v>
                </c:pt>
                <c:pt idx="2">
                  <c:v>-0.1769857</c:v>
                </c:pt>
                <c:pt idx="3">
                  <c:v>-5.5264800000000003E-2</c:v>
                </c:pt>
                <c:pt idx="4">
                  <c:v>2.4356949999999999E-2</c:v>
                </c:pt>
                <c:pt idx="5">
                  <c:v>7.1823150000000002E-2</c:v>
                </c:pt>
                <c:pt idx="6">
                  <c:v>7.9344949999999997E-2</c:v>
                </c:pt>
                <c:pt idx="7">
                  <c:v>8.6958670000000002E-2</c:v>
                </c:pt>
                <c:pt idx="8">
                  <c:v>9.6339770000000005E-2</c:v>
                </c:pt>
                <c:pt idx="9">
                  <c:v>0.11605596</c:v>
                </c:pt>
                <c:pt idx="10">
                  <c:v>5.425874E-2</c:v>
                </c:pt>
                <c:pt idx="11">
                  <c:v>-4.2433200000000001E-3</c:v>
                </c:pt>
                <c:pt idx="12">
                  <c:v>-3.3254060000000002E-2</c:v>
                </c:pt>
                <c:pt idx="13">
                  <c:v>-3.8053419999999998E-2</c:v>
                </c:pt>
                <c:pt idx="14">
                  <c:v>1.9227E-4</c:v>
                </c:pt>
                <c:pt idx="15">
                  <c:v>-2.16779E-2</c:v>
                </c:pt>
                <c:pt idx="16">
                  <c:v>-2.5832540000000001E-2</c:v>
                </c:pt>
                <c:pt idx="17">
                  <c:v>-2.2416220000000001E-2</c:v>
                </c:pt>
                <c:pt idx="18">
                  <c:v>3.06485E-3</c:v>
                </c:pt>
                <c:pt idx="19">
                  <c:v>-1.5330999999999999E-3</c:v>
                </c:pt>
                <c:pt idx="20">
                  <c:v>4.0382999999999999E-4</c:v>
                </c:pt>
                <c:pt idx="21">
                  <c:v>6.63169E-3</c:v>
                </c:pt>
                <c:pt idx="22">
                  <c:v>-6.4222799999999998E-3</c:v>
                </c:pt>
                <c:pt idx="23">
                  <c:v>-3.56697E-3</c:v>
                </c:pt>
                <c:pt idx="24">
                  <c:v>-1.9855970000000001E-2</c:v>
                </c:pt>
                <c:pt idx="25">
                  <c:v>-3.9704799999999998E-2</c:v>
                </c:pt>
                <c:pt idx="26">
                  <c:v>-2.9971169999999998E-2</c:v>
                </c:pt>
                <c:pt idx="27">
                  <c:v>-4.9541960000000003E-2</c:v>
                </c:pt>
                <c:pt idx="28">
                  <c:v>-4.8423599999999997E-2</c:v>
                </c:pt>
                <c:pt idx="29">
                  <c:v>-5.6280730000000001E-2</c:v>
                </c:pt>
                <c:pt idx="30">
                  <c:v>-5.984072E-2</c:v>
                </c:pt>
                <c:pt idx="31">
                  <c:v>-4.4347900000000003E-2</c:v>
                </c:pt>
                <c:pt idx="32">
                  <c:v>-4.0543349999999999E-2</c:v>
                </c:pt>
                <c:pt idx="33">
                  <c:v>-5.324744E-2</c:v>
                </c:pt>
                <c:pt idx="34">
                  <c:v>-6.9121619999999995E-2</c:v>
                </c:pt>
                <c:pt idx="35">
                  <c:v>-9.3120449999999994E-2</c:v>
                </c:pt>
                <c:pt idx="36">
                  <c:v>-3.0118949999999999E-2</c:v>
                </c:pt>
                <c:pt idx="37">
                  <c:v>-1.140007E-2</c:v>
                </c:pt>
                <c:pt idx="38">
                  <c:v>-9.6396999999999997E-4</c:v>
                </c:pt>
                <c:pt idx="39">
                  <c:v>3.2092849999999999E-2</c:v>
                </c:pt>
                <c:pt idx="40">
                  <c:v>5.5933240000000002E-2</c:v>
                </c:pt>
                <c:pt idx="41">
                  <c:v>6.5649330000000006E-2</c:v>
                </c:pt>
                <c:pt idx="42">
                  <c:v>7.7127290000000001E-2</c:v>
                </c:pt>
                <c:pt idx="43">
                  <c:v>7.1869829999999996E-2</c:v>
                </c:pt>
                <c:pt idx="44">
                  <c:v>4.089272E-2</c:v>
                </c:pt>
                <c:pt idx="45">
                  <c:v>2.796361E-2</c:v>
                </c:pt>
                <c:pt idx="46">
                  <c:v>4.9003379999999999E-2</c:v>
                </c:pt>
                <c:pt idx="47">
                  <c:v>7.5083349999999993E-2</c:v>
                </c:pt>
                <c:pt idx="48">
                  <c:v>7.0489850000000007E-2</c:v>
                </c:pt>
                <c:pt idx="49">
                  <c:v>8.5876469999999996E-2</c:v>
                </c:pt>
                <c:pt idx="50">
                  <c:v>8.6885729999999994E-2</c:v>
                </c:pt>
                <c:pt idx="51">
                  <c:v>7.4908050000000004E-2</c:v>
                </c:pt>
                <c:pt idx="52">
                  <c:v>7.3093119999999998E-2</c:v>
                </c:pt>
                <c:pt idx="53">
                  <c:v>5.3224059999999997E-2</c:v>
                </c:pt>
                <c:pt idx="54">
                  <c:v>4.2130420000000002E-2</c:v>
                </c:pt>
                <c:pt idx="55">
                  <c:v>1.984406E-2</c:v>
                </c:pt>
                <c:pt idx="56">
                  <c:v>3.5584730000000002E-2</c:v>
                </c:pt>
                <c:pt idx="57">
                  <c:v>6.4068299999999996E-3</c:v>
                </c:pt>
                <c:pt idx="58">
                  <c:v>-1.6934700000000001E-3</c:v>
                </c:pt>
                <c:pt idx="59">
                  <c:v>-1.5723040000000001E-2</c:v>
                </c:pt>
                <c:pt idx="60">
                  <c:v>-8.4349500000000001E-3</c:v>
                </c:pt>
                <c:pt idx="61">
                  <c:v>-1.6394499999999999E-2</c:v>
                </c:pt>
                <c:pt idx="62">
                  <c:v>-1.7852070000000001E-2</c:v>
                </c:pt>
                <c:pt idx="63">
                  <c:v>-2.963414E-2</c:v>
                </c:pt>
                <c:pt idx="64">
                  <c:v>-3.521328E-2</c:v>
                </c:pt>
                <c:pt idx="65">
                  <c:v>-2.962451E-2</c:v>
                </c:pt>
                <c:pt idx="66">
                  <c:v>-4.1955119999999999E-2</c:v>
                </c:pt>
                <c:pt idx="67">
                  <c:v>-2.89734E-2</c:v>
                </c:pt>
                <c:pt idx="68">
                  <c:v>-3.0407099999999999E-2</c:v>
                </c:pt>
                <c:pt idx="69">
                  <c:v>-3.9657440000000002E-2</c:v>
                </c:pt>
                <c:pt idx="70">
                  <c:v>-4.5228890000000001E-2</c:v>
                </c:pt>
                <c:pt idx="71">
                  <c:v>-2.8414390000000001E-2</c:v>
                </c:pt>
                <c:pt idx="72">
                  <c:v>-4.6023029999999999E-2</c:v>
                </c:pt>
                <c:pt idx="73">
                  <c:v>-5.7285910000000002E-2</c:v>
                </c:pt>
                <c:pt idx="74">
                  <c:v>-4.8911669999999997E-2</c:v>
                </c:pt>
                <c:pt idx="75">
                  <c:v>-5.0376079999999997E-2</c:v>
                </c:pt>
                <c:pt idx="76">
                  <c:v>-4.587596E-2</c:v>
                </c:pt>
                <c:pt idx="77">
                  <c:v>-3.0675270000000001E-2</c:v>
                </c:pt>
                <c:pt idx="78">
                  <c:v>-9.3429800000000007E-3</c:v>
                </c:pt>
                <c:pt idx="79">
                  <c:v>-1.357627E-2</c:v>
                </c:pt>
                <c:pt idx="80">
                  <c:v>-9.4016800000000008E-3</c:v>
                </c:pt>
                <c:pt idx="81">
                  <c:v>-1.105278E-2</c:v>
                </c:pt>
                <c:pt idx="82">
                  <c:v>-1.5370099999999999E-2</c:v>
                </c:pt>
                <c:pt idx="83">
                  <c:v>-6.1847109999999997E-2</c:v>
                </c:pt>
                <c:pt idx="84">
                  <c:v>-6.7449220000000004E-2</c:v>
                </c:pt>
                <c:pt idx="85">
                  <c:v>-4.7419089999999997E-2</c:v>
                </c:pt>
                <c:pt idx="86">
                  <c:v>-5.7350180000000001E-2</c:v>
                </c:pt>
              </c:numCache>
            </c:numRef>
          </c:val>
          <c:smooth val="0"/>
          <c:extLst>
            <c:ext xmlns:c16="http://schemas.microsoft.com/office/drawing/2014/chart" uri="{C3380CC4-5D6E-409C-BE32-E72D297353CC}">
              <c16:uniqueId val="{00000001-0CD0-42EE-ACD9-0E72C6994635}"/>
            </c:ext>
          </c:extLst>
        </c:ser>
        <c:ser>
          <c:idx val="0"/>
          <c:order val="2"/>
          <c:tx>
            <c:strRef>
              <c:f>'CO Springs'!$B$3</c:f>
              <c:strCache>
                <c:ptCount val="1"/>
                <c:pt idx="0">
                  <c:v>Non-Climate-Controlled Units</c:v>
                </c:pt>
              </c:strCache>
            </c:strRef>
          </c:tx>
          <c:spPr>
            <a:ln w="28575" cap="rnd">
              <a:solidFill>
                <a:srgbClr val="007FFF"/>
              </a:solidFill>
              <a:round/>
            </a:ln>
            <a:effectLst/>
          </c:spPr>
          <c:marker>
            <c:symbol val="none"/>
          </c:marker>
          <c:cat>
            <c:numRef>
              <c:f>'CO Springs'!$C$1:$CK$1</c:f>
              <c:numCache>
                <c:formatCode>mmm\-yy</c:formatCode>
                <c:ptCount val="87"/>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pt idx="19">
                  <c:v>43466</c:v>
                </c:pt>
                <c:pt idx="20">
                  <c:v>43497</c:v>
                </c:pt>
                <c:pt idx="21">
                  <c:v>43525</c:v>
                </c:pt>
                <c:pt idx="22">
                  <c:v>43556</c:v>
                </c:pt>
                <c:pt idx="23">
                  <c:v>43586</c:v>
                </c:pt>
                <c:pt idx="24">
                  <c:v>43617</c:v>
                </c:pt>
                <c:pt idx="25">
                  <c:v>43647</c:v>
                </c:pt>
                <c:pt idx="26">
                  <c:v>43678</c:v>
                </c:pt>
                <c:pt idx="27">
                  <c:v>43709</c:v>
                </c:pt>
                <c:pt idx="28">
                  <c:v>43739</c:v>
                </c:pt>
                <c:pt idx="29">
                  <c:v>43770</c:v>
                </c:pt>
                <c:pt idx="30">
                  <c:v>43800</c:v>
                </c:pt>
                <c:pt idx="31">
                  <c:v>43831</c:v>
                </c:pt>
                <c:pt idx="32">
                  <c:v>43862</c:v>
                </c:pt>
                <c:pt idx="33">
                  <c:v>43891</c:v>
                </c:pt>
                <c:pt idx="34">
                  <c:v>43922</c:v>
                </c:pt>
                <c:pt idx="35">
                  <c:v>43952</c:v>
                </c:pt>
                <c:pt idx="36">
                  <c:v>43983</c:v>
                </c:pt>
                <c:pt idx="37">
                  <c:v>44013</c:v>
                </c:pt>
                <c:pt idx="38">
                  <c:v>44044</c:v>
                </c:pt>
                <c:pt idx="39">
                  <c:v>44075</c:v>
                </c:pt>
                <c:pt idx="40">
                  <c:v>44105</c:v>
                </c:pt>
                <c:pt idx="41">
                  <c:v>44136</c:v>
                </c:pt>
                <c:pt idx="42">
                  <c:v>44166</c:v>
                </c:pt>
                <c:pt idx="43">
                  <c:v>44197</c:v>
                </c:pt>
                <c:pt idx="44">
                  <c:v>44228</c:v>
                </c:pt>
                <c:pt idx="45">
                  <c:v>44256</c:v>
                </c:pt>
                <c:pt idx="46">
                  <c:v>44287</c:v>
                </c:pt>
                <c:pt idx="47">
                  <c:v>44317</c:v>
                </c:pt>
                <c:pt idx="48">
                  <c:v>44348</c:v>
                </c:pt>
                <c:pt idx="49">
                  <c:v>44378</c:v>
                </c:pt>
                <c:pt idx="50">
                  <c:v>44409</c:v>
                </c:pt>
                <c:pt idx="51">
                  <c:v>44440</c:v>
                </c:pt>
                <c:pt idx="52">
                  <c:v>44470</c:v>
                </c:pt>
                <c:pt idx="53">
                  <c:v>44501</c:v>
                </c:pt>
                <c:pt idx="54">
                  <c:v>44531</c:v>
                </c:pt>
                <c:pt idx="55">
                  <c:v>44562</c:v>
                </c:pt>
                <c:pt idx="56">
                  <c:v>44593</c:v>
                </c:pt>
                <c:pt idx="57">
                  <c:v>44621</c:v>
                </c:pt>
                <c:pt idx="58">
                  <c:v>44652</c:v>
                </c:pt>
                <c:pt idx="59">
                  <c:v>44682</c:v>
                </c:pt>
                <c:pt idx="60">
                  <c:v>44713</c:v>
                </c:pt>
                <c:pt idx="61">
                  <c:v>44743</c:v>
                </c:pt>
                <c:pt idx="62">
                  <c:v>44774</c:v>
                </c:pt>
                <c:pt idx="63">
                  <c:v>44805</c:v>
                </c:pt>
                <c:pt idx="64">
                  <c:v>44835</c:v>
                </c:pt>
                <c:pt idx="65">
                  <c:v>44866</c:v>
                </c:pt>
                <c:pt idx="66">
                  <c:v>44896</c:v>
                </c:pt>
                <c:pt idx="67">
                  <c:v>44927</c:v>
                </c:pt>
                <c:pt idx="68">
                  <c:v>44958</c:v>
                </c:pt>
                <c:pt idx="69">
                  <c:v>44986</c:v>
                </c:pt>
                <c:pt idx="70">
                  <c:v>45017</c:v>
                </c:pt>
                <c:pt idx="71">
                  <c:v>45047</c:v>
                </c:pt>
                <c:pt idx="72">
                  <c:v>45078</c:v>
                </c:pt>
                <c:pt idx="73">
                  <c:v>45108</c:v>
                </c:pt>
                <c:pt idx="74">
                  <c:v>45139</c:v>
                </c:pt>
                <c:pt idx="75">
                  <c:v>45170</c:v>
                </c:pt>
                <c:pt idx="76">
                  <c:v>45200</c:v>
                </c:pt>
                <c:pt idx="77">
                  <c:v>45231</c:v>
                </c:pt>
                <c:pt idx="78">
                  <c:v>45261</c:v>
                </c:pt>
                <c:pt idx="79">
                  <c:v>45292</c:v>
                </c:pt>
                <c:pt idx="80">
                  <c:v>45323</c:v>
                </c:pt>
                <c:pt idx="81">
                  <c:v>45352</c:v>
                </c:pt>
                <c:pt idx="82">
                  <c:v>45383</c:v>
                </c:pt>
                <c:pt idx="83">
                  <c:v>45413</c:v>
                </c:pt>
                <c:pt idx="84">
                  <c:v>45444</c:v>
                </c:pt>
                <c:pt idx="85">
                  <c:v>45474</c:v>
                </c:pt>
                <c:pt idx="86">
                  <c:v>45505</c:v>
                </c:pt>
              </c:numCache>
            </c:numRef>
          </c:cat>
          <c:val>
            <c:numRef>
              <c:f>'CO Springs'!$C$3:$CK$3</c:f>
              <c:numCache>
                <c:formatCode>0.0%</c:formatCode>
                <c:ptCount val="87"/>
                <c:pt idx="0">
                  <c:v>5.6582109999999998E-2</c:v>
                </c:pt>
                <c:pt idx="1">
                  <c:v>5.335736E-2</c:v>
                </c:pt>
                <c:pt idx="2">
                  <c:v>5.4111680000000002E-2</c:v>
                </c:pt>
                <c:pt idx="3">
                  <c:v>6.3414970000000001E-2</c:v>
                </c:pt>
                <c:pt idx="4">
                  <c:v>9.0694209999999997E-2</c:v>
                </c:pt>
                <c:pt idx="5">
                  <c:v>9.5862859999999994E-2</c:v>
                </c:pt>
                <c:pt idx="6">
                  <c:v>9.262898E-2</c:v>
                </c:pt>
                <c:pt idx="7">
                  <c:v>9.6709370000000003E-2</c:v>
                </c:pt>
                <c:pt idx="8">
                  <c:v>0.10717997</c:v>
                </c:pt>
                <c:pt idx="9">
                  <c:v>0.1076746</c:v>
                </c:pt>
                <c:pt idx="10">
                  <c:v>7.12029E-2</c:v>
                </c:pt>
                <c:pt idx="11">
                  <c:v>3.7466819999999998E-2</c:v>
                </c:pt>
                <c:pt idx="12">
                  <c:v>-1.51127E-2</c:v>
                </c:pt>
                <c:pt idx="13">
                  <c:v>-2.9766770000000001E-2</c:v>
                </c:pt>
                <c:pt idx="14">
                  <c:v>-3.2617409999999999E-2</c:v>
                </c:pt>
                <c:pt idx="15">
                  <c:v>-4.0768829999999999E-2</c:v>
                </c:pt>
                <c:pt idx="16">
                  <c:v>-2.5867040000000001E-2</c:v>
                </c:pt>
                <c:pt idx="17">
                  <c:v>-2.5459010000000001E-2</c:v>
                </c:pt>
                <c:pt idx="18">
                  <c:v>-9.0360500000000003E-3</c:v>
                </c:pt>
                <c:pt idx="19">
                  <c:v>-2.1132099999999999E-3</c:v>
                </c:pt>
                <c:pt idx="20">
                  <c:v>-2.0125099999999999E-3</c:v>
                </c:pt>
                <c:pt idx="21">
                  <c:v>3.19549E-3</c:v>
                </c:pt>
                <c:pt idx="22">
                  <c:v>-1.3917280000000001E-2</c:v>
                </c:pt>
                <c:pt idx="23">
                  <c:v>-1.41391E-2</c:v>
                </c:pt>
                <c:pt idx="24">
                  <c:v>-2.501047E-2</c:v>
                </c:pt>
                <c:pt idx="25">
                  <c:v>-3.1033950000000001E-2</c:v>
                </c:pt>
                <c:pt idx="26">
                  <c:v>-3.7862090000000001E-2</c:v>
                </c:pt>
                <c:pt idx="27">
                  <c:v>-3.6013339999999998E-2</c:v>
                </c:pt>
                <c:pt idx="28">
                  <c:v>-3.3745480000000001E-2</c:v>
                </c:pt>
                <c:pt idx="29">
                  <c:v>-2.694529E-2</c:v>
                </c:pt>
                <c:pt idx="30">
                  <c:v>-2.904938E-2</c:v>
                </c:pt>
                <c:pt idx="31">
                  <c:v>-1.7298870000000001E-2</c:v>
                </c:pt>
                <c:pt idx="32">
                  <c:v>-1.101515E-2</c:v>
                </c:pt>
                <c:pt idx="33">
                  <c:v>-2.3230730000000002E-2</c:v>
                </c:pt>
                <c:pt idx="34">
                  <c:v>-3.6540410000000002E-2</c:v>
                </c:pt>
                <c:pt idx="35">
                  <c:v>-4.2984090000000003E-2</c:v>
                </c:pt>
                <c:pt idx="36">
                  <c:v>-2.6742910000000002E-2</c:v>
                </c:pt>
                <c:pt idx="37">
                  <c:v>-1.0455829999999999E-2</c:v>
                </c:pt>
                <c:pt idx="38">
                  <c:v>9.4355199999999993E-3</c:v>
                </c:pt>
                <c:pt idx="39">
                  <c:v>1.6544949999999999E-2</c:v>
                </c:pt>
                <c:pt idx="40">
                  <c:v>2.67967E-2</c:v>
                </c:pt>
                <c:pt idx="41">
                  <c:v>2.0688939999999999E-2</c:v>
                </c:pt>
                <c:pt idx="42">
                  <c:v>2.8671820000000001E-2</c:v>
                </c:pt>
                <c:pt idx="43">
                  <c:v>1.8615900000000001E-2</c:v>
                </c:pt>
                <c:pt idx="44">
                  <c:v>1.3840140000000001E-2</c:v>
                </c:pt>
                <c:pt idx="45">
                  <c:v>1.4075209999999999E-2</c:v>
                </c:pt>
                <c:pt idx="46">
                  <c:v>4.6447099999999998E-2</c:v>
                </c:pt>
                <c:pt idx="47">
                  <c:v>6.2202100000000003E-2</c:v>
                </c:pt>
                <c:pt idx="48">
                  <c:v>5.1993959999999999E-2</c:v>
                </c:pt>
                <c:pt idx="49">
                  <c:v>5.4057220000000003E-2</c:v>
                </c:pt>
                <c:pt idx="50">
                  <c:v>5.178075E-2</c:v>
                </c:pt>
                <c:pt idx="51">
                  <c:v>6.6824300000000003E-2</c:v>
                </c:pt>
                <c:pt idx="52">
                  <c:v>6.0098020000000002E-2</c:v>
                </c:pt>
                <c:pt idx="53">
                  <c:v>4.8478819999999999E-2</c:v>
                </c:pt>
                <c:pt idx="54">
                  <c:v>4.7957840000000002E-2</c:v>
                </c:pt>
                <c:pt idx="55">
                  <c:v>4.1454739999999997E-2</c:v>
                </c:pt>
                <c:pt idx="56">
                  <c:v>3.41833E-2</c:v>
                </c:pt>
                <c:pt idx="57">
                  <c:v>2.4991369999999999E-2</c:v>
                </c:pt>
                <c:pt idx="58">
                  <c:v>1.406398E-2</c:v>
                </c:pt>
                <c:pt idx="59">
                  <c:v>5.2890000000000003E-3</c:v>
                </c:pt>
                <c:pt idx="60">
                  <c:v>1.1078350000000001E-2</c:v>
                </c:pt>
                <c:pt idx="61">
                  <c:v>-5.3918100000000004E-3</c:v>
                </c:pt>
                <c:pt idx="62">
                  <c:v>-1.555726E-2</c:v>
                </c:pt>
                <c:pt idx="63">
                  <c:v>-3.3775470000000002E-2</c:v>
                </c:pt>
                <c:pt idx="64">
                  <c:v>-2.704966E-2</c:v>
                </c:pt>
                <c:pt idx="65">
                  <c:v>-2.9718789999999998E-2</c:v>
                </c:pt>
                <c:pt idx="66">
                  <c:v>-3.7900580000000003E-2</c:v>
                </c:pt>
                <c:pt idx="67">
                  <c:v>-2.8748869999999999E-2</c:v>
                </c:pt>
                <c:pt idx="68">
                  <c:v>-3.1867270000000003E-2</c:v>
                </c:pt>
                <c:pt idx="69">
                  <c:v>-5.5921709999999999E-2</c:v>
                </c:pt>
                <c:pt idx="70">
                  <c:v>-6.8203459999999994E-2</c:v>
                </c:pt>
                <c:pt idx="71">
                  <c:v>-5.8243339999999998E-2</c:v>
                </c:pt>
                <c:pt idx="72">
                  <c:v>-6.8183400000000005E-2</c:v>
                </c:pt>
                <c:pt idx="73">
                  <c:v>-6.7954479999999998E-2</c:v>
                </c:pt>
                <c:pt idx="74">
                  <c:v>-6.2880420000000006E-2</c:v>
                </c:pt>
                <c:pt idx="75">
                  <c:v>-7.0105600000000004E-2</c:v>
                </c:pt>
                <c:pt idx="76">
                  <c:v>-6.8390119999999999E-2</c:v>
                </c:pt>
                <c:pt idx="77">
                  <c:v>-5.9569789999999997E-2</c:v>
                </c:pt>
                <c:pt idx="78">
                  <c:v>-4.0721689999999998E-2</c:v>
                </c:pt>
                <c:pt idx="79">
                  <c:v>-4.5966769999999997E-2</c:v>
                </c:pt>
                <c:pt idx="80">
                  <c:v>-3.6366370000000002E-2</c:v>
                </c:pt>
                <c:pt idx="81">
                  <c:v>-3.756458E-2</c:v>
                </c:pt>
                <c:pt idx="82">
                  <c:v>-2.8636419999999999E-2</c:v>
                </c:pt>
                <c:pt idx="83">
                  <c:v>-5.1916799999999999E-2</c:v>
                </c:pt>
                <c:pt idx="84">
                  <c:v>-5.4728150000000003E-2</c:v>
                </c:pt>
                <c:pt idx="85">
                  <c:v>-4.2601979999999998E-2</c:v>
                </c:pt>
                <c:pt idx="86">
                  <c:v>-3.9109980000000003E-2</c:v>
                </c:pt>
              </c:numCache>
            </c:numRef>
          </c:val>
          <c:smooth val="0"/>
          <c:extLst>
            <c:ext xmlns:c16="http://schemas.microsoft.com/office/drawing/2014/chart" uri="{C3380CC4-5D6E-409C-BE32-E72D297353CC}">
              <c16:uniqueId val="{00000002-0CD0-42EE-ACD9-0E72C6994635}"/>
            </c:ext>
          </c:extLst>
        </c:ser>
        <c:dLbls>
          <c:showLegendKey val="0"/>
          <c:showVal val="0"/>
          <c:showCatName val="0"/>
          <c:showSerName val="0"/>
          <c:showPercent val="0"/>
          <c:showBubbleSize val="0"/>
        </c:dLbls>
        <c:smooth val="0"/>
        <c:axId val="1493246703"/>
        <c:axId val="1564705503"/>
      </c:lineChart>
      <c:dateAx>
        <c:axId val="1493246703"/>
        <c:scaling>
          <c:orientation val="minMax"/>
          <c:min val="43313"/>
        </c:scaling>
        <c:delete val="0"/>
        <c:axPos val="b"/>
        <c:numFmt formatCode="mmm\-yy"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564705503"/>
        <c:crosses val="autoZero"/>
        <c:auto val="1"/>
        <c:lblOffset val="100"/>
        <c:baseTimeUnit val="months"/>
      </c:dateAx>
      <c:valAx>
        <c:axId val="1564705503"/>
        <c:scaling>
          <c:orientation val="minMax"/>
          <c:max val="0.1"/>
          <c:min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crossAx val="1493246703"/>
        <c:crosses val="autoZero"/>
        <c:crossBetween val="between"/>
      </c:valAx>
      <c:spPr>
        <a:noFill/>
        <a:ln>
          <a:noFill/>
        </a:ln>
        <a:effectLst/>
      </c:spPr>
    </c:plotArea>
    <c:legend>
      <c:legendPos val="b"/>
      <c:layout>
        <c:manualLayout>
          <c:xMode val="edge"/>
          <c:yMode val="edge"/>
          <c:x val="0"/>
          <c:y val="0.92457479860078151"/>
          <c:w val="0.99694608727748391"/>
          <c:h val="6.0982682623944101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a:solidFill>
                  <a:sysClr val="windowText" lastClr="000000"/>
                </a:solidFill>
                <a:latin typeface="+mn-lt"/>
              </a:rPr>
              <a:t>Net</a:t>
            </a:r>
            <a:r>
              <a:rPr lang="en-US" sz="1600" b="1" baseline="0">
                <a:solidFill>
                  <a:sysClr val="windowText" lastClr="000000"/>
                </a:solidFill>
                <a:latin typeface="+mn-lt"/>
              </a:rPr>
              <a:t> Immigration</a:t>
            </a:r>
            <a:endParaRPr lang="en-US" sz="1600" b="1">
              <a:solidFill>
                <a:sysClr val="windowText" lastClr="000000"/>
              </a:solidFill>
              <a:latin typeface="+mn-lt"/>
            </a:endParaRPr>
          </a:p>
        </c:rich>
      </c:tx>
      <c:layout>
        <c:manualLayout>
          <c:xMode val="edge"/>
          <c:yMode val="edge"/>
          <c:x val="0.43661647717033231"/>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Historical</c:v>
          </c:tx>
          <c:spPr>
            <a:ln w="38100" cap="rnd">
              <a:solidFill>
                <a:srgbClr val="0048A9"/>
              </a:solidFill>
              <a:round/>
            </a:ln>
            <a:effectLst/>
          </c:spPr>
          <c:marker>
            <c:symbol val="none"/>
          </c:marker>
          <c:cat>
            <c:numRef>
              <c:f>'Figure 6'!$A$9:$A$63</c:f>
              <c:numCache>
                <c:formatCode>yyyy</c:formatCode>
                <c:ptCount val="5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pt idx="25">
                  <c:v>46022</c:v>
                </c:pt>
                <c:pt idx="26">
                  <c:v>46387</c:v>
                </c:pt>
                <c:pt idx="27">
                  <c:v>46752</c:v>
                </c:pt>
                <c:pt idx="28">
                  <c:v>47118</c:v>
                </c:pt>
                <c:pt idx="29">
                  <c:v>47483</c:v>
                </c:pt>
                <c:pt idx="30">
                  <c:v>47848</c:v>
                </c:pt>
                <c:pt idx="31">
                  <c:v>48213</c:v>
                </c:pt>
                <c:pt idx="32">
                  <c:v>48579</c:v>
                </c:pt>
                <c:pt idx="33">
                  <c:v>48944</c:v>
                </c:pt>
                <c:pt idx="34">
                  <c:v>49309</c:v>
                </c:pt>
                <c:pt idx="35">
                  <c:v>49674</c:v>
                </c:pt>
                <c:pt idx="36">
                  <c:v>50040</c:v>
                </c:pt>
                <c:pt idx="37">
                  <c:v>50405</c:v>
                </c:pt>
                <c:pt idx="38">
                  <c:v>50770</c:v>
                </c:pt>
                <c:pt idx="39">
                  <c:v>51135</c:v>
                </c:pt>
                <c:pt idx="40">
                  <c:v>51501</c:v>
                </c:pt>
                <c:pt idx="41">
                  <c:v>51866</c:v>
                </c:pt>
                <c:pt idx="42">
                  <c:v>52231</c:v>
                </c:pt>
                <c:pt idx="43">
                  <c:v>52596</c:v>
                </c:pt>
                <c:pt idx="44">
                  <c:v>52962</c:v>
                </c:pt>
                <c:pt idx="45">
                  <c:v>53327</c:v>
                </c:pt>
                <c:pt idx="46">
                  <c:v>53692</c:v>
                </c:pt>
                <c:pt idx="47">
                  <c:v>54057</c:v>
                </c:pt>
                <c:pt idx="48">
                  <c:v>54423</c:v>
                </c:pt>
                <c:pt idx="49">
                  <c:v>54788</c:v>
                </c:pt>
                <c:pt idx="50">
                  <c:v>55153</c:v>
                </c:pt>
                <c:pt idx="51">
                  <c:v>55518</c:v>
                </c:pt>
                <c:pt idx="52">
                  <c:v>55884</c:v>
                </c:pt>
                <c:pt idx="53">
                  <c:v>56249</c:v>
                </c:pt>
                <c:pt idx="54">
                  <c:v>56614</c:v>
                </c:pt>
              </c:numCache>
            </c:numRef>
          </c:cat>
          <c:val>
            <c:numRef>
              <c:f>'Figure 6'!$B$9:$B$30</c:f>
              <c:numCache>
                <c:formatCode>#,##0.000</c:formatCode>
                <c:ptCount val="22"/>
                <c:pt idx="0">
                  <c:v>1.2509999999999999</c:v>
                </c:pt>
                <c:pt idx="1">
                  <c:v>1.373</c:v>
                </c:pt>
                <c:pt idx="2">
                  <c:v>1.3080000000000001</c:v>
                </c:pt>
                <c:pt idx="3">
                  <c:v>1.155</c:v>
                </c:pt>
                <c:pt idx="4">
                  <c:v>1.329</c:v>
                </c:pt>
                <c:pt idx="5">
                  <c:v>1.8839999999999999</c:v>
                </c:pt>
                <c:pt idx="6">
                  <c:v>1.6879999999999999</c:v>
                </c:pt>
                <c:pt idx="7">
                  <c:v>0.88900000000000001</c:v>
                </c:pt>
                <c:pt idx="8">
                  <c:v>0.17399999999999999</c:v>
                </c:pt>
                <c:pt idx="9">
                  <c:v>0.89900000000000002</c:v>
                </c:pt>
                <c:pt idx="10">
                  <c:v>0.80300000000000005</c:v>
                </c:pt>
                <c:pt idx="11">
                  <c:v>0.72899999999999998</c:v>
                </c:pt>
                <c:pt idx="12">
                  <c:v>0.65400000000000003</c:v>
                </c:pt>
                <c:pt idx="13">
                  <c:v>0.81699999999999995</c:v>
                </c:pt>
                <c:pt idx="14">
                  <c:v>1.639</c:v>
                </c:pt>
                <c:pt idx="15">
                  <c:v>1.478</c:v>
                </c:pt>
                <c:pt idx="16">
                  <c:v>0.88500000000000001</c:v>
                </c:pt>
                <c:pt idx="17">
                  <c:v>1.1000000000000001</c:v>
                </c:pt>
                <c:pt idx="18">
                  <c:v>0.67100000000000004</c:v>
                </c:pt>
                <c:pt idx="19">
                  <c:v>0.41499999999999998</c:v>
                </c:pt>
                <c:pt idx="20">
                  <c:v>0.80800000000000005</c:v>
                </c:pt>
                <c:pt idx="21">
                  <c:v>1.1714629999999999</c:v>
                </c:pt>
              </c:numCache>
            </c:numRef>
          </c:val>
          <c:smooth val="0"/>
          <c:extLst>
            <c:ext xmlns:c16="http://schemas.microsoft.com/office/drawing/2014/chart" uri="{C3380CC4-5D6E-409C-BE32-E72D297353CC}">
              <c16:uniqueId val="{00000000-E37E-4C1A-976F-48011C1ADE9D}"/>
            </c:ext>
          </c:extLst>
        </c:ser>
        <c:ser>
          <c:idx val="1"/>
          <c:order val="1"/>
          <c:tx>
            <c:v>Forecast</c:v>
          </c:tx>
          <c:spPr>
            <a:ln w="28575" cap="rnd">
              <a:solidFill>
                <a:srgbClr val="007FFF"/>
              </a:solidFill>
              <a:prstDash val="sysDash"/>
              <a:round/>
            </a:ln>
            <a:effectLst/>
          </c:spPr>
          <c:marker>
            <c:symbol val="none"/>
          </c:marker>
          <c:cat>
            <c:numRef>
              <c:f>'Figure 6'!$A$9:$A$63</c:f>
              <c:numCache>
                <c:formatCode>yyyy</c:formatCode>
                <c:ptCount val="55"/>
                <c:pt idx="0">
                  <c:v>36891</c:v>
                </c:pt>
                <c:pt idx="1">
                  <c:v>37256</c:v>
                </c:pt>
                <c:pt idx="2">
                  <c:v>37621</c:v>
                </c:pt>
                <c:pt idx="3">
                  <c:v>37986</c:v>
                </c:pt>
                <c:pt idx="4">
                  <c:v>38352</c:v>
                </c:pt>
                <c:pt idx="5">
                  <c:v>38717</c:v>
                </c:pt>
                <c:pt idx="6">
                  <c:v>39082</c:v>
                </c:pt>
                <c:pt idx="7">
                  <c:v>39447</c:v>
                </c:pt>
                <c:pt idx="8">
                  <c:v>39813</c:v>
                </c:pt>
                <c:pt idx="9">
                  <c:v>40178</c:v>
                </c:pt>
                <c:pt idx="10">
                  <c:v>40543</c:v>
                </c:pt>
                <c:pt idx="11">
                  <c:v>40908</c:v>
                </c:pt>
                <c:pt idx="12">
                  <c:v>41274</c:v>
                </c:pt>
                <c:pt idx="13">
                  <c:v>41639</c:v>
                </c:pt>
                <c:pt idx="14">
                  <c:v>42004</c:v>
                </c:pt>
                <c:pt idx="15">
                  <c:v>42369</c:v>
                </c:pt>
                <c:pt idx="16">
                  <c:v>42735</c:v>
                </c:pt>
                <c:pt idx="17">
                  <c:v>43100</c:v>
                </c:pt>
                <c:pt idx="18">
                  <c:v>43465</c:v>
                </c:pt>
                <c:pt idx="19">
                  <c:v>43830</c:v>
                </c:pt>
                <c:pt idx="20">
                  <c:v>44196</c:v>
                </c:pt>
                <c:pt idx="21">
                  <c:v>44561</c:v>
                </c:pt>
                <c:pt idx="22">
                  <c:v>44926</c:v>
                </c:pt>
                <c:pt idx="23">
                  <c:v>45291</c:v>
                </c:pt>
                <c:pt idx="24">
                  <c:v>45657</c:v>
                </c:pt>
                <c:pt idx="25">
                  <c:v>46022</c:v>
                </c:pt>
                <c:pt idx="26">
                  <c:v>46387</c:v>
                </c:pt>
                <c:pt idx="27">
                  <c:v>46752</c:v>
                </c:pt>
                <c:pt idx="28">
                  <c:v>47118</c:v>
                </c:pt>
                <c:pt idx="29">
                  <c:v>47483</c:v>
                </c:pt>
                <c:pt idx="30">
                  <c:v>47848</c:v>
                </c:pt>
                <c:pt idx="31">
                  <c:v>48213</c:v>
                </c:pt>
                <c:pt idx="32">
                  <c:v>48579</c:v>
                </c:pt>
                <c:pt idx="33">
                  <c:v>48944</c:v>
                </c:pt>
                <c:pt idx="34">
                  <c:v>49309</c:v>
                </c:pt>
                <c:pt idx="35">
                  <c:v>49674</c:v>
                </c:pt>
                <c:pt idx="36">
                  <c:v>50040</c:v>
                </c:pt>
                <c:pt idx="37">
                  <c:v>50405</c:v>
                </c:pt>
                <c:pt idx="38">
                  <c:v>50770</c:v>
                </c:pt>
                <c:pt idx="39">
                  <c:v>51135</c:v>
                </c:pt>
                <c:pt idx="40">
                  <c:v>51501</c:v>
                </c:pt>
                <c:pt idx="41">
                  <c:v>51866</c:v>
                </c:pt>
                <c:pt idx="42">
                  <c:v>52231</c:v>
                </c:pt>
                <c:pt idx="43">
                  <c:v>52596</c:v>
                </c:pt>
                <c:pt idx="44">
                  <c:v>52962</c:v>
                </c:pt>
                <c:pt idx="45">
                  <c:v>53327</c:v>
                </c:pt>
                <c:pt idx="46">
                  <c:v>53692</c:v>
                </c:pt>
                <c:pt idx="47">
                  <c:v>54057</c:v>
                </c:pt>
                <c:pt idx="48">
                  <c:v>54423</c:v>
                </c:pt>
                <c:pt idx="49">
                  <c:v>54788</c:v>
                </c:pt>
                <c:pt idx="50">
                  <c:v>55153</c:v>
                </c:pt>
                <c:pt idx="51">
                  <c:v>55518</c:v>
                </c:pt>
                <c:pt idx="52">
                  <c:v>55884</c:v>
                </c:pt>
                <c:pt idx="53">
                  <c:v>56249</c:v>
                </c:pt>
                <c:pt idx="54">
                  <c:v>56614</c:v>
                </c:pt>
              </c:numCache>
            </c:numRef>
          </c:cat>
          <c:val>
            <c:numRef>
              <c:f>'Figure 6'!$C$9:$C$37</c:f>
              <c:numCache>
                <c:formatCode>General</c:formatCode>
                <c:ptCount val="29"/>
                <c:pt idx="21" formatCode="#,##0.000">
                  <c:v>1.1714629999999999</c:v>
                </c:pt>
                <c:pt idx="22" formatCode="#,##0.000">
                  <c:v>2.673772</c:v>
                </c:pt>
                <c:pt idx="23" formatCode="#,##0.000">
                  <c:v>3.2965259999999996</c:v>
                </c:pt>
                <c:pt idx="24" formatCode="#,##0.000">
                  <c:v>3.2988729999999999</c:v>
                </c:pt>
                <c:pt idx="25" formatCode="#,##0.000">
                  <c:v>2.601232</c:v>
                </c:pt>
                <c:pt idx="26" formatCode="#,##0.000">
                  <c:v>1.8036020000000001</c:v>
                </c:pt>
                <c:pt idx="27" formatCode="#,##0.000">
                  <c:v>1.105985</c:v>
                </c:pt>
                <c:pt idx="28" formatCode="#,##0.000">
                  <c:v>1.108379</c:v>
                </c:pt>
              </c:numCache>
            </c:numRef>
          </c:val>
          <c:smooth val="0"/>
          <c:extLst>
            <c:ext xmlns:c16="http://schemas.microsoft.com/office/drawing/2014/chart" uri="{C3380CC4-5D6E-409C-BE32-E72D297353CC}">
              <c16:uniqueId val="{00000001-E37E-4C1A-976F-48011C1ADE9D}"/>
            </c:ext>
          </c:extLst>
        </c:ser>
        <c:dLbls>
          <c:showLegendKey val="0"/>
          <c:showVal val="0"/>
          <c:showCatName val="0"/>
          <c:showSerName val="0"/>
          <c:showPercent val="0"/>
          <c:showBubbleSize val="0"/>
        </c:dLbls>
        <c:smooth val="0"/>
        <c:axId val="122499295"/>
        <c:axId val="1290475503"/>
      </c:lineChart>
      <c:dateAx>
        <c:axId val="122499295"/>
        <c:scaling>
          <c:orientation val="minMax"/>
          <c:min val="36891"/>
        </c:scaling>
        <c:delete val="0"/>
        <c:axPos val="b"/>
        <c:numFmt formatCode="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90475503"/>
        <c:crosses val="autoZero"/>
        <c:auto val="1"/>
        <c:lblOffset val="100"/>
        <c:baseTimeUnit val="years"/>
      </c:dateAx>
      <c:valAx>
        <c:axId val="12904755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solidFill>
                      <a:sysClr val="windowText" lastClr="000000"/>
                    </a:solidFill>
                    <a:latin typeface="+mn-lt"/>
                  </a:rPr>
                  <a:t>Millions</a:t>
                </a:r>
                <a:r>
                  <a:rPr lang="en-US" sz="1600" baseline="0">
                    <a:solidFill>
                      <a:sysClr val="windowText" lastClr="000000"/>
                    </a:solidFill>
                    <a:latin typeface="+mn-lt"/>
                  </a:rPr>
                  <a:t> of People</a:t>
                </a:r>
                <a:endParaRPr lang="en-US" sz="1600">
                  <a:solidFill>
                    <a:sysClr val="windowText" lastClr="000000"/>
                  </a:solidFill>
                  <a:latin typeface="+mn-lt"/>
                </a:endParaRPr>
              </a:p>
            </c:rich>
          </c:tx>
          <c:layout>
            <c:manualLayout>
              <c:xMode val="edge"/>
              <c:yMode val="edge"/>
              <c:x val="7.8247269380806372E-4"/>
              <c:y val="0.2284612424633634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2499295"/>
        <c:crosses val="autoZero"/>
        <c:crossBetween val="between"/>
      </c:valAx>
      <c:spPr>
        <a:noFill/>
        <a:ln>
          <a:noFill/>
        </a:ln>
        <a:effectLst/>
      </c:spPr>
    </c:plotArea>
    <c:legend>
      <c:legendPos val="b"/>
      <c:layout>
        <c:manualLayout>
          <c:xMode val="edge"/>
          <c:yMode val="edge"/>
          <c:x val="2.0175881770647013E-3"/>
          <c:y val="0.90006056935190792"/>
          <c:w val="0.99798241182293523"/>
          <c:h val="9.993943064809206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rgbClr val="007FFF"/>
                </a:solidFill>
              </a:rPr>
              <a:t>Colorado Springs</a:t>
            </a:r>
            <a:r>
              <a:rPr lang="en-US" sz="1600" b="1" baseline="0">
                <a:solidFill>
                  <a:srgbClr val="007FFF"/>
                </a:solidFill>
              </a:rPr>
              <a:t> </a:t>
            </a:r>
            <a:r>
              <a:rPr lang="en-US" sz="1600" b="1"/>
              <a:t>Self Storage Street</a:t>
            </a:r>
            <a:r>
              <a:rPr lang="en-US" sz="1600" b="1" baseline="0"/>
              <a:t> Rate</a:t>
            </a:r>
            <a:r>
              <a:rPr lang="en-US" sz="1600" b="1"/>
              <a:t> Growth Month-Over-Month</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3"/>
          <c:order val="0"/>
          <c:tx>
            <c:v>2020</c:v>
          </c:tx>
          <c:spPr>
            <a:solidFill>
              <a:schemeClr val="bg1">
                <a:lumMod val="85000"/>
              </a:schemeClr>
            </a:solidFill>
            <a:ln>
              <a:noFill/>
            </a:ln>
            <a:effectLst/>
          </c:spPr>
          <c:invertIfNegative val="0"/>
          <c:cat>
            <c:strRef>
              <c:f>'CO Sprigs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'CO Sprigs RentsMOM'!$B$6:$M$6</c:f>
              <c:numCache>
                <c:formatCode>0.0%</c:formatCode>
                <c:ptCount val="12"/>
                <c:pt idx="0">
                  <c:v>2.29203E-3</c:v>
                </c:pt>
                <c:pt idx="1">
                  <c:v>8.2304000000000006E-3</c:v>
                </c:pt>
                <c:pt idx="2">
                  <c:v>1.480157E-2</c:v>
                </c:pt>
                <c:pt idx="3">
                  <c:v>-1.271483E-2</c:v>
                </c:pt>
                <c:pt idx="4">
                  <c:v>-4.6920499999999997E-3</c:v>
                </c:pt>
                <c:pt idx="5">
                  <c:v>2.0658269999999999E-2</c:v>
                </c:pt>
                <c:pt idx="6">
                  <c:v>6.3359799999999997E-3</c:v>
                </c:pt>
                <c:pt idx="7">
                  <c:v>8.9794999999999996E-3</c:v>
                </c:pt>
                <c:pt idx="8">
                  <c:v>-3.2756500000000002E-3</c:v>
                </c:pt>
                <c:pt idx="9">
                  <c:v>-3.5881699999999999E-3</c:v>
                </c:pt>
                <c:pt idx="10">
                  <c:v>3.2351699999999999E-3</c:v>
                </c:pt>
                <c:pt idx="11">
                  <c:v>-5.7315200000000004E-3</c:v>
                </c:pt>
              </c:numCache>
            </c:numRef>
          </c:val>
          <c:extLst>
            <c:ext xmlns:c16="http://schemas.microsoft.com/office/drawing/2014/chart" uri="{C3380CC4-5D6E-409C-BE32-E72D297353CC}">
              <c16:uniqueId val="{00000000-D878-4A7C-8B3B-B33307F648AF}"/>
            </c:ext>
          </c:extLst>
        </c:ser>
        <c:ser>
          <c:idx val="2"/>
          <c:order val="1"/>
          <c:tx>
            <c:v>2021</c:v>
          </c:tx>
          <c:spPr>
            <a:solidFill>
              <a:schemeClr val="bg1">
                <a:lumMod val="75000"/>
              </a:schemeClr>
            </a:solidFill>
            <a:ln>
              <a:noFill/>
            </a:ln>
            <a:effectLst/>
          </c:spPr>
          <c:invertIfNegative val="0"/>
          <c:cat>
            <c:strRef>
              <c:f>'CO Sprigs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'CO Sprigs RentsMOM'!$B$5:$M$5</c:f>
              <c:numCache>
                <c:formatCode>0.0%</c:formatCode>
                <c:ptCount val="12"/>
                <c:pt idx="0">
                  <c:v>-9.2226000000000005E-4</c:v>
                </c:pt>
                <c:pt idx="1">
                  <c:v>-2.7202200000000002E-3</c:v>
                </c:pt>
                <c:pt idx="2">
                  <c:v>1.4951590000000001E-2</c:v>
                </c:pt>
                <c:pt idx="3">
                  <c:v>2.2496329999999998E-2</c:v>
                </c:pt>
                <c:pt idx="4">
                  <c:v>2.05667E-2</c:v>
                </c:pt>
                <c:pt idx="5">
                  <c:v>1.597227E-2</c:v>
                </c:pt>
                <c:pt idx="6">
                  <c:v>8.82025E-3</c:v>
                </c:pt>
                <c:pt idx="7">
                  <c:v>-1.31864E-3</c:v>
                </c:pt>
                <c:pt idx="8">
                  <c:v>6.0072999999999995E-4</c:v>
                </c:pt>
                <c:pt idx="9">
                  <c:v>-1.316603E-2</c:v>
                </c:pt>
                <c:pt idx="10">
                  <c:v>-1.621034E-2</c:v>
                </c:pt>
                <c:pt idx="11">
                  <c:v>-8.6429599999999999E-3</c:v>
                </c:pt>
              </c:numCache>
            </c:numRef>
          </c:val>
          <c:extLst>
            <c:ext xmlns:c16="http://schemas.microsoft.com/office/drawing/2014/chart" uri="{C3380CC4-5D6E-409C-BE32-E72D297353CC}">
              <c16:uniqueId val="{00000001-D878-4A7C-8B3B-B33307F648AF}"/>
            </c:ext>
          </c:extLst>
        </c:ser>
        <c:ser>
          <c:idx val="1"/>
          <c:order val="2"/>
          <c:tx>
            <c:v>2022</c:v>
          </c:tx>
          <c:spPr>
            <a:solidFill>
              <a:schemeClr val="bg1">
                <a:lumMod val="65000"/>
              </a:schemeClr>
            </a:solidFill>
            <a:ln>
              <a:noFill/>
            </a:ln>
            <a:effectLst/>
          </c:spPr>
          <c:invertIfNegative val="0"/>
          <c:cat>
            <c:strRef>
              <c:f>'CO Sprigs RentsMOM'!$B$1:$M$1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'CO Sprigs RentsMOM'!$B$4:$M$4</c:f>
              <c:numCache>
                <c:formatCode>0.0%</c:formatCode>
                <c:ptCount val="12"/>
                <c:pt idx="0">
                  <c:v>-1.080918E-2</c:v>
                </c:pt>
                <c:pt idx="1">
                  <c:v>-8.0830199999999998E-3</c:v>
                </c:pt>
                <c:pt idx="2">
                  <c:v>1.3184070000000001E-2</c:v>
                </c:pt>
                <c:pt idx="3">
                  <c:v>1.121963E-2</c:v>
                </c:pt>
                <c:pt idx="4">
                  <c:v>9.2010100000000008E-3</c:v>
                </c:pt>
                <c:pt idx="5">
                  <c:v>1.9726919999999998E-2</c:v>
                </c:pt>
                <c:pt idx="6">
                  <c:v>-2.6981900000000001E-3</c:v>
                </c:pt>
                <c:pt idx="7">
                  <c:v>-7.7496199999999996E-3</c:v>
                </c:pt>
                <c:pt idx="8">
                  <c:v>-1.6482110000000001E-2</c:v>
                </c:pt>
                <c:pt idx="9">
                  <c:v>-1.257809E-2</c:v>
                </c:pt>
                <c:pt idx="10">
                  <c:v>-1.882348E-2</c:v>
                </c:pt>
                <c:pt idx="11">
                  <c:v>-2.061224E-2</c:v>
                </c:pt>
              </c:numCache>
            </c:numRef>
          </c:val>
          <c:extLst>
            <c:ext xmlns:c16="http://schemas.microsoft.com/office/drawing/2014/chart" uri="{C3380CC4-5D6E-409C-BE32-E72D297353CC}">
              <c16:uniqueId val="{00000002-D878-4A7C-8B3B-B33307F648AF}"/>
            </c:ext>
          </c:extLst>
        </c:ser>
        <c:ser>
          <c:idx val="0"/>
          <c:order val="3"/>
          <c:tx>
            <c:v>2023</c:v>
          </c:tx>
          <c:spPr>
            <a:solidFill>
              <a:sysClr val="windowText" lastClr="000000">
                <a:lumMod val="50000"/>
                <a:lumOff val="50000"/>
              </a:sysClr>
            </a:solidFill>
            <a:ln w="38100">
              <a:noFill/>
            </a:ln>
            <a:effectLst/>
          </c:spPr>
          <c:invertIfNegative val="0"/>
          <c:val>
            <c:numRef>
              <c:f>'CO Sprigs RentsMOM'!$B$3:$M$3</c:f>
              <c:numCache>
                <c:formatCode>0.0%</c:formatCode>
                <c:ptCount val="12"/>
                <c:pt idx="0">
                  <c:v>-2.5939800000000001E-3</c:v>
                </c:pt>
                <c:pt idx="1">
                  <c:v>-8.3915299999999995E-3</c:v>
                </c:pt>
                <c:pt idx="2">
                  <c:v>-9.0030100000000005E-3</c:v>
                </c:pt>
                <c:pt idx="3">
                  <c:v>-2.3032700000000001E-3</c:v>
                </c:pt>
                <c:pt idx="4">
                  <c:v>2.5879269999999999E-2</c:v>
                </c:pt>
                <c:pt idx="5">
                  <c:v>8.3259100000000006E-3</c:v>
                </c:pt>
                <c:pt idx="6">
                  <c:v>-5.10518E-3</c:v>
                </c:pt>
                <c:pt idx="7">
                  <c:v>5.6990999999999997E-4</c:v>
                </c:pt>
                <c:pt idx="8">
                  <c:v>-2.213532E-2</c:v>
                </c:pt>
                <c:pt idx="9">
                  <c:v>-1.1551489999999999E-2</c:v>
                </c:pt>
                <c:pt idx="10">
                  <c:v>-8.4588000000000007E-3</c:v>
                </c:pt>
                <c:pt idx="11">
                  <c:v>-1.6041899999999999E-3</c:v>
                </c:pt>
              </c:numCache>
            </c:numRef>
          </c:val>
          <c:extLst>
            <c:ext xmlns:c16="http://schemas.microsoft.com/office/drawing/2014/chart" uri="{C3380CC4-5D6E-409C-BE32-E72D297353CC}">
              <c16:uniqueId val="{00000003-D878-4A7C-8B3B-B33307F648AF}"/>
            </c:ext>
          </c:extLst>
        </c:ser>
        <c:ser>
          <c:idx val="5"/>
          <c:order val="4"/>
          <c:tx>
            <c:strRef>
              <c:f>'CO Sprigs RentsMOM'!$A$2</c:f>
              <c:strCache>
                <c:ptCount val="1"/>
                <c:pt idx="0">
                  <c:v>2024</c:v>
                </c:pt>
              </c:strCache>
            </c:strRef>
          </c:tx>
          <c:spPr>
            <a:solidFill>
              <a:srgbClr val="0048A9"/>
            </a:solidFill>
            <a:ln>
              <a:noFill/>
            </a:ln>
            <a:effectLst/>
          </c:spPr>
          <c:invertIfNegative val="0"/>
          <c:val>
            <c:numRef>
              <c:f>'CO Sprigs RentsMOM'!$B$2:$M$2</c:f>
              <c:numCache>
                <c:formatCode>0.0%</c:formatCode>
                <c:ptCount val="12"/>
                <c:pt idx="0">
                  <c:v>-6.9987199999999999E-3</c:v>
                </c:pt>
                <c:pt idx="1">
                  <c:v>2.68462E-3</c:v>
                </c:pt>
                <c:pt idx="2">
                  <c:v>-5.50958E-3</c:v>
                </c:pt>
                <c:pt idx="3">
                  <c:v>9.9897700000000002E-3</c:v>
                </c:pt>
                <c:pt idx="4">
                  <c:v>-8.7508800000000008E-3</c:v>
                </c:pt>
                <c:pt idx="5">
                  <c:v>9.0474400000000003E-3</c:v>
                </c:pt>
                <c:pt idx="6">
                  <c:v>8.6238200000000008E-3</c:v>
                </c:pt>
                <c:pt idx="7">
                  <c:v>5.2218799999999999E-3</c:v>
                </c:pt>
              </c:numCache>
            </c:numRef>
          </c:val>
          <c:extLst>
            <c:ext xmlns:c16="http://schemas.microsoft.com/office/drawing/2014/chart" uri="{C3380CC4-5D6E-409C-BE32-E72D297353CC}">
              <c16:uniqueId val="{00000004-D878-4A7C-8B3B-B33307F648AF}"/>
            </c:ext>
          </c:extLst>
        </c:ser>
        <c:dLbls>
          <c:showLegendKey val="0"/>
          <c:showVal val="0"/>
          <c:showCatName val="0"/>
          <c:showSerName val="0"/>
          <c:showPercent val="0"/>
          <c:showBubbleSize val="0"/>
        </c:dLbls>
        <c:gapWidth val="150"/>
        <c:axId val="1076978912"/>
        <c:axId val="1076980832"/>
      </c:barChart>
      <c:lineChart>
        <c:grouping val="standard"/>
        <c:varyColors val="0"/>
        <c:ser>
          <c:idx val="4"/>
          <c:order val="5"/>
          <c:tx>
            <c:v>2017-2019 Average</c:v>
          </c:tx>
          <c:spPr>
            <a:ln w="38100" cap="rnd">
              <a:solidFill>
                <a:srgbClr val="007FFF"/>
              </a:solidFill>
              <a:round/>
            </a:ln>
            <a:effectLst/>
          </c:spPr>
          <c:marker>
            <c:symbol val="none"/>
          </c:marker>
          <c:val>
            <c:numRef>
              <c:f>'CO Sprigs RentsMOM'!$B$10:$M$10</c:f>
              <c:numCache>
                <c:formatCode>0.0%</c:formatCode>
                <c:ptCount val="12"/>
                <c:pt idx="0">
                  <c:v>-6.8844333333333329E-3</c:v>
                </c:pt>
                <c:pt idx="1">
                  <c:v>8.8196999999999982E-4</c:v>
                </c:pt>
                <c:pt idx="2">
                  <c:v>2.8444233333333323E-3</c:v>
                </c:pt>
                <c:pt idx="3">
                  <c:v>2.4070283333333331E-2</c:v>
                </c:pt>
                <c:pt idx="4">
                  <c:v>1.86634E-2</c:v>
                </c:pt>
                <c:pt idx="5">
                  <c:v>1.2011863333333333E-2</c:v>
                </c:pt>
                <c:pt idx="6">
                  <c:v>-7.334799999999999E-4</c:v>
                </c:pt>
                <c:pt idx="7">
                  <c:v>-5.5613566666666663E-3</c:v>
                </c:pt>
                <c:pt idx="8">
                  <c:v>-1.225481E-2</c:v>
                </c:pt>
                <c:pt idx="9">
                  <c:v>-1.4551970000000003E-2</c:v>
                </c:pt>
                <c:pt idx="10">
                  <c:v>-1.0819066666666668E-3</c:v>
                </c:pt>
                <c:pt idx="11">
                  <c:v>-1.2708150000000001E-2</c:v>
                </c:pt>
              </c:numCache>
            </c:numRef>
          </c:val>
          <c:smooth val="0"/>
          <c:extLst>
            <c:ext xmlns:c16="http://schemas.microsoft.com/office/drawing/2014/chart" uri="{C3380CC4-5D6E-409C-BE32-E72D297353CC}">
              <c16:uniqueId val="{00000005-D878-4A7C-8B3B-B33307F648AF}"/>
            </c:ext>
          </c:extLst>
        </c:ser>
        <c:dLbls>
          <c:showLegendKey val="0"/>
          <c:showVal val="0"/>
          <c:showCatName val="0"/>
          <c:showSerName val="0"/>
          <c:showPercent val="0"/>
          <c:showBubbleSize val="0"/>
        </c:dLbls>
        <c:marker val="1"/>
        <c:smooth val="0"/>
        <c:axId val="1076978912"/>
        <c:axId val="1076980832"/>
      </c:lineChart>
      <c:catAx>
        <c:axId val="10769789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076980832"/>
        <c:crosses val="autoZero"/>
        <c:auto val="1"/>
        <c:lblAlgn val="ctr"/>
        <c:lblOffset val="100"/>
        <c:noMultiLvlLbl val="0"/>
      </c:catAx>
      <c:valAx>
        <c:axId val="1076980832"/>
        <c:scaling>
          <c:orientation val="minMax"/>
          <c:min val="-3.0000000000000006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076978912"/>
        <c:crosses val="autoZero"/>
        <c:crossBetween val="between"/>
      </c:valAx>
      <c:spPr>
        <a:noFill/>
        <a:ln>
          <a:noFill/>
        </a:ln>
        <a:effectLst/>
      </c:spPr>
    </c:plotArea>
    <c:legend>
      <c:legendPos val="b"/>
      <c:layout>
        <c:manualLayout>
          <c:xMode val="edge"/>
          <c:yMode val="edge"/>
          <c:x val="0"/>
          <c:y val="0.92317555345029856"/>
          <c:w val="0.9"/>
          <c:h val="7.037401574803149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Annualized Street Rate by Year Property Was Built</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5.8254294163853818E-2"/>
          <c:y val="9.5250602862979442E-2"/>
          <c:w val="0.93022336502037695"/>
          <c:h val="0.59544857690360131"/>
        </c:manualLayout>
      </c:layout>
      <c:lineChart>
        <c:grouping val="standard"/>
        <c:varyColors val="0"/>
        <c:ser>
          <c:idx val="1"/>
          <c:order val="0"/>
          <c:tx>
            <c:v>Properties Built &lt; 1 Year Ago</c:v>
          </c:tx>
          <c:spPr>
            <a:ln w="38100" cap="rnd">
              <a:solidFill>
                <a:schemeClr val="accent2"/>
              </a:solidFill>
              <a:round/>
            </a:ln>
            <a:effectLst/>
          </c:spPr>
          <c:marker>
            <c:symbol val="none"/>
          </c:marker>
          <c:cat>
            <c:numRef>
              <c:f>Rents!$A$14:$A$93</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Rents!$B$14:$B$93</c:f>
              <c:numCache>
                <c:formatCode>"$"#,##0.00</c:formatCode>
                <c:ptCount val="80"/>
                <c:pt idx="0">
                  <c:v>15.873653643410901</c:v>
                </c:pt>
                <c:pt idx="1">
                  <c:v>15.6667568686113</c:v>
                </c:pt>
                <c:pt idx="2">
                  <c:v>15.842953699738301</c:v>
                </c:pt>
                <c:pt idx="3">
                  <c:v>16.009824515824299</c:v>
                </c:pt>
                <c:pt idx="4">
                  <c:v>15.8534828637413</c:v>
                </c:pt>
                <c:pt idx="5">
                  <c:v>15.6947935421219</c:v>
                </c:pt>
                <c:pt idx="6">
                  <c:v>16.059858913934399</c:v>
                </c:pt>
                <c:pt idx="7">
                  <c:v>16.1932430112074</c:v>
                </c:pt>
                <c:pt idx="8">
                  <c:v>16.187072628043701</c:v>
                </c:pt>
                <c:pt idx="9">
                  <c:v>16.243932709503</c:v>
                </c:pt>
                <c:pt idx="10">
                  <c:v>16.127964249790399</c:v>
                </c:pt>
                <c:pt idx="11">
                  <c:v>15.928514197257799</c:v>
                </c:pt>
                <c:pt idx="12">
                  <c:v>15.8394161200924</c:v>
                </c:pt>
                <c:pt idx="13">
                  <c:v>15.993786695800001</c:v>
                </c:pt>
                <c:pt idx="14">
                  <c:v>15.517032415630601</c:v>
                </c:pt>
                <c:pt idx="15">
                  <c:v>15.6521392624729</c:v>
                </c:pt>
                <c:pt idx="16">
                  <c:v>16.1205448532451</c:v>
                </c:pt>
                <c:pt idx="17">
                  <c:v>16.301734743969501</c:v>
                </c:pt>
                <c:pt idx="18">
                  <c:v>15.9703112385808</c:v>
                </c:pt>
                <c:pt idx="19">
                  <c:v>16.292527531784302</c:v>
                </c:pt>
                <c:pt idx="20">
                  <c:v>15.7934309411259</c:v>
                </c:pt>
                <c:pt idx="21">
                  <c:v>15.5644546818084</c:v>
                </c:pt>
                <c:pt idx="22">
                  <c:v>15.619548959276001</c:v>
                </c:pt>
                <c:pt idx="23">
                  <c:v>15.3860182912711</c:v>
                </c:pt>
                <c:pt idx="24">
                  <c:v>15.397835699127601</c:v>
                </c:pt>
                <c:pt idx="25">
                  <c:v>14.940123076923101</c:v>
                </c:pt>
                <c:pt idx="26">
                  <c:v>15.0480162032406</c:v>
                </c:pt>
                <c:pt idx="27">
                  <c:v>14.609756670687601</c:v>
                </c:pt>
                <c:pt idx="28">
                  <c:v>14.347591404011499</c:v>
                </c:pt>
                <c:pt idx="29">
                  <c:v>14.669147675675701</c:v>
                </c:pt>
                <c:pt idx="30">
                  <c:v>15.323007756391799</c:v>
                </c:pt>
                <c:pt idx="31">
                  <c:v>15.998140555729</c:v>
                </c:pt>
                <c:pt idx="32">
                  <c:v>17.2342941414141</c:v>
                </c:pt>
                <c:pt idx="33">
                  <c:v>17.302739096406999</c:v>
                </c:pt>
                <c:pt idx="34">
                  <c:v>18.360409122535799</c:v>
                </c:pt>
                <c:pt idx="35">
                  <c:v>17.904698035160301</c:v>
                </c:pt>
                <c:pt idx="36">
                  <c:v>18.1213075036075</c:v>
                </c:pt>
                <c:pt idx="37">
                  <c:v>17.641986325878602</c:v>
                </c:pt>
                <c:pt idx="38">
                  <c:v>17.834211762723299</c:v>
                </c:pt>
                <c:pt idx="39">
                  <c:v>18.199714561491099</c:v>
                </c:pt>
                <c:pt idx="40">
                  <c:v>18.738750139794998</c:v>
                </c:pt>
                <c:pt idx="41">
                  <c:v>19.575937888799402</c:v>
                </c:pt>
                <c:pt idx="42">
                  <c:v>20.839420086281301</c:v>
                </c:pt>
                <c:pt idx="43">
                  <c:v>21.543913992805798</c:v>
                </c:pt>
                <c:pt idx="44">
                  <c:v>21.2558222182852</c:v>
                </c:pt>
                <c:pt idx="45">
                  <c:v>21.093488574050301</c:v>
                </c:pt>
                <c:pt idx="46">
                  <c:v>20.591811877617499</c:v>
                </c:pt>
                <c:pt idx="47">
                  <c:v>20.516199865687199</c:v>
                </c:pt>
                <c:pt idx="48">
                  <c:v>20.343660478119201</c:v>
                </c:pt>
                <c:pt idx="49">
                  <c:v>20.051025610161201</c:v>
                </c:pt>
                <c:pt idx="50">
                  <c:v>19.8650221197165</c:v>
                </c:pt>
                <c:pt idx="51">
                  <c:v>19.616254548174801</c:v>
                </c:pt>
                <c:pt idx="52">
                  <c:v>19.9362200258063</c:v>
                </c:pt>
                <c:pt idx="53">
                  <c:v>20.1138844924482</c:v>
                </c:pt>
                <c:pt idx="54">
                  <c:v>20.2323226138829</c:v>
                </c:pt>
                <c:pt idx="55">
                  <c:v>20.4704726324935</c:v>
                </c:pt>
                <c:pt idx="56">
                  <c:v>19.960112574103</c:v>
                </c:pt>
                <c:pt idx="57">
                  <c:v>19.544123791226401</c:v>
                </c:pt>
                <c:pt idx="58">
                  <c:v>18.950455059920099</c:v>
                </c:pt>
                <c:pt idx="59">
                  <c:v>18.279998938053101</c:v>
                </c:pt>
                <c:pt idx="60">
                  <c:v>17.900148486424001</c:v>
                </c:pt>
                <c:pt idx="61">
                  <c:v>17.898489534028201</c:v>
                </c:pt>
                <c:pt idx="62">
                  <c:v>17.6381466329434</c:v>
                </c:pt>
                <c:pt idx="63">
                  <c:v>17.759417337349401</c:v>
                </c:pt>
                <c:pt idx="64">
                  <c:v>17.876652627094199</c:v>
                </c:pt>
                <c:pt idx="65">
                  <c:v>18.110049309551201</c:v>
                </c:pt>
                <c:pt idx="66">
                  <c:v>17.4859075971731</c:v>
                </c:pt>
                <c:pt idx="67">
                  <c:v>17.7817699270073</c:v>
                </c:pt>
                <c:pt idx="68">
                  <c:v>17.185272493573301</c:v>
                </c:pt>
                <c:pt idx="69">
                  <c:v>15.9112446622185</c:v>
                </c:pt>
                <c:pt idx="70">
                  <c:v>15.5455301199919</c:v>
                </c:pt>
                <c:pt idx="71">
                  <c:v>15.066180115750299</c:v>
                </c:pt>
                <c:pt idx="72">
                  <c:v>15.0121541011118</c:v>
                </c:pt>
                <c:pt idx="73">
                  <c:v>14.1918304761905</c:v>
                </c:pt>
                <c:pt idx="74">
                  <c:v>13.944652667821201</c:v>
                </c:pt>
                <c:pt idx="75">
                  <c:v>14.0465436406203</c:v>
                </c:pt>
                <c:pt idx="76">
                  <c:v>14.560919002342599</c:v>
                </c:pt>
                <c:pt idx="77">
                  <c:v>14.6484414080979</c:v>
                </c:pt>
                <c:pt idx="78">
                  <c:v>14.3018270810211</c:v>
                </c:pt>
                <c:pt idx="79">
                  <c:v>14.4923597609562</c:v>
                </c:pt>
              </c:numCache>
            </c:numRef>
          </c:val>
          <c:smooth val="0"/>
          <c:extLst>
            <c:ext xmlns:c16="http://schemas.microsoft.com/office/drawing/2014/chart" uri="{C3380CC4-5D6E-409C-BE32-E72D297353CC}">
              <c16:uniqueId val="{00000000-BDD2-4F69-A64C-85A147AFC954}"/>
            </c:ext>
          </c:extLst>
        </c:ser>
        <c:ser>
          <c:idx val="2"/>
          <c:order val="1"/>
          <c:tx>
            <c:v>Properties Built 1-2 Years Ago</c:v>
          </c:tx>
          <c:spPr>
            <a:ln w="38100" cap="rnd">
              <a:solidFill>
                <a:schemeClr val="accent3"/>
              </a:solidFill>
              <a:round/>
            </a:ln>
            <a:effectLst/>
          </c:spPr>
          <c:marker>
            <c:symbol val="none"/>
          </c:marker>
          <c:cat>
            <c:numRef>
              <c:f>Rents!$A$14:$A$93</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Rents!$C$14:$C$93</c:f>
              <c:numCache>
                <c:formatCode>"$"#,##0.00</c:formatCode>
                <c:ptCount val="80"/>
                <c:pt idx="0">
                  <c:v>17.125049695437301</c:v>
                </c:pt>
                <c:pt idx="1">
                  <c:v>16.751855748278601</c:v>
                </c:pt>
                <c:pt idx="2">
                  <c:v>16.836015788316399</c:v>
                </c:pt>
                <c:pt idx="3">
                  <c:v>16.410002737989601</c:v>
                </c:pt>
                <c:pt idx="4">
                  <c:v>16.510530756058301</c:v>
                </c:pt>
                <c:pt idx="5">
                  <c:v>16.610387140183601</c:v>
                </c:pt>
                <c:pt idx="6">
                  <c:v>16.421420711948901</c:v>
                </c:pt>
                <c:pt idx="7">
                  <c:v>16.411559393919099</c:v>
                </c:pt>
                <c:pt idx="8">
                  <c:v>15.9822756643844</c:v>
                </c:pt>
                <c:pt idx="9">
                  <c:v>15.6398750778981</c:v>
                </c:pt>
                <c:pt idx="10">
                  <c:v>15.254798130418401</c:v>
                </c:pt>
                <c:pt idx="11">
                  <c:v>15.2204618371099</c:v>
                </c:pt>
                <c:pt idx="12">
                  <c:v>15.0922632272952</c:v>
                </c:pt>
                <c:pt idx="13">
                  <c:v>14.949148421887401</c:v>
                </c:pt>
                <c:pt idx="14">
                  <c:v>14.984469266453999</c:v>
                </c:pt>
                <c:pt idx="15">
                  <c:v>14.964795494861299</c:v>
                </c:pt>
                <c:pt idx="16">
                  <c:v>14.935167059803</c:v>
                </c:pt>
                <c:pt idx="17">
                  <c:v>14.7710257797405</c:v>
                </c:pt>
                <c:pt idx="18">
                  <c:v>14.710609461127101</c:v>
                </c:pt>
                <c:pt idx="19">
                  <c:v>14.633298307794799</c:v>
                </c:pt>
                <c:pt idx="20">
                  <c:v>14.503473679935</c:v>
                </c:pt>
                <c:pt idx="21">
                  <c:v>14.5405206554668</c:v>
                </c:pt>
                <c:pt idx="22">
                  <c:v>14.689519891008199</c:v>
                </c:pt>
                <c:pt idx="23">
                  <c:v>14.619651973684199</c:v>
                </c:pt>
                <c:pt idx="24">
                  <c:v>14.6527174250832</c:v>
                </c:pt>
                <c:pt idx="25">
                  <c:v>14.492004588644299</c:v>
                </c:pt>
                <c:pt idx="26">
                  <c:v>14.5108872438707</c:v>
                </c:pt>
                <c:pt idx="27">
                  <c:v>13.749049193642</c:v>
                </c:pt>
                <c:pt idx="28">
                  <c:v>13.7117574463119</c:v>
                </c:pt>
                <c:pt idx="29">
                  <c:v>13.7544627549195</c:v>
                </c:pt>
                <c:pt idx="30">
                  <c:v>14.143682129186599</c:v>
                </c:pt>
                <c:pt idx="31">
                  <c:v>14.641810652065701</c:v>
                </c:pt>
                <c:pt idx="32">
                  <c:v>14.8440361015279</c:v>
                </c:pt>
                <c:pt idx="33">
                  <c:v>14.9060890531062</c:v>
                </c:pt>
                <c:pt idx="34">
                  <c:v>15.1315467596941</c:v>
                </c:pt>
                <c:pt idx="35">
                  <c:v>15.271490632380001</c:v>
                </c:pt>
                <c:pt idx="36">
                  <c:v>15.3895111170213</c:v>
                </c:pt>
                <c:pt idx="37">
                  <c:v>15.394026871444799</c:v>
                </c:pt>
                <c:pt idx="38">
                  <c:v>15.6735510162413</c:v>
                </c:pt>
                <c:pt idx="39">
                  <c:v>16.3864744717634</c:v>
                </c:pt>
                <c:pt idx="40">
                  <c:v>16.974361950535702</c:v>
                </c:pt>
                <c:pt idx="41">
                  <c:v>17.570696079434899</c:v>
                </c:pt>
                <c:pt idx="42">
                  <c:v>18.397223197363001</c:v>
                </c:pt>
                <c:pt idx="43">
                  <c:v>18.878085913732001</c:v>
                </c:pt>
                <c:pt idx="44">
                  <c:v>19.1562474174263</c:v>
                </c:pt>
                <c:pt idx="45">
                  <c:v>19.120475307817099</c:v>
                </c:pt>
                <c:pt idx="46">
                  <c:v>19.187264817658399</c:v>
                </c:pt>
                <c:pt idx="47">
                  <c:v>19.203700532790901</c:v>
                </c:pt>
                <c:pt idx="48">
                  <c:v>19.159133482708199</c:v>
                </c:pt>
                <c:pt idx="49">
                  <c:v>19.156415625000001</c:v>
                </c:pt>
                <c:pt idx="50">
                  <c:v>19.351149421651002</c:v>
                </c:pt>
                <c:pt idx="51">
                  <c:v>19.467014222901899</c:v>
                </c:pt>
                <c:pt idx="52">
                  <c:v>19.673241418015198</c:v>
                </c:pt>
                <c:pt idx="53">
                  <c:v>20.078219690487899</c:v>
                </c:pt>
                <c:pt idx="54">
                  <c:v>20.155940467979399</c:v>
                </c:pt>
                <c:pt idx="55">
                  <c:v>20.041229509375899</c:v>
                </c:pt>
                <c:pt idx="56">
                  <c:v>19.240799381068399</c:v>
                </c:pt>
                <c:pt idx="57">
                  <c:v>19.076640644282399</c:v>
                </c:pt>
                <c:pt idx="58">
                  <c:v>18.502897041807898</c:v>
                </c:pt>
                <c:pt idx="59">
                  <c:v>18.074694060117501</c:v>
                </c:pt>
                <c:pt idx="60">
                  <c:v>17.8183027525948</c:v>
                </c:pt>
                <c:pt idx="61">
                  <c:v>17.597816258121899</c:v>
                </c:pt>
                <c:pt idx="62">
                  <c:v>17.4395909456494</c:v>
                </c:pt>
                <c:pt idx="63">
                  <c:v>17.1060119097254</c:v>
                </c:pt>
                <c:pt idx="64">
                  <c:v>17.286825382011099</c:v>
                </c:pt>
                <c:pt idx="65">
                  <c:v>17.513695030567099</c:v>
                </c:pt>
                <c:pt idx="66">
                  <c:v>17.480768570907099</c:v>
                </c:pt>
                <c:pt idx="67">
                  <c:v>17.879743589743601</c:v>
                </c:pt>
                <c:pt idx="68">
                  <c:v>17.953858649149399</c:v>
                </c:pt>
                <c:pt idx="69">
                  <c:v>16.881273177169199</c:v>
                </c:pt>
                <c:pt idx="70">
                  <c:v>16.375336147757199</c:v>
                </c:pt>
                <c:pt idx="71">
                  <c:v>15.9212521942266</c:v>
                </c:pt>
                <c:pt idx="72">
                  <c:v>15.486120418674201</c:v>
                </c:pt>
                <c:pt idx="73">
                  <c:v>15.1638861655917</c:v>
                </c:pt>
                <c:pt idx="74">
                  <c:v>15.383089702464</c:v>
                </c:pt>
                <c:pt idx="75">
                  <c:v>15.403968810324301</c:v>
                </c:pt>
                <c:pt idx="76">
                  <c:v>15.5341575566478</c:v>
                </c:pt>
                <c:pt idx="77">
                  <c:v>15.538841360448201</c:v>
                </c:pt>
                <c:pt idx="78">
                  <c:v>15.045247094693099</c:v>
                </c:pt>
                <c:pt idx="79">
                  <c:v>14.8927960952836</c:v>
                </c:pt>
              </c:numCache>
            </c:numRef>
          </c:val>
          <c:smooth val="0"/>
          <c:extLst>
            <c:ext xmlns:c16="http://schemas.microsoft.com/office/drawing/2014/chart" uri="{C3380CC4-5D6E-409C-BE32-E72D297353CC}">
              <c16:uniqueId val="{00000001-BDD2-4F69-A64C-85A147AFC954}"/>
            </c:ext>
          </c:extLst>
        </c:ser>
        <c:ser>
          <c:idx val="3"/>
          <c:order val="2"/>
          <c:tx>
            <c:v>Properties Built 2-3 Years Ago</c:v>
          </c:tx>
          <c:spPr>
            <a:ln w="38100" cap="rnd">
              <a:solidFill>
                <a:schemeClr val="accent4"/>
              </a:solidFill>
              <a:round/>
            </a:ln>
            <a:effectLst/>
          </c:spPr>
          <c:marker>
            <c:symbol val="none"/>
          </c:marker>
          <c:cat>
            <c:numRef>
              <c:f>Rents!$A$14:$A$93</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Rents!$D$14:$D$93</c:f>
              <c:numCache>
                <c:formatCode>"$"#,##0.00</c:formatCode>
                <c:ptCount val="80"/>
                <c:pt idx="0">
                  <c:v>15.5298219170705</c:v>
                </c:pt>
                <c:pt idx="1">
                  <c:v>15.5851624233129</c:v>
                </c:pt>
                <c:pt idx="2">
                  <c:v>15.624046682926799</c:v>
                </c:pt>
                <c:pt idx="3">
                  <c:v>15.8550373991238</c:v>
                </c:pt>
                <c:pt idx="4">
                  <c:v>15.866738641578699</c:v>
                </c:pt>
                <c:pt idx="5">
                  <c:v>15.8373170330891</c:v>
                </c:pt>
                <c:pt idx="6">
                  <c:v>15.8365287917738</c:v>
                </c:pt>
                <c:pt idx="7">
                  <c:v>15.860423647294599</c:v>
                </c:pt>
                <c:pt idx="8">
                  <c:v>15.8123321332823</c:v>
                </c:pt>
                <c:pt idx="9">
                  <c:v>15.652488291886</c:v>
                </c:pt>
                <c:pt idx="10">
                  <c:v>15.808909686174699</c:v>
                </c:pt>
                <c:pt idx="11">
                  <c:v>15.6541681427206</c:v>
                </c:pt>
                <c:pt idx="12">
                  <c:v>16.958834541577801</c:v>
                </c:pt>
                <c:pt idx="13">
                  <c:v>16.333249701988802</c:v>
                </c:pt>
                <c:pt idx="14">
                  <c:v>16.3738030777509</c:v>
                </c:pt>
                <c:pt idx="15">
                  <c:v>15.973461101773999</c:v>
                </c:pt>
                <c:pt idx="16">
                  <c:v>16.105528244396599</c:v>
                </c:pt>
                <c:pt idx="17">
                  <c:v>16.0577449517031</c:v>
                </c:pt>
                <c:pt idx="18">
                  <c:v>15.664653933621899</c:v>
                </c:pt>
                <c:pt idx="19">
                  <c:v>15.888571356616</c:v>
                </c:pt>
                <c:pt idx="20">
                  <c:v>15.3981604489025</c:v>
                </c:pt>
                <c:pt idx="21">
                  <c:v>14.9996330131878</c:v>
                </c:pt>
                <c:pt idx="22">
                  <c:v>14.7338182830389</c:v>
                </c:pt>
                <c:pt idx="23">
                  <c:v>14.629011356937699</c:v>
                </c:pt>
                <c:pt idx="24">
                  <c:v>14.5205468177189</c:v>
                </c:pt>
                <c:pt idx="25">
                  <c:v>14.2085315019846</c:v>
                </c:pt>
                <c:pt idx="26">
                  <c:v>14.4189794114828</c:v>
                </c:pt>
                <c:pt idx="27">
                  <c:v>13.963977090772399</c:v>
                </c:pt>
                <c:pt idx="28">
                  <c:v>13.7034492729462</c:v>
                </c:pt>
                <c:pt idx="29">
                  <c:v>13.6834286432161</c:v>
                </c:pt>
                <c:pt idx="30">
                  <c:v>13.9554549304735</c:v>
                </c:pt>
                <c:pt idx="31">
                  <c:v>14.195897000179601</c:v>
                </c:pt>
                <c:pt idx="32">
                  <c:v>14.5695281488942</c:v>
                </c:pt>
                <c:pt idx="33">
                  <c:v>14.9853261829095</c:v>
                </c:pt>
                <c:pt idx="34">
                  <c:v>15.153712363036901</c:v>
                </c:pt>
                <c:pt idx="35">
                  <c:v>15.428072744964499</c:v>
                </c:pt>
                <c:pt idx="36">
                  <c:v>15.644139786838799</c:v>
                </c:pt>
                <c:pt idx="37">
                  <c:v>15.8317974018795</c:v>
                </c:pt>
                <c:pt idx="38">
                  <c:v>15.905971305086</c:v>
                </c:pt>
                <c:pt idx="39">
                  <c:v>16.300972378326001</c:v>
                </c:pt>
                <c:pt idx="40">
                  <c:v>17.046164648593599</c:v>
                </c:pt>
                <c:pt idx="41">
                  <c:v>17.358085627836601</c:v>
                </c:pt>
                <c:pt idx="42">
                  <c:v>17.741373796483099</c:v>
                </c:pt>
                <c:pt idx="43">
                  <c:v>17.9359534001903</c:v>
                </c:pt>
                <c:pt idx="44">
                  <c:v>17.737916446257699</c:v>
                </c:pt>
                <c:pt idx="45">
                  <c:v>17.670181119371598</c:v>
                </c:pt>
                <c:pt idx="46">
                  <c:v>17.565687165584599</c:v>
                </c:pt>
                <c:pt idx="47">
                  <c:v>17.5670257594848</c:v>
                </c:pt>
                <c:pt idx="48">
                  <c:v>17.614545440895402</c:v>
                </c:pt>
                <c:pt idx="49">
                  <c:v>17.706972622894501</c:v>
                </c:pt>
                <c:pt idx="50">
                  <c:v>17.959144142626499</c:v>
                </c:pt>
                <c:pt idx="51">
                  <c:v>18.1941106302916</c:v>
                </c:pt>
                <c:pt idx="52">
                  <c:v>18.641786683894502</c:v>
                </c:pt>
                <c:pt idx="53">
                  <c:v>18.993293724946</c:v>
                </c:pt>
                <c:pt idx="54">
                  <c:v>19.271153661607599</c:v>
                </c:pt>
                <c:pt idx="55">
                  <c:v>19.119784690974999</c:v>
                </c:pt>
                <c:pt idx="56">
                  <c:v>18.7986063130435</c:v>
                </c:pt>
                <c:pt idx="57">
                  <c:v>18.566969323219499</c:v>
                </c:pt>
                <c:pt idx="58">
                  <c:v>18.3878306020178</c:v>
                </c:pt>
                <c:pt idx="59">
                  <c:v>18.0563915142484</c:v>
                </c:pt>
                <c:pt idx="60">
                  <c:v>17.992718562504901</c:v>
                </c:pt>
                <c:pt idx="61">
                  <c:v>18.038317412761899</c:v>
                </c:pt>
                <c:pt idx="62">
                  <c:v>18.113329480783101</c:v>
                </c:pt>
                <c:pt idx="63">
                  <c:v>18.0030682061488</c:v>
                </c:pt>
                <c:pt idx="64">
                  <c:v>18.103940990114101</c:v>
                </c:pt>
                <c:pt idx="65">
                  <c:v>18.2906281438324</c:v>
                </c:pt>
                <c:pt idx="66">
                  <c:v>18.221120123153899</c:v>
                </c:pt>
                <c:pt idx="67">
                  <c:v>18.1070997763027</c:v>
                </c:pt>
                <c:pt idx="68">
                  <c:v>17.631427303396599</c:v>
                </c:pt>
                <c:pt idx="69">
                  <c:v>17.075120204329298</c:v>
                </c:pt>
                <c:pt idx="70">
                  <c:v>16.535940011760299</c:v>
                </c:pt>
                <c:pt idx="71">
                  <c:v>16.650162922990699</c:v>
                </c:pt>
                <c:pt idx="72">
                  <c:v>16.3553897555079</c:v>
                </c:pt>
                <c:pt idx="73">
                  <c:v>15.8016564312084</c:v>
                </c:pt>
                <c:pt idx="74">
                  <c:v>15.4994832392478</c:v>
                </c:pt>
                <c:pt idx="75">
                  <c:v>15.4966996885827</c:v>
                </c:pt>
                <c:pt idx="76">
                  <c:v>15.6615323807577</c:v>
                </c:pt>
                <c:pt idx="77">
                  <c:v>15.458867184657599</c:v>
                </c:pt>
                <c:pt idx="78">
                  <c:v>15.7148373597849</c:v>
                </c:pt>
                <c:pt idx="79">
                  <c:v>15.6632968065355</c:v>
                </c:pt>
              </c:numCache>
            </c:numRef>
          </c:val>
          <c:smooth val="0"/>
          <c:extLst>
            <c:ext xmlns:c16="http://schemas.microsoft.com/office/drawing/2014/chart" uri="{C3380CC4-5D6E-409C-BE32-E72D297353CC}">
              <c16:uniqueId val="{00000002-BDD2-4F69-A64C-85A147AFC954}"/>
            </c:ext>
          </c:extLst>
        </c:ser>
        <c:ser>
          <c:idx val="0"/>
          <c:order val="3"/>
          <c:tx>
            <c:v>Properties Built &gt; 3 Years Ago</c:v>
          </c:tx>
          <c:spPr>
            <a:ln w="38100" cap="rnd">
              <a:solidFill>
                <a:schemeClr val="accent1"/>
              </a:solidFill>
              <a:round/>
            </a:ln>
            <a:effectLst/>
          </c:spPr>
          <c:marker>
            <c:symbol val="none"/>
          </c:marker>
          <c:cat>
            <c:numRef>
              <c:f>Rents!$A$14:$A$93</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Rents!$E$14:$E$93</c:f>
              <c:numCache>
                <c:formatCode>"$"#,##0.00</c:formatCode>
                <c:ptCount val="80"/>
                <c:pt idx="0">
                  <c:v>16.252665319766201</c:v>
                </c:pt>
                <c:pt idx="1">
                  <c:v>16.144767007592002</c:v>
                </c:pt>
                <c:pt idx="2">
                  <c:v>16.190842497353401</c:v>
                </c:pt>
                <c:pt idx="3">
                  <c:v>16.2997494699149</c:v>
                </c:pt>
                <c:pt idx="4">
                  <c:v>16.406391296055698</c:v>
                </c:pt>
                <c:pt idx="5">
                  <c:v>16.459004924992001</c:v>
                </c:pt>
                <c:pt idx="6">
                  <c:v>16.502564208485801</c:v>
                </c:pt>
                <c:pt idx="7">
                  <c:v>16.453192367678898</c:v>
                </c:pt>
                <c:pt idx="8">
                  <c:v>16.3365236902977</c:v>
                </c:pt>
                <c:pt idx="9">
                  <c:v>16.176936792423302</c:v>
                </c:pt>
                <c:pt idx="10">
                  <c:v>16.102556747578099</c:v>
                </c:pt>
                <c:pt idx="11">
                  <c:v>16.044453742869798</c:v>
                </c:pt>
                <c:pt idx="12">
                  <c:v>15.978625495060299</c:v>
                </c:pt>
                <c:pt idx="13">
                  <c:v>15.9121622424653</c:v>
                </c:pt>
                <c:pt idx="14">
                  <c:v>15.9662459177234</c:v>
                </c:pt>
                <c:pt idx="15">
                  <c:v>16.051061809334499</c:v>
                </c:pt>
                <c:pt idx="16">
                  <c:v>16.135966934589</c:v>
                </c:pt>
                <c:pt idx="17">
                  <c:v>16.166477526994299</c:v>
                </c:pt>
                <c:pt idx="18">
                  <c:v>16.095405425071899</c:v>
                </c:pt>
                <c:pt idx="19">
                  <c:v>16.005843156005799</c:v>
                </c:pt>
                <c:pt idx="20">
                  <c:v>15.823123538391</c:v>
                </c:pt>
                <c:pt idx="21">
                  <c:v>15.6777445755427</c:v>
                </c:pt>
                <c:pt idx="22">
                  <c:v>15.777106244061599</c:v>
                </c:pt>
                <c:pt idx="23">
                  <c:v>15.781865771836801</c:v>
                </c:pt>
                <c:pt idx="24">
                  <c:v>15.7651550265082</c:v>
                </c:pt>
                <c:pt idx="25">
                  <c:v>15.817191075195799</c:v>
                </c:pt>
                <c:pt idx="26">
                  <c:v>16.012021211629101</c:v>
                </c:pt>
                <c:pt idx="27">
                  <c:v>15.567110092959201</c:v>
                </c:pt>
                <c:pt idx="28">
                  <c:v>15.5143454699601</c:v>
                </c:pt>
                <c:pt idx="29">
                  <c:v>15.587845263085899</c:v>
                </c:pt>
                <c:pt idx="30">
                  <c:v>15.8546257869084</c:v>
                </c:pt>
                <c:pt idx="31">
                  <c:v>16.098181262476501</c:v>
                </c:pt>
                <c:pt idx="32">
                  <c:v>16.154267112692501</c:v>
                </c:pt>
                <c:pt idx="33">
                  <c:v>16.232475854998</c:v>
                </c:pt>
                <c:pt idx="34">
                  <c:v>16.322620997820501</c:v>
                </c:pt>
                <c:pt idx="35">
                  <c:v>16.392319918329601</c:v>
                </c:pt>
                <c:pt idx="36">
                  <c:v>16.372689774408901</c:v>
                </c:pt>
                <c:pt idx="37">
                  <c:v>16.382443030911901</c:v>
                </c:pt>
                <c:pt idx="38">
                  <c:v>16.671692916904501</c:v>
                </c:pt>
                <c:pt idx="39">
                  <c:v>16.997400811813598</c:v>
                </c:pt>
                <c:pt idx="40">
                  <c:v>17.313178148998801</c:v>
                </c:pt>
                <c:pt idx="41">
                  <c:v>17.5174578468697</c:v>
                </c:pt>
                <c:pt idx="42">
                  <c:v>17.771180584798199</c:v>
                </c:pt>
                <c:pt idx="43">
                  <c:v>17.833867004752001</c:v>
                </c:pt>
                <c:pt idx="44">
                  <c:v>17.7640425154989</c:v>
                </c:pt>
                <c:pt idx="45">
                  <c:v>17.7128303870259</c:v>
                </c:pt>
                <c:pt idx="46">
                  <c:v>17.625416759322899</c:v>
                </c:pt>
                <c:pt idx="47">
                  <c:v>17.633476128414198</c:v>
                </c:pt>
                <c:pt idx="48">
                  <c:v>17.6733257198456</c:v>
                </c:pt>
                <c:pt idx="49">
                  <c:v>17.689285017060801</c:v>
                </c:pt>
                <c:pt idx="50">
                  <c:v>17.7635165687193</c:v>
                </c:pt>
                <c:pt idx="51">
                  <c:v>17.865390270281999</c:v>
                </c:pt>
                <c:pt idx="52">
                  <c:v>18.048048080668899</c:v>
                </c:pt>
                <c:pt idx="53">
                  <c:v>18.168027757582799</c:v>
                </c:pt>
                <c:pt idx="54">
                  <c:v>18.1785144472437</c:v>
                </c:pt>
                <c:pt idx="55">
                  <c:v>18.078304013134201</c:v>
                </c:pt>
                <c:pt idx="56">
                  <c:v>17.8024306000226</c:v>
                </c:pt>
                <c:pt idx="57">
                  <c:v>17.5462887706265</c:v>
                </c:pt>
                <c:pt idx="58">
                  <c:v>17.3794827692345</c:v>
                </c:pt>
                <c:pt idx="59">
                  <c:v>17.116498067148701</c:v>
                </c:pt>
                <c:pt idx="60">
                  <c:v>17.101825906267099</c:v>
                </c:pt>
                <c:pt idx="61">
                  <c:v>17.155915417233398</c:v>
                </c:pt>
                <c:pt idx="62">
                  <c:v>17.198643040686701</c:v>
                </c:pt>
                <c:pt idx="63">
                  <c:v>17.262416249138401</c:v>
                </c:pt>
                <c:pt idx="64">
                  <c:v>17.351120580421401</c:v>
                </c:pt>
                <c:pt idx="65">
                  <c:v>17.412990324295201</c:v>
                </c:pt>
                <c:pt idx="66">
                  <c:v>17.277443854501701</c:v>
                </c:pt>
                <c:pt idx="67">
                  <c:v>17.220607122418599</c:v>
                </c:pt>
                <c:pt idx="68">
                  <c:v>16.936017385260499</c:v>
                </c:pt>
                <c:pt idx="69">
                  <c:v>16.628695964875199</c:v>
                </c:pt>
                <c:pt idx="70">
                  <c:v>16.4302280852955</c:v>
                </c:pt>
                <c:pt idx="71">
                  <c:v>16.408722047980799</c:v>
                </c:pt>
                <c:pt idx="72">
                  <c:v>16.309136774838901</c:v>
                </c:pt>
                <c:pt idx="73">
                  <c:v>16.250464688691999</c:v>
                </c:pt>
                <c:pt idx="74">
                  <c:v>16.209158959336602</c:v>
                </c:pt>
                <c:pt idx="75">
                  <c:v>16.3325274063967</c:v>
                </c:pt>
                <c:pt idx="76">
                  <c:v>16.422901280965</c:v>
                </c:pt>
                <c:pt idx="77">
                  <c:v>16.461301037264601</c:v>
                </c:pt>
                <c:pt idx="78">
                  <c:v>16.390810605199</c:v>
                </c:pt>
                <c:pt idx="79">
                  <c:v>16.3120569825786</c:v>
                </c:pt>
              </c:numCache>
            </c:numRef>
          </c:val>
          <c:smooth val="0"/>
          <c:extLst>
            <c:ext xmlns:c16="http://schemas.microsoft.com/office/drawing/2014/chart" uri="{C3380CC4-5D6E-409C-BE32-E72D297353CC}">
              <c16:uniqueId val="{00000003-BDD2-4F69-A64C-85A147AFC954}"/>
            </c:ext>
          </c:extLst>
        </c:ser>
        <c:dLbls>
          <c:showLegendKey val="0"/>
          <c:showVal val="0"/>
          <c:showCatName val="0"/>
          <c:showSerName val="0"/>
          <c:showPercent val="0"/>
          <c:showBubbleSize val="0"/>
        </c:dLbls>
        <c:smooth val="0"/>
        <c:axId val="121034240"/>
        <c:axId val="121035200"/>
      </c:lineChart>
      <c:dateAx>
        <c:axId val="121034240"/>
        <c:scaling>
          <c:orientation val="minMax"/>
          <c:min val="4313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21035200"/>
        <c:crosses val="autoZero"/>
        <c:auto val="1"/>
        <c:lblOffset val="100"/>
        <c:baseTimeUnit val="months"/>
        <c:majorUnit val="3"/>
        <c:majorTimeUnit val="months"/>
      </c:dateAx>
      <c:valAx>
        <c:axId val="121035200"/>
        <c:scaling>
          <c:orientation val="minMax"/>
          <c:max val="22"/>
          <c:min val="13"/>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21034240"/>
        <c:crosses val="autoZero"/>
        <c:crossBetween val="between"/>
      </c:valAx>
      <c:spPr>
        <a:noFill/>
        <a:ln>
          <a:noFill/>
        </a:ln>
        <a:effectLst/>
      </c:spPr>
    </c:plotArea>
    <c:legend>
      <c:legendPos val="b"/>
      <c:layout>
        <c:manualLayout>
          <c:xMode val="edge"/>
          <c:yMode val="edge"/>
          <c:x val="0.12949615771268891"/>
          <c:y val="0.88550328208373874"/>
          <c:w val="0.7836051048748488"/>
          <c:h val="0.114496717916261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i="0" u="none" strike="noStrike" kern="1200" spc="0" baseline="0">
                <a:solidFill>
                  <a:sysClr val="windowText" lastClr="000000"/>
                </a:solidFill>
              </a:rPr>
              <a:t>Year-over-Year Street Rate Growth – Current vs. 1 Year Ago </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8459971746650934E-2"/>
          <c:y val="7.4757035578885966E-2"/>
          <c:w val="0.88506836588087034"/>
          <c:h val="0.78932451151939342"/>
        </c:manualLayout>
      </c:layout>
      <c:scatterChart>
        <c:scatterStyle val="lineMarker"/>
        <c:varyColors val="0"/>
        <c:ser>
          <c:idx val="0"/>
          <c:order val="0"/>
          <c:tx>
            <c:strRef>
              <c:f>'YoY Street Rate Growth'!$A$2</c:f>
              <c:strCache>
                <c:ptCount val="1"/>
                <c:pt idx="0">
                  <c:v>Metro</c:v>
                </c:pt>
              </c:strCache>
            </c:strRef>
          </c:tx>
          <c:spPr>
            <a:ln w="25400" cap="rnd">
              <a:noFill/>
              <a:round/>
            </a:ln>
            <a:effectLst/>
          </c:spPr>
          <c:marker>
            <c:symbol val="circle"/>
            <c:size val="10"/>
            <c:spPr>
              <a:solidFill>
                <a:srgbClr val="0048A9"/>
              </a:solidFill>
              <a:ln w="12700">
                <a:solidFill>
                  <a:schemeClr val="bg1">
                    <a:alpha val="70000"/>
                  </a:schemeClr>
                </a:solidFill>
              </a:ln>
              <a:effectLst/>
            </c:spPr>
          </c:marker>
          <c:dLbls>
            <c:dLbl>
              <c:idx val="0"/>
              <c:layout>
                <c:manualLayout>
                  <c:x val="-3.6305453217430388E-2"/>
                  <c:y val="-2.7372594050743826E-2"/>
                </c:manualLayout>
              </c:layout>
              <c:tx>
                <c:rich>
                  <a:bodyPr/>
                  <a:lstStyle/>
                  <a:p>
                    <a:fld id="{94BA4018-F309-4F85-847D-CBBA07C04CC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1639-4E3B-9065-15FE71A9B3A0}"/>
                </c:ext>
              </c:extLst>
            </c:dLbl>
            <c:dLbl>
              <c:idx val="1"/>
              <c:layout>
                <c:manualLayout>
                  <c:x val="-2.0954433448112656E-2"/>
                  <c:y val="-2.7372594050743656E-2"/>
                </c:manualLayout>
              </c:layout>
              <c:tx>
                <c:rich>
                  <a:bodyPr/>
                  <a:lstStyle/>
                  <a:p>
                    <a:fld id="{C8F01321-9065-4BA8-9288-441B6CA7949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639-4E3B-9065-15FE71A9B3A0}"/>
                </c:ext>
              </c:extLst>
            </c:dLbl>
            <c:dLbl>
              <c:idx val="2"/>
              <c:layout>
                <c:manualLayout>
                  <c:x val="-7.1252637014679307E-2"/>
                  <c:y val="-2.9687408865558516E-2"/>
                </c:manualLayout>
              </c:layout>
              <c:tx>
                <c:rich>
                  <a:bodyPr/>
                  <a:lstStyle/>
                  <a:p>
                    <a:fld id="{6EC0B3FF-3717-42D8-8113-E100A87C62A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1639-4E3B-9065-15FE71A9B3A0}"/>
                </c:ext>
              </c:extLst>
            </c:dLbl>
            <c:dLbl>
              <c:idx val="3"/>
              <c:layout>
                <c:manualLayout>
                  <c:x val="-6.1401069132413492E-2"/>
                  <c:y val="-3.2002223680373289E-2"/>
                </c:manualLayout>
              </c:layout>
              <c:tx>
                <c:rich>
                  <a:bodyPr/>
                  <a:lstStyle/>
                  <a:p>
                    <a:fld id="{F57EAD8D-0393-4CB6-917E-1D116649C20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639-4E3B-9065-15FE71A9B3A0}"/>
                </c:ext>
              </c:extLst>
            </c:dLbl>
            <c:dLbl>
              <c:idx val="4"/>
              <c:layout>
                <c:manualLayout>
                  <c:x val="5.5021036071558668E-3"/>
                  <c:y val="6.0590368912219306E-2"/>
                </c:manualLayout>
              </c:layout>
              <c:tx>
                <c:rich>
                  <a:bodyPr/>
                  <a:lstStyle/>
                  <a:p>
                    <a:fld id="{58F5C3A1-19CE-4F8D-AC78-A345A19195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1639-4E3B-9065-15FE71A9B3A0}"/>
                </c:ext>
              </c:extLst>
            </c:dLbl>
            <c:dLbl>
              <c:idx val="5"/>
              <c:layout>
                <c:manualLayout>
                  <c:x val="-4.0387856322230183E-3"/>
                  <c:y val="5.0348133566637506E-3"/>
                </c:manualLayout>
              </c:layout>
              <c:tx>
                <c:rich>
                  <a:bodyPr/>
                  <a:lstStyle/>
                  <a:p>
                    <a:fld id="{45E42A80-0600-4291-AB11-CBDE10E6D82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639-4E3B-9065-15FE71A9B3A0}"/>
                </c:ext>
              </c:extLst>
            </c:dLbl>
            <c:dLbl>
              <c:idx val="6"/>
              <c:layout>
                <c:manualLayout>
                  <c:x val="-9.5788282247637191E-2"/>
                  <c:y val="-5.9780001458151107E-2"/>
                </c:manualLayout>
              </c:layout>
              <c:tx>
                <c:rich>
                  <a:bodyPr/>
                  <a:lstStyle/>
                  <a:p>
                    <a:fld id="{78FD5885-C8A7-4EE6-99D2-A6F6603BC8A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1639-4E3B-9065-15FE71A9B3A0}"/>
                </c:ext>
              </c:extLst>
            </c:dLbl>
            <c:dLbl>
              <c:idx val="7"/>
              <c:layout>
                <c:manualLayout>
                  <c:x val="-0.14343128149906537"/>
                  <c:y val="-6.6724445902595589E-2"/>
                </c:manualLayout>
              </c:layout>
              <c:tx>
                <c:rich>
                  <a:bodyPr/>
                  <a:lstStyle/>
                  <a:p>
                    <a:fld id="{36F9420C-0756-4E3A-A495-EDF7B77F734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639-4E3B-9065-15FE71A9B3A0}"/>
                </c:ext>
              </c:extLst>
            </c:dLbl>
            <c:dLbl>
              <c:idx val="8"/>
              <c:layout>
                <c:manualLayout>
                  <c:x val="-8.2313965341489215E-3"/>
                  <c:y val="-1.9096310877807364E-3"/>
                </c:manualLayout>
              </c:layout>
              <c:tx>
                <c:rich>
                  <a:bodyPr rot="0" spcFirstLastPara="1" vertOverflow="ellipsis" vert="horz" wrap="square" anchor="ctr" anchorCtr="1"/>
                  <a:lstStyle/>
                  <a:p>
                    <a:pPr>
                      <a:defRPr sz="1200" b="1" i="0" u="none" strike="noStrike" kern="1200" baseline="0">
                        <a:solidFill>
                          <a:srgbClr val="007FFF"/>
                        </a:solidFill>
                        <a:latin typeface="+mn-lt"/>
                        <a:ea typeface="+mn-ea"/>
                        <a:cs typeface="+mn-cs"/>
                      </a:defRPr>
                    </a:pPr>
                    <a:fld id="{6A7C7A64-1E55-4E68-9662-98A3C13C65F6}" type="CELLRANGE">
                      <a:rPr lang="en-US" b="1" dirty="0">
                        <a:solidFill>
                          <a:srgbClr val="007FFF"/>
                        </a:solidFill>
                      </a:rPr>
                      <a:pPr>
                        <a:defRPr sz="1200" b="1">
                          <a:solidFill>
                            <a:srgbClr val="007FFF"/>
                          </a:solidFill>
                        </a:defRPr>
                      </a:pPr>
                      <a:t>[CELLRANGE]</a:t>
                    </a:fld>
                    <a:endParaRPr lang="en-US"/>
                  </a:p>
                </c:rich>
              </c:tx>
              <c:spPr>
                <a:noFill/>
                <a:ln>
                  <a:noFill/>
                </a:ln>
                <a:effectLst/>
              </c:spPr>
              <c:txPr>
                <a:bodyPr rot="0" spcFirstLastPara="1" vertOverflow="ellipsis" vert="horz" wrap="square" anchor="ctr" anchorCtr="1"/>
                <a:lstStyle/>
                <a:p>
                  <a:pPr>
                    <a:defRPr sz="1200" b="1" i="0" u="none" strike="noStrike" kern="1200" baseline="0">
                      <a:solidFill>
                        <a:srgbClr val="007FFF"/>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1639-4E3B-9065-15FE71A9B3A0}"/>
                </c:ext>
              </c:extLst>
            </c:dLbl>
            <c:dLbl>
              <c:idx val="9"/>
              <c:layout>
                <c:manualLayout>
                  <c:x val="-5.4235936255299051E-2"/>
                  <c:y val="-5.5150371828521436E-2"/>
                </c:manualLayout>
              </c:layout>
              <c:tx>
                <c:rich>
                  <a:bodyPr/>
                  <a:lstStyle/>
                  <a:p>
                    <a:fld id="{10D2EA93-F524-41A9-885F-3651D13358C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639-4E3B-9065-15FE71A9B3A0}"/>
                </c:ext>
              </c:extLst>
            </c:dLbl>
            <c:dLbl>
              <c:idx val="10"/>
              <c:layout>
                <c:manualLayout>
                  <c:x val="-8.627091097598566E-2"/>
                  <c:y val="-3.2002223680373289E-2"/>
                </c:manualLayout>
              </c:layout>
              <c:tx>
                <c:rich>
                  <a:bodyPr/>
                  <a:lstStyle/>
                  <a:p>
                    <a:fld id="{628E5A52-677D-4CF6-9E36-4D2F7CBA617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1639-4E3B-9065-15FE71A9B3A0}"/>
                </c:ext>
              </c:extLst>
            </c:dLbl>
            <c:dLbl>
              <c:idx val="11"/>
              <c:layout>
                <c:manualLayout>
                  <c:x val="-3.8327282043481223E-2"/>
                  <c:y val="3.5127405949256341E-2"/>
                </c:manualLayout>
              </c:layout>
              <c:tx>
                <c:rich>
                  <a:bodyPr/>
                  <a:lstStyle/>
                  <a:p>
                    <a:fld id="{EC57B4C1-2792-42D9-86C8-7EEEFF697BB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639-4E3B-9065-15FE71A9B3A0}"/>
                </c:ext>
              </c:extLst>
            </c:dLbl>
            <c:dLbl>
              <c:idx val="12"/>
              <c:layout>
                <c:manualLayout>
                  <c:x val="-5.4121849092706918E-2"/>
                  <c:y val="-6.2094816272965876E-2"/>
                </c:manualLayout>
              </c:layout>
              <c:tx>
                <c:rich>
                  <a:bodyPr/>
                  <a:lstStyle/>
                  <a:p>
                    <a:fld id="{A4615EB0-0249-4DDF-9612-75D2A6D10D9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1639-4E3B-9065-15FE71A9B3A0}"/>
                </c:ext>
              </c:extLst>
            </c:dLbl>
            <c:dLbl>
              <c:idx val="13"/>
              <c:layout>
                <c:manualLayout>
                  <c:x val="-6.1866105612945171E-2"/>
                  <c:y val="5.0348133566636656E-3"/>
                </c:manualLayout>
              </c:layout>
              <c:tx>
                <c:rich>
                  <a:bodyPr/>
                  <a:lstStyle/>
                  <a:p>
                    <a:fld id="{0537DF3A-293A-4785-8BFE-9C2BD3E9B6A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1639-4E3B-9065-15FE71A9B3A0}"/>
                </c:ext>
              </c:extLst>
            </c:dLbl>
            <c:dLbl>
              <c:idx val="14"/>
              <c:layout>
                <c:manualLayout>
                  <c:x val="-0.11825664807913246"/>
                  <c:y val="-2.9687408865558516E-2"/>
                </c:manualLayout>
              </c:layout>
              <c:tx>
                <c:rich>
                  <a:bodyPr/>
                  <a:lstStyle/>
                  <a:p>
                    <a:fld id="{F867F21C-03B9-456F-BE05-8D9EE3DD5A7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1639-4E3B-9065-15FE71A9B3A0}"/>
                </c:ext>
              </c:extLst>
            </c:dLbl>
            <c:dLbl>
              <c:idx val="15"/>
              <c:layout>
                <c:manualLayout>
                  <c:x val="-1.0161874834453032E-2"/>
                  <c:y val="-2.2742964421114027E-2"/>
                </c:manualLayout>
              </c:layout>
              <c:tx>
                <c:rich>
                  <a:bodyPr/>
                  <a:lstStyle/>
                  <a:p>
                    <a:fld id="{D217F878-17A4-4C05-AC64-BC0AED948B6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1639-4E3B-9065-15FE71A9B3A0}"/>
                </c:ext>
              </c:extLst>
            </c:dLbl>
            <c:dLbl>
              <c:idx val="16"/>
              <c:layout>
                <c:manualLayout>
                  <c:x val="-4.3243576777673431E-2"/>
                  <c:y val="2.1238517060367453E-2"/>
                </c:manualLayout>
              </c:layout>
              <c:tx>
                <c:rich>
                  <a:bodyPr/>
                  <a:lstStyle/>
                  <a:p>
                    <a:fld id="{15CE5DAF-E726-4440-B3DD-07C38D4219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1639-4E3B-9065-15FE71A9B3A0}"/>
                </c:ext>
              </c:extLst>
            </c:dLbl>
            <c:dLbl>
              <c:idx val="17"/>
              <c:layout>
                <c:manualLayout>
                  <c:x val="-4.6943064501278976E-2"/>
                  <c:y val="1.8923702245552638E-2"/>
                </c:manualLayout>
              </c:layout>
              <c:tx>
                <c:rich>
                  <a:bodyPr/>
                  <a:lstStyle/>
                  <a:p>
                    <a:fld id="{4C5EC62D-7676-40C2-B507-26029ACCAF8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1639-4E3B-9065-15FE71A9B3A0}"/>
                </c:ext>
              </c:extLst>
            </c:dLbl>
            <c:dLbl>
              <c:idx val="18"/>
              <c:layout>
                <c:manualLayout>
                  <c:x val="-5.0911110308459198E-2"/>
                  <c:y val="3.0497776319626715E-2"/>
                </c:manualLayout>
              </c:layout>
              <c:tx>
                <c:rich>
                  <a:bodyPr/>
                  <a:lstStyle/>
                  <a:p>
                    <a:fld id="{2E647EDA-A9FD-4879-8356-7398DBAF67E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1639-4E3B-9065-15FE71A9B3A0}"/>
                </c:ext>
              </c:extLst>
            </c:dLbl>
            <c:dLbl>
              <c:idx val="19"/>
              <c:layout>
                <c:manualLayout>
                  <c:x val="-3.7627420998980629E-2"/>
                  <c:y val="2.3553331875182184E-2"/>
                </c:manualLayout>
              </c:layout>
              <c:tx>
                <c:rich>
                  <a:bodyPr/>
                  <a:lstStyle/>
                  <a:p>
                    <a:fld id="{32094CEE-9CC3-4433-A38F-58ECBF4E8B1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1639-4E3B-9065-15FE71A9B3A0}"/>
                </c:ext>
              </c:extLst>
            </c:dLbl>
            <c:dLbl>
              <c:idx val="20"/>
              <c:layout>
                <c:manualLayout>
                  <c:x val="-9.945259136185958E-3"/>
                  <c:y val="7.3496281714785653E-3"/>
                </c:manualLayout>
              </c:layout>
              <c:tx>
                <c:rich>
                  <a:bodyPr/>
                  <a:lstStyle/>
                  <a:p>
                    <a:fld id="{D4E686D1-0CD9-4DBD-9ED2-88063DC38EA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1639-4E3B-9065-15FE71A9B3A0}"/>
                </c:ext>
              </c:extLst>
            </c:dLbl>
            <c:dLbl>
              <c:idx val="21"/>
              <c:layout>
                <c:manualLayout>
                  <c:x val="8.4629657057990436E-3"/>
                  <c:y val="4.9016294838145145E-2"/>
                </c:manualLayout>
              </c:layout>
              <c:tx>
                <c:rich>
                  <a:bodyPr/>
                  <a:lstStyle/>
                  <a:p>
                    <a:fld id="{C3575487-3F1C-4815-A884-ED7B68BDC71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1639-4E3B-9065-15FE71A9B3A0}"/>
                </c:ext>
              </c:extLst>
            </c:dLbl>
            <c:dLbl>
              <c:idx val="22"/>
              <c:layout>
                <c:manualLayout>
                  <c:x val="-1.1477521731801967E-2"/>
                  <c:y val="2.3553331875182184E-2"/>
                </c:manualLayout>
              </c:layout>
              <c:tx>
                <c:rich>
                  <a:bodyPr/>
                  <a:lstStyle/>
                  <a:p>
                    <a:fld id="{164354E3-28E2-4ECF-BB2D-74457ABA03C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1639-4E3B-9065-15FE71A9B3A0}"/>
                </c:ext>
              </c:extLst>
            </c:dLbl>
            <c:dLbl>
              <c:idx val="23"/>
              <c:layout>
                <c:manualLayout>
                  <c:x val="-0.12548326921768227"/>
                  <c:y val="4.0518372703412072E-4"/>
                </c:manualLayout>
              </c:layout>
              <c:tx>
                <c:rich>
                  <a:bodyPr/>
                  <a:lstStyle/>
                  <a:p>
                    <a:fld id="{C81A69C0-CFE2-482C-8394-38791D356A6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1639-4E3B-9065-15FE71A9B3A0}"/>
                </c:ext>
              </c:extLst>
            </c:dLbl>
            <c:dLbl>
              <c:idx val="24"/>
              <c:layout>
                <c:manualLayout>
                  <c:x val="-7.3920575319544227E-2"/>
                  <c:y val="-4.3576297754447359E-2"/>
                </c:manualLayout>
              </c:layout>
              <c:tx>
                <c:rich>
                  <a:bodyPr/>
                  <a:lstStyle/>
                  <a:p>
                    <a:fld id="{B16AF65B-DE6F-4FF4-B9B9-FE7C7E16886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1639-4E3B-9065-15FE71A9B3A0}"/>
                </c:ext>
              </c:extLst>
            </c:dLbl>
            <c:dLbl>
              <c:idx val="25"/>
              <c:layout>
                <c:manualLayout>
                  <c:x val="-1.1151219531722236E-2"/>
                  <c:y val="3.9757035578885928E-2"/>
                </c:manualLayout>
              </c:layout>
              <c:tx>
                <c:rich>
                  <a:bodyPr/>
                  <a:lstStyle/>
                  <a:p>
                    <a:fld id="{46E09B29-B9E8-45EE-A8A1-524EB029DD9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1639-4E3B-9065-15FE71A9B3A0}"/>
                </c:ext>
              </c:extLst>
            </c:dLbl>
            <c:dLbl>
              <c:idx val="26"/>
              <c:layout>
                <c:manualLayout>
                  <c:x val="1.5825090369041856E-2"/>
                  <c:y val="-1.9096310877806941E-3"/>
                </c:manualLayout>
              </c:layout>
              <c:tx>
                <c:rich>
                  <a:bodyPr/>
                  <a:lstStyle/>
                  <a:p>
                    <a:fld id="{213F8435-0EAF-47C7-A4E7-264706560EA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1639-4E3B-9065-15FE71A9B3A0}"/>
                </c:ext>
              </c:extLst>
            </c:dLbl>
            <c:dLbl>
              <c:idx val="27"/>
              <c:layout>
                <c:manualLayout>
                  <c:x val="-2.3700305810398486E-3"/>
                  <c:y val="-1.9096310877806941E-3"/>
                </c:manualLayout>
              </c:layout>
              <c:tx>
                <c:rich>
                  <a:bodyPr/>
                  <a:lstStyle/>
                  <a:p>
                    <a:fld id="{482A3E07-5E70-47BC-8683-7EFE462528B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1639-4E3B-9065-15FE71A9B3A0}"/>
                </c:ext>
              </c:extLst>
            </c:dLbl>
            <c:dLbl>
              <c:idx val="28"/>
              <c:layout>
                <c:manualLayout>
                  <c:x val="-7.9175990456708922E-2"/>
                  <c:y val="1.660888743073774E-2"/>
                </c:manualLayout>
              </c:layout>
              <c:tx>
                <c:rich>
                  <a:bodyPr/>
                  <a:lstStyle/>
                  <a:p>
                    <a:fld id="{1906F068-250A-42DF-AEE7-A19B1533377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1639-4E3B-9065-15FE71A9B3A0}"/>
                </c:ext>
              </c:extLst>
            </c:dLbl>
            <c:dLbl>
              <c:idx val="29"/>
              <c:layout>
                <c:manualLayout>
                  <c:x val="-4.6241080530071449E-2"/>
                  <c:y val="2.3553331875182267E-2"/>
                </c:manualLayout>
              </c:layout>
              <c:tx>
                <c:rich>
                  <a:bodyPr/>
                  <a:lstStyle/>
                  <a:p>
                    <a:fld id="{6F86D433-6659-4C74-AF1D-6BB0FDE0D2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1639-4E3B-9065-15FE71A9B3A0}"/>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trendline>
            <c:spPr>
              <a:ln w="25400" cap="rnd">
                <a:solidFill>
                  <a:srgbClr val="007FFF"/>
                </a:solidFill>
                <a:prstDash val="sysDot"/>
              </a:ln>
              <a:effectLst/>
            </c:spPr>
            <c:trendlineType val="log"/>
            <c:dispRSqr val="0"/>
            <c:dispEq val="0"/>
          </c:trendline>
          <c:xVal>
            <c:numRef>
              <c:f>'YoY Street Rate Growth'!$B$3:$B$32</c:f>
              <c:numCache>
                <c:formatCode>0.0%</c:formatCode>
                <c:ptCount val="30"/>
                <c:pt idx="0">
                  <c:v>-0.10016296</c:v>
                </c:pt>
                <c:pt idx="1">
                  <c:v>-4.3028440000000001E-2</c:v>
                </c:pt>
                <c:pt idx="2">
                  <c:v>-4.5671719999999999E-2</c:v>
                </c:pt>
                <c:pt idx="3">
                  <c:v>-6.7535360000000003E-2</c:v>
                </c:pt>
                <c:pt idx="4">
                  <c:v>-4.3885269999999997E-2</c:v>
                </c:pt>
                <c:pt idx="5">
                  <c:v>-5.4173260000000001E-2</c:v>
                </c:pt>
                <c:pt idx="6">
                  <c:v>-4.779738E-2</c:v>
                </c:pt>
                <c:pt idx="7">
                  <c:v>-5.1492259999999998E-2</c:v>
                </c:pt>
                <c:pt idx="8">
                  <c:v>-3.6100350000000003E-2</c:v>
                </c:pt>
                <c:pt idx="9">
                  <c:v>-3.8550010000000003E-2</c:v>
                </c:pt>
                <c:pt idx="10">
                  <c:v>-5.5310489999999997E-2</c:v>
                </c:pt>
                <c:pt idx="11">
                  <c:v>-5.5924269999999998E-2</c:v>
                </c:pt>
                <c:pt idx="12">
                  <c:v>-3.2787080000000003E-2</c:v>
                </c:pt>
                <c:pt idx="13">
                  <c:v>-6.5807870000000004E-2</c:v>
                </c:pt>
                <c:pt idx="14">
                  <c:v>-4.3092220000000001E-2</c:v>
                </c:pt>
                <c:pt idx="15">
                  <c:v>-1.993029E-2</c:v>
                </c:pt>
                <c:pt idx="16">
                  <c:v>-4.1578049999999998E-2</c:v>
                </c:pt>
                <c:pt idx="17">
                  <c:v>-6.0401280000000002E-2</c:v>
                </c:pt>
                <c:pt idx="18">
                  <c:v>-6.7506830000000004E-2</c:v>
                </c:pt>
                <c:pt idx="19">
                  <c:v>-5.2649769999999999E-2</c:v>
                </c:pt>
                <c:pt idx="20">
                  <c:v>-2.433987E-2</c:v>
                </c:pt>
                <c:pt idx="21">
                  <c:v>-3.3232169999999998E-2</c:v>
                </c:pt>
                <c:pt idx="22">
                  <c:v>-3.402649E-2</c:v>
                </c:pt>
                <c:pt idx="23">
                  <c:v>-6.4348329999999995E-2</c:v>
                </c:pt>
                <c:pt idx="24">
                  <c:v>-3.462643E-2</c:v>
                </c:pt>
                <c:pt idx="25">
                  <c:v>-3.6251329999999998E-2</c:v>
                </c:pt>
                <c:pt idx="26">
                  <c:v>-3.2930429999999997E-2</c:v>
                </c:pt>
                <c:pt idx="27">
                  <c:v>-2.4243600000000001E-2</c:v>
                </c:pt>
                <c:pt idx="28">
                  <c:v>-6.4106449999999995E-2</c:v>
                </c:pt>
                <c:pt idx="29">
                  <c:v>-1.194924E-2</c:v>
                </c:pt>
              </c:numCache>
            </c:numRef>
          </c:xVal>
          <c:yVal>
            <c:numRef>
              <c:f>'YoY Street Rate Growth'!$C$3:$C$32</c:f>
              <c:numCache>
                <c:formatCode>0.0%</c:formatCode>
                <c:ptCount val="30"/>
                <c:pt idx="0">
                  <c:v>-9.1386099999999998E-2</c:v>
                </c:pt>
                <c:pt idx="1">
                  <c:v>-7.5362460000000006E-2</c:v>
                </c:pt>
                <c:pt idx="2">
                  <c:v>-3.3458010000000003E-2</c:v>
                </c:pt>
                <c:pt idx="3">
                  <c:v>-3.2522519999999999E-2</c:v>
                </c:pt>
                <c:pt idx="4">
                  <c:v>-5.3021270000000002E-2</c:v>
                </c:pt>
                <c:pt idx="5">
                  <c:v>-6.4696970000000006E-2</c:v>
                </c:pt>
                <c:pt idx="6">
                  <c:v>-4.8269810000000003E-2</c:v>
                </c:pt>
                <c:pt idx="7">
                  <c:v>-5.3096440000000002E-2</c:v>
                </c:pt>
                <c:pt idx="8">
                  <c:v>-1.9108279999999998E-2</c:v>
                </c:pt>
                <c:pt idx="9">
                  <c:v>-4.1032020000000002E-2</c:v>
                </c:pt>
                <c:pt idx="10">
                  <c:v>-5.3432649999999998E-2</c:v>
                </c:pt>
                <c:pt idx="11">
                  <c:v>-6.5479679999999998E-2</c:v>
                </c:pt>
                <c:pt idx="12">
                  <c:v>-3.2362620000000002E-2</c:v>
                </c:pt>
                <c:pt idx="13">
                  <c:v>-7.3204309999999995E-2</c:v>
                </c:pt>
                <c:pt idx="14">
                  <c:v>-4.044582E-2</c:v>
                </c:pt>
                <c:pt idx="15">
                  <c:v>-2.1527919999999999E-2</c:v>
                </c:pt>
                <c:pt idx="16">
                  <c:v>1.65917E-3</c:v>
                </c:pt>
                <c:pt idx="17">
                  <c:v>-6.3446580000000002E-2</c:v>
                </c:pt>
                <c:pt idx="18">
                  <c:v>-7.9684439999999995E-2</c:v>
                </c:pt>
                <c:pt idx="19">
                  <c:v>-7.5169799999999995E-2</c:v>
                </c:pt>
                <c:pt idx="20">
                  <c:v>-3.4382709999999997E-2</c:v>
                </c:pt>
                <c:pt idx="21">
                  <c:v>-5.7495209999999998E-2</c:v>
                </c:pt>
                <c:pt idx="22">
                  <c:v>-4.6470780000000003E-2</c:v>
                </c:pt>
                <c:pt idx="23">
                  <c:v>-5.4031879999999997E-2</c:v>
                </c:pt>
                <c:pt idx="24">
                  <c:v>-3.5135659999999999E-2</c:v>
                </c:pt>
                <c:pt idx="25">
                  <c:v>-3.5264610000000002E-2</c:v>
                </c:pt>
                <c:pt idx="26">
                  <c:v>-4.4958900000000003E-2</c:v>
                </c:pt>
                <c:pt idx="27">
                  <c:v>-5.6644529999999998E-2</c:v>
                </c:pt>
                <c:pt idx="28">
                  <c:v>-5.9948719999999997E-2</c:v>
                </c:pt>
                <c:pt idx="29">
                  <c:v>-5.0677630000000001E-2</c:v>
                </c:pt>
              </c:numCache>
            </c:numRef>
          </c:yVal>
          <c:smooth val="0"/>
          <c:extLst>
            <c:ext xmlns:c15="http://schemas.microsoft.com/office/drawing/2012/chart" uri="{02D57815-91ED-43cb-92C2-25804820EDAC}">
              <c15:datalabelsRange>
                <c15:f>'YoY Street Rate Growth'!$A$3:$A$32</c15:f>
                <c15:dlblRangeCache>
                  <c:ptCount val="30"/>
                  <c:pt idx="0">
                    <c:v>Atlanta</c:v>
                  </c:pt>
                  <c:pt idx="1">
                    <c:v>Austin</c:v>
                  </c:pt>
                  <c:pt idx="2">
                    <c:v>Boston</c:v>
                  </c:pt>
                  <c:pt idx="3">
                    <c:v>Charleston (SC)</c:v>
                  </c:pt>
                  <c:pt idx="4">
                    <c:v>Charlotte</c:v>
                  </c:pt>
                  <c:pt idx="5">
                    <c:v>Chicago</c:v>
                  </c:pt>
                  <c:pt idx="6">
                    <c:v>Columbus (OH)</c:v>
                  </c:pt>
                  <c:pt idx="7">
                    <c:v>Dallas - Ft Worth</c:v>
                  </c:pt>
                  <c:pt idx="8">
                    <c:v>Denver</c:v>
                  </c:pt>
                  <c:pt idx="9">
                    <c:v>Houston</c:v>
                  </c:pt>
                  <c:pt idx="10">
                    <c:v>Inland Empire</c:v>
                  </c:pt>
                  <c:pt idx="11">
                    <c:v>Las Vegas</c:v>
                  </c:pt>
                  <c:pt idx="12">
                    <c:v>Los Angeles</c:v>
                  </c:pt>
                  <c:pt idx="13">
                    <c:v>Miami</c:v>
                  </c:pt>
                  <c:pt idx="14">
                    <c:v>Minneapolis</c:v>
                  </c:pt>
                  <c:pt idx="15">
                    <c:v>Nashville</c:v>
                  </c:pt>
                  <c:pt idx="16">
                    <c:v>New York</c:v>
                  </c:pt>
                  <c:pt idx="17">
                    <c:v>Orlando</c:v>
                  </c:pt>
                  <c:pt idx="18">
                    <c:v>Philadelphia</c:v>
                  </c:pt>
                  <c:pt idx="19">
                    <c:v>Phoenix</c:v>
                  </c:pt>
                  <c:pt idx="20">
                    <c:v>Portland</c:v>
                  </c:pt>
                  <c:pt idx="21">
                    <c:v>Raleigh - Durham</c:v>
                  </c:pt>
                  <c:pt idx="22">
                    <c:v>Sacramento</c:v>
                  </c:pt>
                  <c:pt idx="23">
                    <c:v>San Antonio</c:v>
                  </c:pt>
                  <c:pt idx="24">
                    <c:v>San Diego</c:v>
                  </c:pt>
                  <c:pt idx="25">
                    <c:v>San Francisco</c:v>
                  </c:pt>
                  <c:pt idx="26">
                    <c:v>San Jose</c:v>
                  </c:pt>
                  <c:pt idx="27">
                    <c:v>Seattle</c:v>
                  </c:pt>
                  <c:pt idx="28">
                    <c:v>Tampa</c:v>
                  </c:pt>
                  <c:pt idx="29">
                    <c:v>Washington DC</c:v>
                  </c:pt>
                </c15:dlblRangeCache>
              </c15:datalabelsRange>
            </c:ext>
            <c:ext xmlns:c16="http://schemas.microsoft.com/office/drawing/2014/chart" uri="{C3380CC4-5D6E-409C-BE32-E72D297353CC}">
              <c16:uniqueId val="{0000001F-1639-4E3B-9065-15FE71A9B3A0}"/>
            </c:ext>
          </c:extLst>
        </c:ser>
        <c:ser>
          <c:idx val="1"/>
          <c:order val="1"/>
          <c:tx>
            <c:strRef>
              <c:f>'YoY Street Rate Growth'!$A$34</c:f>
              <c:strCache>
                <c:ptCount val="1"/>
                <c:pt idx="0">
                  <c:v>National</c:v>
                </c:pt>
              </c:strCache>
            </c:strRef>
          </c:tx>
          <c:spPr>
            <a:ln w="25400" cap="rnd">
              <a:noFill/>
              <a:round/>
            </a:ln>
            <a:effectLst/>
          </c:spPr>
          <c:marker>
            <c:symbol val="circle"/>
            <c:size val="5"/>
            <c:spPr>
              <a:noFill/>
              <a:ln w="9525">
                <a:noFill/>
              </a:ln>
              <a:effectLst/>
            </c:spPr>
          </c:marker>
          <c:dLbls>
            <c:delete val="1"/>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errBars>
            <c:errDir val="x"/>
            <c:errBarType val="both"/>
            <c:errValType val="cust"/>
            <c:noEndCap val="1"/>
            <c:plus>
              <c:numLit>
                <c:formatCode>General</c:formatCode>
                <c:ptCount val="1"/>
                <c:pt idx="0">
                  <c:v>1</c:v>
                </c:pt>
              </c:numLit>
            </c:plus>
            <c:minus>
              <c:numLit>
                <c:formatCode>General</c:formatCode>
                <c:ptCount val="1"/>
                <c:pt idx="0">
                  <c:v>1</c:v>
                </c:pt>
              </c:numLit>
            </c:minus>
            <c:spPr>
              <a:noFill/>
              <a:ln w="15875" cap="flat" cmpd="sng" algn="ctr">
                <a:solidFill>
                  <a:srgbClr val="797979">
                    <a:alpha val="50000"/>
                  </a:srgbClr>
                </a:solidFill>
                <a:prstDash val="sysDash"/>
                <a:round/>
              </a:ln>
              <a:effectLst/>
            </c:spPr>
          </c:errBars>
          <c:errBars>
            <c:errDir val="y"/>
            <c:errBarType val="both"/>
            <c:errValType val="percentage"/>
            <c:noEndCap val="1"/>
            <c:val val="300"/>
            <c:spPr>
              <a:noFill/>
              <a:ln w="15875" cap="flat" cmpd="sng" algn="ctr">
                <a:solidFill>
                  <a:srgbClr val="797979">
                    <a:alpha val="50000"/>
                  </a:srgbClr>
                </a:solidFill>
                <a:prstDash val="sysDash"/>
                <a:round/>
              </a:ln>
              <a:effectLst/>
            </c:spPr>
          </c:errBars>
          <c:xVal>
            <c:numRef>
              <c:f>'YoY Street Rate Growth'!$B$34</c:f>
              <c:numCache>
                <c:formatCode>0.0%</c:formatCode>
                <c:ptCount val="1"/>
                <c:pt idx="0">
                  <c:v>-4.3242040000000002E-2</c:v>
                </c:pt>
              </c:numCache>
            </c:numRef>
          </c:xVal>
          <c:yVal>
            <c:numRef>
              <c:f>'YoY Street Rate Growth'!$C$34</c:f>
              <c:numCache>
                <c:formatCode>0.0%</c:formatCode>
                <c:ptCount val="1"/>
                <c:pt idx="0">
                  <c:v>-4.7056309999999997E-2</c:v>
                </c:pt>
              </c:numCache>
            </c:numRef>
          </c:yVal>
          <c:smooth val="0"/>
          <c:extLst>
            <c:ext xmlns:c16="http://schemas.microsoft.com/office/drawing/2014/chart" uri="{C3380CC4-5D6E-409C-BE32-E72D297353CC}">
              <c16:uniqueId val="{00000024-1639-4E3B-9065-15FE71A9B3A0}"/>
            </c:ext>
          </c:extLst>
        </c:ser>
        <c:ser>
          <c:idx val="2"/>
          <c:order val="2"/>
          <c:tx>
            <c:v>axis</c:v>
          </c:tx>
          <c:spPr>
            <a:ln w="25400" cap="rnd">
              <a:no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'YoY Street Rate Growth'!$B$36</c:f>
              <c:numCache>
                <c:formatCode>General</c:formatCode>
                <c:ptCount val="1"/>
              </c:numCache>
            </c:numRef>
          </c:xVal>
          <c:yVal>
            <c:numRef>
              <c:f>'YoY Street Rate Growth'!$C$36</c:f>
              <c:numCache>
                <c:formatCode>General</c:formatCode>
                <c:ptCount val="1"/>
              </c:numCache>
            </c:numRef>
          </c:yVal>
          <c:smooth val="0"/>
          <c:extLst>
            <c:ext xmlns:c16="http://schemas.microsoft.com/office/drawing/2014/chart" uri="{C3380CC4-5D6E-409C-BE32-E72D297353CC}">
              <c16:uniqueId val="{00000025-1639-4E3B-9065-15FE71A9B3A0}"/>
            </c:ext>
          </c:extLst>
        </c:ser>
        <c:dLbls>
          <c:dLblPos val="t"/>
          <c:showLegendKey val="0"/>
          <c:showVal val="1"/>
          <c:showCatName val="0"/>
          <c:showSerName val="0"/>
          <c:showPercent val="0"/>
          <c:showBubbleSize val="0"/>
        </c:dLbls>
        <c:axId val="2128744527"/>
        <c:axId val="733085007"/>
      </c:scatterChart>
      <c:valAx>
        <c:axId val="2128744527"/>
        <c:scaling>
          <c:orientation val="minMax"/>
          <c:max val="0"/>
          <c:min val="-0.1200000000000000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solidFill>
                      <a:sysClr val="windowText" lastClr="000000"/>
                    </a:solidFill>
                  </a:rPr>
                  <a:t>YoY Street Rate Growth </a:t>
                </a:r>
                <a:r>
                  <a:rPr lang="en-US" sz="1600" b="1" i="0" u="none" strike="noStrike" kern="1200" baseline="0">
                    <a:solidFill>
                      <a:sysClr val="windowText" lastClr="000000"/>
                    </a:solidFill>
                  </a:rPr>
                  <a:t>–</a:t>
                </a:r>
                <a:r>
                  <a:rPr lang="en-US">
                    <a:solidFill>
                      <a:sysClr val="windowText" lastClr="000000"/>
                    </a:solidFill>
                  </a:rPr>
                  <a:t> Current </a:t>
                </a:r>
              </a:p>
            </c:rich>
          </c:tx>
          <c:layout>
            <c:manualLayout>
              <c:xMode val="edge"/>
              <c:yMode val="edge"/>
              <c:x val="0.39329715379614244"/>
              <c:y val="0.94321759259259264"/>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33085007"/>
        <c:crosses val="autoZero"/>
        <c:crossBetween val="midCat"/>
        <c:majorUnit val="2.0000000000000004E-2"/>
      </c:valAx>
      <c:valAx>
        <c:axId val="733085007"/>
        <c:scaling>
          <c:orientation val="minMax"/>
          <c:max val="0"/>
          <c:min val="-0.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YoY Street Rate Growth </a:t>
                </a:r>
                <a:r>
                  <a:rPr lang="en-US" sz="1600" b="1" i="0" u="none" strike="noStrike" kern="1200" baseline="0">
                    <a:solidFill>
                      <a:sysClr val="windowText" lastClr="000000"/>
                    </a:solidFill>
                  </a:rPr>
                  <a:t>–</a:t>
                </a:r>
                <a:r>
                  <a:rPr lang="en-US"/>
                  <a:t> 1 Year Ago </a:t>
                </a:r>
              </a:p>
            </c:rich>
          </c:tx>
          <c:layout>
            <c:manualLayout>
              <c:xMode val="edge"/>
              <c:yMode val="edge"/>
              <c:x val="0"/>
              <c:y val="0.2035165135608048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28744527"/>
        <c:crossesAt val="0"/>
        <c:crossBetween val="midCat"/>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'Unit Size'!$B$1:$D$1</c:f>
          <c:strCache>
            <c:ptCount val="3"/>
            <c:pt idx="0">
              <c:v>Same-Store Year-over-Year Street Rate Growth</c:v>
            </c:pt>
          </c:strCache>
        </c:strRef>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'Unit Size'!$B$2</c:f>
              <c:strCache>
                <c:ptCount val="1"/>
                <c:pt idx="0">
                  <c:v>Small Units</c:v>
                </c:pt>
              </c:strCache>
            </c:strRef>
          </c:tx>
          <c:spPr>
            <a:ln w="38100" cap="rnd">
              <a:solidFill>
                <a:srgbClr val="0048A9"/>
              </a:solidFill>
              <a:round/>
            </a:ln>
            <a:effectLst/>
          </c:spPr>
          <c:marker>
            <c:symbol val="none"/>
          </c:marker>
          <c:cat>
            <c:numRef>
              <c:f>'Unit Size'!$A$3:$A$82</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'Unit Size'!$B$3:$B$82</c:f>
              <c:numCache>
                <c:formatCode>0.0%</c:formatCode>
                <c:ptCount val="80"/>
                <c:pt idx="0">
                  <c:v>4.0434713896070201E-2</c:v>
                </c:pt>
                <c:pt idx="1">
                  <c:v>4.2003581784617397E-2</c:v>
                </c:pt>
                <c:pt idx="2">
                  <c:v>3.59156840337344E-2</c:v>
                </c:pt>
                <c:pt idx="3">
                  <c:v>1.9186706268609199E-2</c:v>
                </c:pt>
                <c:pt idx="4">
                  <c:v>6.1062548498489301E-3</c:v>
                </c:pt>
                <c:pt idx="5">
                  <c:v>-2.0413224917612402E-3</c:v>
                </c:pt>
                <c:pt idx="6">
                  <c:v>-8.81132591447145E-3</c:v>
                </c:pt>
                <c:pt idx="7">
                  <c:v>-1.3076346578546E-2</c:v>
                </c:pt>
                <c:pt idx="8">
                  <c:v>-1.8742622769267098E-2</c:v>
                </c:pt>
                <c:pt idx="9">
                  <c:v>-1.6101808413301898E-2</c:v>
                </c:pt>
                <c:pt idx="10">
                  <c:v>-1.14000125736008E-2</c:v>
                </c:pt>
                <c:pt idx="11">
                  <c:v>-2.6727064504877399E-3</c:v>
                </c:pt>
                <c:pt idx="12">
                  <c:v>-1.6062556547045601E-3</c:v>
                </c:pt>
                <c:pt idx="13">
                  <c:v>-4.0428622248955904E-3</c:v>
                </c:pt>
                <c:pt idx="14">
                  <c:v>-2.0522692807330499E-3</c:v>
                </c:pt>
                <c:pt idx="15">
                  <c:v>-3.0819941690898799E-3</c:v>
                </c:pt>
                <c:pt idx="16">
                  <c:v>-4.2112811965140098E-3</c:v>
                </c:pt>
                <c:pt idx="17">
                  <c:v>-1.1184505178145E-2</c:v>
                </c:pt>
                <c:pt idx="18">
                  <c:v>-1.9990239213193199E-2</c:v>
                </c:pt>
                <c:pt idx="19">
                  <c:v>-2.2395844766600798E-2</c:v>
                </c:pt>
                <c:pt idx="20">
                  <c:v>-2.5517129156109E-2</c:v>
                </c:pt>
                <c:pt idx="21">
                  <c:v>-2.33836123532691E-2</c:v>
                </c:pt>
                <c:pt idx="22">
                  <c:v>-1.8916628010377801E-2</c:v>
                </c:pt>
                <c:pt idx="23">
                  <c:v>-1.4799713971899201E-2</c:v>
                </c:pt>
                <c:pt idx="24">
                  <c:v>-1.0366045577273299E-2</c:v>
                </c:pt>
                <c:pt idx="25">
                  <c:v>-5.5812481588898696E-3</c:v>
                </c:pt>
                <c:pt idx="26">
                  <c:v>-1.03622316360519E-2</c:v>
                </c:pt>
                <c:pt idx="27">
                  <c:v>-2.59112999212468E-2</c:v>
                </c:pt>
                <c:pt idx="28">
                  <c:v>-3.20828891653809E-2</c:v>
                </c:pt>
                <c:pt idx="29">
                  <c:v>-2.8036707205115599E-2</c:v>
                </c:pt>
                <c:pt idx="30">
                  <c:v>-1.13668294644812E-2</c:v>
                </c:pt>
                <c:pt idx="31">
                  <c:v>3.5795154839204698E-3</c:v>
                </c:pt>
                <c:pt idx="32">
                  <c:v>1.67672850840184E-2</c:v>
                </c:pt>
                <c:pt idx="33">
                  <c:v>3.0725825800849298E-2</c:v>
                </c:pt>
                <c:pt idx="34">
                  <c:v>2.9356169197079399E-2</c:v>
                </c:pt>
                <c:pt idx="35">
                  <c:v>3.0908438238196799E-2</c:v>
                </c:pt>
                <c:pt idx="36">
                  <c:v>3.29125952483766E-2</c:v>
                </c:pt>
                <c:pt idx="37">
                  <c:v>3.9496973471073303E-2</c:v>
                </c:pt>
                <c:pt idx="38">
                  <c:v>2.60599705825767E-2</c:v>
                </c:pt>
                <c:pt idx="39">
                  <c:v>7.91629591639499E-2</c:v>
                </c:pt>
                <c:pt idx="40">
                  <c:v>9.5854250865225601E-2</c:v>
                </c:pt>
                <c:pt idx="41">
                  <c:v>0.102829901201844</c:v>
                </c:pt>
                <c:pt idx="42">
                  <c:v>9.5587856347361694E-2</c:v>
                </c:pt>
                <c:pt idx="43">
                  <c:v>8.6764737839749903E-2</c:v>
                </c:pt>
                <c:pt idx="44">
                  <c:v>8.4506809919354706E-2</c:v>
                </c:pt>
                <c:pt idx="45">
                  <c:v>7.7750881635013605E-2</c:v>
                </c:pt>
                <c:pt idx="46">
                  <c:v>7.1106304852255595E-2</c:v>
                </c:pt>
                <c:pt idx="47">
                  <c:v>6.3764592651303603E-2</c:v>
                </c:pt>
                <c:pt idx="48">
                  <c:v>6.4093547398852202E-2</c:v>
                </c:pt>
                <c:pt idx="49">
                  <c:v>6.0888366968455898E-2</c:v>
                </c:pt>
                <c:pt idx="50">
                  <c:v>6.4620462647976801E-2</c:v>
                </c:pt>
                <c:pt idx="51">
                  <c:v>4.9045758461160403E-2</c:v>
                </c:pt>
                <c:pt idx="52">
                  <c:v>4.0582797741821497E-2</c:v>
                </c:pt>
                <c:pt idx="53">
                  <c:v>3.57235998683538E-2</c:v>
                </c:pt>
                <c:pt idx="54">
                  <c:v>2.08745799208312E-2</c:v>
                </c:pt>
                <c:pt idx="55">
                  <c:v>1.2547788975265499E-2</c:v>
                </c:pt>
                <c:pt idx="56">
                  <c:v>1.3074065514754899E-3</c:v>
                </c:pt>
                <c:pt idx="57">
                  <c:v>-1.11080260681297E-2</c:v>
                </c:pt>
                <c:pt idx="58">
                  <c:v>-1.51380149959645E-2</c:v>
                </c:pt>
                <c:pt idx="59">
                  <c:v>-3.0163276535936302E-2</c:v>
                </c:pt>
                <c:pt idx="60">
                  <c:v>-3.1827750787746599E-2</c:v>
                </c:pt>
                <c:pt idx="61">
                  <c:v>-2.91913900954291E-2</c:v>
                </c:pt>
                <c:pt idx="62">
                  <c:v>-3.0123411696307299E-2</c:v>
                </c:pt>
                <c:pt idx="63">
                  <c:v>-3.1074476685391001E-2</c:v>
                </c:pt>
                <c:pt idx="64">
                  <c:v>-3.70280661430194E-2</c:v>
                </c:pt>
                <c:pt idx="65">
                  <c:v>-4.0485344840370703E-2</c:v>
                </c:pt>
                <c:pt idx="66">
                  <c:v>-5.0722243663520503E-2</c:v>
                </c:pt>
                <c:pt idx="67">
                  <c:v>-4.9965205353795901E-2</c:v>
                </c:pt>
                <c:pt idx="68">
                  <c:v>-5.1900703083638297E-2</c:v>
                </c:pt>
                <c:pt idx="69">
                  <c:v>-5.1470508422513002E-2</c:v>
                </c:pt>
                <c:pt idx="70">
                  <c:v>-5.2370926513506597E-2</c:v>
                </c:pt>
                <c:pt idx="71">
                  <c:v>-3.89027307242482E-2</c:v>
                </c:pt>
                <c:pt idx="72">
                  <c:v>-4.47578248468639E-2</c:v>
                </c:pt>
                <c:pt idx="73">
                  <c:v>-4.7425416806626701E-2</c:v>
                </c:pt>
                <c:pt idx="74">
                  <c:v>-5.4183772300296203E-2</c:v>
                </c:pt>
                <c:pt idx="75">
                  <c:v>-5.3384220631917501E-2</c:v>
                </c:pt>
                <c:pt idx="76">
                  <c:v>-5.4312199854474497E-2</c:v>
                </c:pt>
                <c:pt idx="77">
                  <c:v>-5.78887234053546E-2</c:v>
                </c:pt>
                <c:pt idx="78">
                  <c:v>-4.90075171808197E-2</c:v>
                </c:pt>
                <c:pt idx="79">
                  <c:v>-5.2567301351360403E-2</c:v>
                </c:pt>
              </c:numCache>
            </c:numRef>
          </c:val>
          <c:smooth val="0"/>
          <c:extLst>
            <c:ext xmlns:c16="http://schemas.microsoft.com/office/drawing/2014/chart" uri="{C3380CC4-5D6E-409C-BE32-E72D297353CC}">
              <c16:uniqueId val="{00000000-B34E-450D-A45D-63FCBEB14219}"/>
            </c:ext>
          </c:extLst>
        </c:ser>
        <c:ser>
          <c:idx val="1"/>
          <c:order val="1"/>
          <c:tx>
            <c:strRef>
              <c:f>'Unit Size'!$C$2</c:f>
              <c:strCache>
                <c:ptCount val="1"/>
                <c:pt idx="0">
                  <c:v>Medium Units</c:v>
                </c:pt>
              </c:strCache>
            </c:strRef>
          </c:tx>
          <c:spPr>
            <a:ln w="38100" cap="rnd">
              <a:solidFill>
                <a:srgbClr val="007FFF"/>
              </a:solidFill>
              <a:round/>
            </a:ln>
            <a:effectLst/>
          </c:spPr>
          <c:marker>
            <c:symbol val="none"/>
          </c:marker>
          <c:cat>
            <c:numRef>
              <c:f>'Unit Size'!$A$3:$A$82</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'Unit Size'!$C$3:$C$82</c:f>
              <c:numCache>
                <c:formatCode>0.0%</c:formatCode>
                <c:ptCount val="80"/>
                <c:pt idx="0">
                  <c:v>3.4587856785744997E-2</c:v>
                </c:pt>
                <c:pt idx="1">
                  <c:v>3.6246026114366801E-2</c:v>
                </c:pt>
                <c:pt idx="2">
                  <c:v>2.8391971545919201E-2</c:v>
                </c:pt>
                <c:pt idx="3">
                  <c:v>1.3694020544319899E-2</c:v>
                </c:pt>
                <c:pt idx="4">
                  <c:v>7.0565560771482898E-3</c:v>
                </c:pt>
                <c:pt idx="5">
                  <c:v>-7.7667381425348795E-4</c:v>
                </c:pt>
                <c:pt idx="6">
                  <c:v>-7.0564469934847303E-3</c:v>
                </c:pt>
                <c:pt idx="7">
                  <c:v>-9.8288932793019201E-3</c:v>
                </c:pt>
                <c:pt idx="8">
                  <c:v>-1.4994821489340501E-2</c:v>
                </c:pt>
                <c:pt idx="9">
                  <c:v>-1.21230345618E-2</c:v>
                </c:pt>
                <c:pt idx="10">
                  <c:v>-9.2656632846754901E-3</c:v>
                </c:pt>
                <c:pt idx="11">
                  <c:v>-7.5025213343654401E-4</c:v>
                </c:pt>
                <c:pt idx="12">
                  <c:v>1.29813962856568E-3</c:v>
                </c:pt>
                <c:pt idx="13">
                  <c:v>-1.5879553450951801E-4</c:v>
                </c:pt>
                <c:pt idx="14">
                  <c:v>2.43927490121764E-3</c:v>
                </c:pt>
                <c:pt idx="15">
                  <c:v>-8.1447386783936203E-4</c:v>
                </c:pt>
                <c:pt idx="16">
                  <c:v>-2.3950181254342698E-3</c:v>
                </c:pt>
                <c:pt idx="17">
                  <c:v>-9.1378048139089101E-3</c:v>
                </c:pt>
                <c:pt idx="18">
                  <c:v>-1.7889754820211899E-2</c:v>
                </c:pt>
                <c:pt idx="19">
                  <c:v>-1.7513807733076901E-2</c:v>
                </c:pt>
                <c:pt idx="20">
                  <c:v>-2.11066672070996E-2</c:v>
                </c:pt>
                <c:pt idx="21">
                  <c:v>-1.8430147312373399E-2</c:v>
                </c:pt>
                <c:pt idx="22">
                  <c:v>-8.3988580815304408E-3</c:v>
                </c:pt>
                <c:pt idx="23">
                  <c:v>-7.8233928139925506E-3</c:v>
                </c:pt>
                <c:pt idx="24">
                  <c:v>-5.7410024727403298E-3</c:v>
                </c:pt>
                <c:pt idx="25">
                  <c:v>-1.9651976042520101E-3</c:v>
                </c:pt>
                <c:pt idx="26">
                  <c:v>-7.0799398565502998E-3</c:v>
                </c:pt>
                <c:pt idx="27">
                  <c:v>-2.54297957963904E-2</c:v>
                </c:pt>
                <c:pt idx="28">
                  <c:v>-3.0146917803511902E-2</c:v>
                </c:pt>
                <c:pt idx="29">
                  <c:v>-2.4521922423792801E-2</c:v>
                </c:pt>
                <c:pt idx="30">
                  <c:v>-7.5059352760152099E-3</c:v>
                </c:pt>
                <c:pt idx="31">
                  <c:v>9.2872005210116893E-3</c:v>
                </c:pt>
                <c:pt idx="32">
                  <c:v>2.11231360807475E-2</c:v>
                </c:pt>
                <c:pt idx="33">
                  <c:v>3.2052332337197398E-2</c:v>
                </c:pt>
                <c:pt idx="34">
                  <c:v>2.7857016811734501E-2</c:v>
                </c:pt>
                <c:pt idx="35">
                  <c:v>3.4085772284646099E-2</c:v>
                </c:pt>
                <c:pt idx="36">
                  <c:v>3.7712217900407102E-2</c:v>
                </c:pt>
                <c:pt idx="37">
                  <c:v>4.1130697940574397E-2</c:v>
                </c:pt>
                <c:pt idx="38">
                  <c:v>4.5224521643777403E-2</c:v>
                </c:pt>
                <c:pt idx="39">
                  <c:v>8.28103673237542E-2</c:v>
                </c:pt>
                <c:pt idx="40">
                  <c:v>0.10219261534905399</c:v>
                </c:pt>
                <c:pt idx="41">
                  <c:v>0.110600523918992</c:v>
                </c:pt>
                <c:pt idx="42">
                  <c:v>0.10160862029932601</c:v>
                </c:pt>
                <c:pt idx="43">
                  <c:v>8.8948052314145695E-2</c:v>
                </c:pt>
                <c:pt idx="44">
                  <c:v>8.4430560589870002E-2</c:v>
                </c:pt>
                <c:pt idx="45">
                  <c:v>7.8771842696423705E-2</c:v>
                </c:pt>
                <c:pt idx="46">
                  <c:v>6.9594297536038296E-2</c:v>
                </c:pt>
                <c:pt idx="47">
                  <c:v>6.26145983176397E-2</c:v>
                </c:pt>
                <c:pt idx="48">
                  <c:v>6.4169298913032899E-2</c:v>
                </c:pt>
                <c:pt idx="49">
                  <c:v>6.0208100770376999E-2</c:v>
                </c:pt>
                <c:pt idx="50">
                  <c:v>6.3639579644136204E-2</c:v>
                </c:pt>
                <c:pt idx="51">
                  <c:v>4.9478101908033097E-2</c:v>
                </c:pt>
                <c:pt idx="52">
                  <c:v>4.0071142544968998E-2</c:v>
                </c:pt>
                <c:pt idx="53">
                  <c:v>3.43276620100827E-2</c:v>
                </c:pt>
                <c:pt idx="54">
                  <c:v>2.0512173303801399E-2</c:v>
                </c:pt>
                <c:pt idx="55">
                  <c:v>1.2093323380731101E-2</c:v>
                </c:pt>
                <c:pt idx="56">
                  <c:v>1.66992442505092E-3</c:v>
                </c:pt>
                <c:pt idx="57">
                  <c:v>-1.0456828067464801E-2</c:v>
                </c:pt>
                <c:pt idx="58">
                  <c:v>-1.55037011019476E-2</c:v>
                </c:pt>
                <c:pt idx="59">
                  <c:v>-3.0106763361229898E-2</c:v>
                </c:pt>
                <c:pt idx="60">
                  <c:v>-3.1891707914612301E-2</c:v>
                </c:pt>
                <c:pt idx="61">
                  <c:v>-2.94062711807077E-2</c:v>
                </c:pt>
                <c:pt idx="62">
                  <c:v>-3.21881289753288E-2</c:v>
                </c:pt>
                <c:pt idx="63">
                  <c:v>-3.5105748395485303E-2</c:v>
                </c:pt>
                <c:pt idx="64">
                  <c:v>-3.9419038816427797E-2</c:v>
                </c:pt>
                <c:pt idx="65">
                  <c:v>-4.3233736298472998E-2</c:v>
                </c:pt>
                <c:pt idx="66">
                  <c:v>-5.1019212617283101E-2</c:v>
                </c:pt>
                <c:pt idx="67">
                  <c:v>-4.7848234292816101E-2</c:v>
                </c:pt>
                <c:pt idx="68">
                  <c:v>-4.7807915360591299E-2</c:v>
                </c:pt>
                <c:pt idx="69">
                  <c:v>-4.67142261561901E-2</c:v>
                </c:pt>
                <c:pt idx="70">
                  <c:v>-4.57081164666455E-2</c:v>
                </c:pt>
                <c:pt idx="71">
                  <c:v>-3.0009313259342401E-2</c:v>
                </c:pt>
                <c:pt idx="72">
                  <c:v>-3.3574218426087002E-2</c:v>
                </c:pt>
                <c:pt idx="73">
                  <c:v>-3.4172956073719299E-2</c:v>
                </c:pt>
                <c:pt idx="74">
                  <c:v>-4.1178738329219998E-2</c:v>
                </c:pt>
                <c:pt idx="75">
                  <c:v>-3.8894201347081298E-2</c:v>
                </c:pt>
                <c:pt idx="76">
                  <c:v>-3.8725726415121002E-2</c:v>
                </c:pt>
                <c:pt idx="77">
                  <c:v>-4.1584836926242902E-2</c:v>
                </c:pt>
                <c:pt idx="78">
                  <c:v>-3.4214272498766803E-2</c:v>
                </c:pt>
                <c:pt idx="79">
                  <c:v>-3.8086785724965898E-2</c:v>
                </c:pt>
              </c:numCache>
            </c:numRef>
          </c:val>
          <c:smooth val="0"/>
          <c:extLst>
            <c:ext xmlns:c16="http://schemas.microsoft.com/office/drawing/2014/chart" uri="{C3380CC4-5D6E-409C-BE32-E72D297353CC}">
              <c16:uniqueId val="{00000001-B34E-450D-A45D-63FCBEB14219}"/>
            </c:ext>
          </c:extLst>
        </c:ser>
        <c:ser>
          <c:idx val="2"/>
          <c:order val="2"/>
          <c:tx>
            <c:strRef>
              <c:f>'Unit Size'!$D$2</c:f>
              <c:strCache>
                <c:ptCount val="1"/>
                <c:pt idx="0">
                  <c:v>Large Units</c:v>
                </c:pt>
              </c:strCache>
            </c:strRef>
          </c:tx>
          <c:spPr>
            <a:ln w="38100" cap="rnd">
              <a:solidFill>
                <a:schemeClr val="accent3"/>
              </a:solidFill>
              <a:round/>
            </a:ln>
            <a:effectLst/>
          </c:spPr>
          <c:marker>
            <c:symbol val="none"/>
          </c:marker>
          <c:cat>
            <c:numRef>
              <c:f>'Unit Size'!$A$3:$A$82</c:f>
              <c:numCache>
                <c:formatCode>mmm\-yy</c:formatCode>
                <c:ptCount val="8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numCache>
            </c:numRef>
          </c:cat>
          <c:val>
            <c:numRef>
              <c:f>'Unit Size'!$D$3:$D$82</c:f>
              <c:numCache>
                <c:formatCode>0.0%</c:formatCode>
                <c:ptCount val="80"/>
                <c:pt idx="0">
                  <c:v>3.4415704925571902E-2</c:v>
                </c:pt>
                <c:pt idx="1">
                  <c:v>3.5294227462936201E-2</c:v>
                </c:pt>
                <c:pt idx="2">
                  <c:v>2.94587378832433E-2</c:v>
                </c:pt>
                <c:pt idx="3">
                  <c:v>1.74565489574212E-2</c:v>
                </c:pt>
                <c:pt idx="4">
                  <c:v>1.2107838387061301E-2</c:v>
                </c:pt>
                <c:pt idx="5">
                  <c:v>3.6683191764152602E-3</c:v>
                </c:pt>
                <c:pt idx="6">
                  <c:v>-2.7474181630695199E-3</c:v>
                </c:pt>
                <c:pt idx="7">
                  <c:v>-5.0936870961553801E-3</c:v>
                </c:pt>
                <c:pt idx="8">
                  <c:v>-7.2850903647054899E-3</c:v>
                </c:pt>
                <c:pt idx="9">
                  <c:v>-3.7479631684071602E-3</c:v>
                </c:pt>
                <c:pt idx="10">
                  <c:v>-2.9364260092689799E-3</c:v>
                </c:pt>
                <c:pt idx="11">
                  <c:v>3.0739783618531501E-3</c:v>
                </c:pt>
                <c:pt idx="12">
                  <c:v>4.7611372258348199E-3</c:v>
                </c:pt>
                <c:pt idx="13">
                  <c:v>3.9661563547908202E-3</c:v>
                </c:pt>
                <c:pt idx="14">
                  <c:v>7.5483692107890799E-3</c:v>
                </c:pt>
                <c:pt idx="15">
                  <c:v>3.5495802860983101E-3</c:v>
                </c:pt>
                <c:pt idx="16">
                  <c:v>1.3616726196952801E-3</c:v>
                </c:pt>
                <c:pt idx="17">
                  <c:v>-3.0660464022684501E-3</c:v>
                </c:pt>
                <c:pt idx="18">
                  <c:v>-7.4537714216395901E-3</c:v>
                </c:pt>
                <c:pt idx="19">
                  <c:v>-9.2970430843444304E-3</c:v>
                </c:pt>
                <c:pt idx="20">
                  <c:v>-1.1151895018188101E-2</c:v>
                </c:pt>
                <c:pt idx="21">
                  <c:v>-7.7061843258959799E-3</c:v>
                </c:pt>
                <c:pt idx="22">
                  <c:v>9.9971692730225006E-4</c:v>
                </c:pt>
                <c:pt idx="23">
                  <c:v>2.63708115376662E-3</c:v>
                </c:pt>
                <c:pt idx="24">
                  <c:v>1.81831470521508E-3</c:v>
                </c:pt>
                <c:pt idx="25">
                  <c:v>3.1298755709393E-3</c:v>
                </c:pt>
                <c:pt idx="26">
                  <c:v>1.99153895207418E-4</c:v>
                </c:pt>
                <c:pt idx="27">
                  <c:v>-1.32508652405021E-2</c:v>
                </c:pt>
                <c:pt idx="28">
                  <c:v>-1.4902598619436399E-2</c:v>
                </c:pt>
                <c:pt idx="29">
                  <c:v>-8.8974679204389603E-3</c:v>
                </c:pt>
                <c:pt idx="30">
                  <c:v>2.8918744656027799E-3</c:v>
                </c:pt>
                <c:pt idx="31">
                  <c:v>1.7893621017970401E-2</c:v>
                </c:pt>
                <c:pt idx="32">
                  <c:v>2.5783326947991899E-2</c:v>
                </c:pt>
                <c:pt idx="33">
                  <c:v>3.53499725200851E-2</c:v>
                </c:pt>
                <c:pt idx="34">
                  <c:v>3.3665588962140502E-2</c:v>
                </c:pt>
                <c:pt idx="35">
                  <c:v>3.9550657745492997E-2</c:v>
                </c:pt>
                <c:pt idx="36">
                  <c:v>4.4452505332533997E-2</c:v>
                </c:pt>
                <c:pt idx="37">
                  <c:v>4.7336563116948303E-2</c:v>
                </c:pt>
                <c:pt idx="38">
                  <c:v>5.1313335760732798E-2</c:v>
                </c:pt>
                <c:pt idx="39">
                  <c:v>7.4316836627274896E-2</c:v>
                </c:pt>
                <c:pt idx="40">
                  <c:v>9.42298683238708E-2</c:v>
                </c:pt>
                <c:pt idx="41">
                  <c:v>0.105214890410871</c:v>
                </c:pt>
                <c:pt idx="42">
                  <c:v>9.6790299393200802E-2</c:v>
                </c:pt>
                <c:pt idx="43">
                  <c:v>8.5945668845885406E-2</c:v>
                </c:pt>
                <c:pt idx="44">
                  <c:v>8.1058663327752495E-2</c:v>
                </c:pt>
                <c:pt idx="45">
                  <c:v>7.5033946933590306E-2</c:v>
                </c:pt>
                <c:pt idx="46">
                  <c:v>6.6622081841682404E-2</c:v>
                </c:pt>
                <c:pt idx="47">
                  <c:v>5.9845925805928901E-2</c:v>
                </c:pt>
                <c:pt idx="48">
                  <c:v>5.9124706368930101E-2</c:v>
                </c:pt>
                <c:pt idx="49">
                  <c:v>5.51483119866647E-2</c:v>
                </c:pt>
                <c:pt idx="50">
                  <c:v>6.1609831191318902E-2</c:v>
                </c:pt>
                <c:pt idx="51">
                  <c:v>4.8389383320933198E-2</c:v>
                </c:pt>
                <c:pt idx="52">
                  <c:v>4.0523670600718702E-2</c:v>
                </c:pt>
                <c:pt idx="53">
                  <c:v>3.5024552482492199E-2</c:v>
                </c:pt>
                <c:pt idx="54">
                  <c:v>2.2177944848407499E-2</c:v>
                </c:pt>
                <c:pt idx="55">
                  <c:v>1.10198086684369E-2</c:v>
                </c:pt>
                <c:pt idx="56">
                  <c:v>1.5305703892705899E-3</c:v>
                </c:pt>
                <c:pt idx="57">
                  <c:v>-6.8251491410536002E-3</c:v>
                </c:pt>
                <c:pt idx="58">
                  <c:v>-9.9189928784294799E-3</c:v>
                </c:pt>
                <c:pt idx="59">
                  <c:v>-2.47449911827766E-2</c:v>
                </c:pt>
                <c:pt idx="60">
                  <c:v>-2.6944690047528998E-2</c:v>
                </c:pt>
                <c:pt idx="61">
                  <c:v>-2.3795254678079299E-2</c:v>
                </c:pt>
                <c:pt idx="62">
                  <c:v>-2.6452735380786199E-2</c:v>
                </c:pt>
                <c:pt idx="63">
                  <c:v>-3.0278318137941199E-2</c:v>
                </c:pt>
                <c:pt idx="64">
                  <c:v>-3.5427008676185097E-2</c:v>
                </c:pt>
                <c:pt idx="65">
                  <c:v>-3.7127015205598697E-2</c:v>
                </c:pt>
                <c:pt idx="66">
                  <c:v>-4.02115470868874E-2</c:v>
                </c:pt>
                <c:pt idx="67">
                  <c:v>-3.6634476337426898E-2</c:v>
                </c:pt>
                <c:pt idx="68">
                  <c:v>-3.6713658043398198E-2</c:v>
                </c:pt>
                <c:pt idx="69">
                  <c:v>-3.8738516713498899E-2</c:v>
                </c:pt>
                <c:pt idx="70">
                  <c:v>-3.7883547036746901E-2</c:v>
                </c:pt>
                <c:pt idx="71">
                  <c:v>-2.2685543882724701E-2</c:v>
                </c:pt>
                <c:pt idx="72">
                  <c:v>-2.55240986704806E-2</c:v>
                </c:pt>
                <c:pt idx="73">
                  <c:v>-2.7343162677505299E-2</c:v>
                </c:pt>
                <c:pt idx="74">
                  <c:v>-3.3216529645008201E-2</c:v>
                </c:pt>
                <c:pt idx="75">
                  <c:v>-2.9299680494928801E-2</c:v>
                </c:pt>
                <c:pt idx="76">
                  <c:v>-2.8941105967653698E-2</c:v>
                </c:pt>
                <c:pt idx="77">
                  <c:v>-3.3124683968873601E-2</c:v>
                </c:pt>
                <c:pt idx="78">
                  <c:v>-2.93913549578943E-2</c:v>
                </c:pt>
                <c:pt idx="79">
                  <c:v>-3.1695885564240099E-2</c:v>
                </c:pt>
              </c:numCache>
            </c:numRef>
          </c:val>
          <c:smooth val="0"/>
          <c:extLst>
            <c:ext xmlns:c16="http://schemas.microsoft.com/office/drawing/2014/chart" uri="{C3380CC4-5D6E-409C-BE32-E72D297353CC}">
              <c16:uniqueId val="{00000002-B34E-450D-A45D-63FCBEB14219}"/>
            </c:ext>
          </c:extLst>
        </c:ser>
        <c:dLbls>
          <c:showLegendKey val="0"/>
          <c:showVal val="0"/>
          <c:showCatName val="0"/>
          <c:showSerName val="0"/>
          <c:showPercent val="0"/>
          <c:showBubbleSize val="0"/>
        </c:dLbls>
        <c:smooth val="0"/>
        <c:axId val="259455199"/>
        <c:axId val="259456447"/>
      </c:lineChart>
      <c:dateAx>
        <c:axId val="259455199"/>
        <c:scaling>
          <c:orientation val="minMax"/>
          <c:min val="43132"/>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59456447"/>
        <c:crosses val="autoZero"/>
        <c:auto val="1"/>
        <c:lblOffset val="100"/>
        <c:baseTimeUnit val="months"/>
        <c:majorUnit val="3"/>
        <c:majorTimeUnit val="months"/>
      </c:dateAx>
      <c:valAx>
        <c:axId val="259456447"/>
        <c:scaling>
          <c:orientation val="minMax"/>
          <c:max val="0.12000000000000001"/>
          <c:min val="-6.0000000000000012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9455199"/>
        <c:crosses val="autoZero"/>
        <c:crossBetween val="between"/>
      </c:valAx>
      <c:spPr>
        <a:noFill/>
        <a:ln>
          <a:noFill/>
        </a:ln>
        <a:effectLst/>
      </c:spPr>
    </c:plotArea>
    <c:legend>
      <c:legendPos val="b"/>
      <c:layout>
        <c:manualLayout>
          <c:xMode val="edge"/>
          <c:yMode val="edge"/>
          <c:x val="4.4740287524123255E-2"/>
          <c:y val="0.92255273580690444"/>
          <c:w val="0.91041983137063609"/>
          <c:h val="7.677165354330708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National Annual Completions: Net Rentable Square Feet &amp; Percent of Stock</a:t>
            </a:r>
          </a:p>
        </c:rich>
      </c:tx>
      <c:layout>
        <c:manualLayout>
          <c:xMode val="edge"/>
          <c:yMode val="edge"/>
          <c:x val="0.18459595959595959"/>
          <c:y val="0"/>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2"/>
          <c:order val="0"/>
          <c:tx>
            <c:strRef>
              <c:f>'Forecast Chart Data'!$C$1</c:f>
              <c:strCache>
                <c:ptCount val="1"/>
                <c:pt idx="0">
                  <c:v>Supply</c:v>
                </c:pt>
              </c:strCache>
            </c:strRef>
          </c:tx>
          <c:spPr>
            <a:solidFill>
              <a:srgbClr val="A9A9A9"/>
            </a:solidFill>
            <a:ln>
              <a:noFill/>
            </a:ln>
            <a:effectLst/>
          </c:spPr>
          <c:invertIfNegative val="0"/>
          <c:cat>
            <c:numRef>
              <c:f>'Forecast Chart Data'!$A$2:$A$25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'Forecast Chart Data'!$C$2:$C$25</c:f>
              <c:numCache>
                <c:formatCode>_(* #,##0_);_(* \(#,##0\);_(* "-"??_);_(@_)</c:formatCode>
                <c:ptCount val="24"/>
                <c:pt idx="0">
                  <c:v>55389374</c:v>
                </c:pt>
                <c:pt idx="1">
                  <c:v>54587484</c:v>
                </c:pt>
                <c:pt idx="2">
                  <c:v>58173981</c:v>
                </c:pt>
                <c:pt idx="3">
                  <c:v>59083788</c:v>
                </c:pt>
                <c:pt idx="4">
                  <c:v>56579137</c:v>
                </c:pt>
                <c:pt idx="5">
                  <c:v>58946380</c:v>
                </c:pt>
                <c:pt idx="6">
                  <c:v>54734122</c:v>
                </c:pt>
                <c:pt idx="7">
                  <c:v>48248632</c:v>
                </c:pt>
                <c:pt idx="8">
                  <c:v>44363487</c:v>
                </c:pt>
                <c:pt idx="9">
                  <c:v>31899709</c:v>
                </c:pt>
                <c:pt idx="10">
                  <c:v>16727672</c:v>
                </c:pt>
                <c:pt idx="11">
                  <c:v>12238497</c:v>
                </c:pt>
                <c:pt idx="12">
                  <c:v>13647427</c:v>
                </c:pt>
                <c:pt idx="13">
                  <c:v>16803989</c:v>
                </c:pt>
                <c:pt idx="14">
                  <c:v>25874275</c:v>
                </c:pt>
                <c:pt idx="15">
                  <c:v>33159687</c:v>
                </c:pt>
                <c:pt idx="16">
                  <c:v>42786316</c:v>
                </c:pt>
                <c:pt idx="17">
                  <c:v>54511933</c:v>
                </c:pt>
                <c:pt idx="18">
                  <c:v>74709903</c:v>
                </c:pt>
                <c:pt idx="19">
                  <c:v>75021965</c:v>
                </c:pt>
                <c:pt idx="20">
                  <c:v>67770170</c:v>
                </c:pt>
                <c:pt idx="21">
                  <c:v>61725675</c:v>
                </c:pt>
                <c:pt idx="22">
                  <c:v>56638984</c:v>
                </c:pt>
                <c:pt idx="23">
                  <c:v>65752823</c:v>
                </c:pt>
              </c:numCache>
              <c:extLst/>
            </c:numRef>
          </c:val>
          <c:extLst xmlns:c15="http://schemas.microsoft.com/office/drawing/2012/chart">
            <c:ext xmlns:c16="http://schemas.microsoft.com/office/drawing/2014/chart" uri="{C3380CC4-5D6E-409C-BE32-E72D297353CC}">
              <c16:uniqueId val="{00000000-73A8-4D86-967C-0451CD79C414}"/>
            </c:ext>
          </c:extLst>
        </c:ser>
        <c:dLbls>
          <c:showLegendKey val="0"/>
          <c:showVal val="0"/>
          <c:showCatName val="0"/>
          <c:showSerName val="0"/>
          <c:showPercent val="0"/>
          <c:showBubbleSize val="0"/>
        </c:dLbls>
        <c:gapWidth val="150"/>
        <c:axId val="937530128"/>
        <c:axId val="937523056"/>
        <c:extLst/>
      </c:barChart>
      <c:lineChart>
        <c:grouping val="standard"/>
        <c:varyColors val="0"/>
        <c:ser>
          <c:idx val="4"/>
          <c:order val="1"/>
          <c:tx>
            <c:strRef>
              <c:f>'Forecast Chart Data'!$E$1</c:f>
              <c:strCache>
                <c:ptCount val="1"/>
                <c:pt idx="0">
                  <c:v>% Stock</c:v>
                </c:pt>
              </c:strCache>
            </c:strRef>
          </c:tx>
          <c:spPr>
            <a:ln w="38100" cap="rnd">
              <a:solidFill>
                <a:srgbClr val="007FFF"/>
              </a:solidFill>
              <a:round/>
            </a:ln>
            <a:effectLst/>
          </c:spPr>
          <c:marker>
            <c:symbol val="none"/>
          </c:marker>
          <c:cat>
            <c:numRef>
              <c:f>'Forecast Chart Data'!$A$2:$A$25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'Forecast Chart Data'!$E$2:$E$25</c:f>
              <c:numCache>
                <c:formatCode>0.0%</c:formatCode>
                <c:ptCount val="24"/>
                <c:pt idx="0">
                  <c:v>7.9894006874819207E-2</c:v>
                </c:pt>
                <c:pt idx="1">
                  <c:v>7.0290292096009094E-2</c:v>
                </c:pt>
                <c:pt idx="2">
                  <c:v>6.9988948518365304E-2</c:v>
                </c:pt>
                <c:pt idx="3">
                  <c:v>6.6433896154459299E-2</c:v>
                </c:pt>
                <c:pt idx="4">
                  <c:v>5.9654576996538297E-2</c:v>
                </c:pt>
                <c:pt idx="5">
                  <c:v>5.8651655198023303E-2</c:v>
                </c:pt>
                <c:pt idx="6">
                  <c:v>5.1443227537029297E-2</c:v>
                </c:pt>
                <c:pt idx="7">
                  <c:v>4.3128984117112197E-2</c:v>
                </c:pt>
                <c:pt idx="8">
                  <c:v>3.8016478587610099E-2</c:v>
                </c:pt>
                <c:pt idx="9">
                  <c:v>2.6334718773699001E-2</c:v>
                </c:pt>
                <c:pt idx="10">
                  <c:v>1.3455147014544399E-2</c:v>
                </c:pt>
                <c:pt idx="11">
                  <c:v>9.7135168136060004E-3</c:v>
                </c:pt>
                <c:pt idx="12">
                  <c:v>1.0727561682585301E-2</c:v>
                </c:pt>
                <c:pt idx="13">
                  <c:v>1.3068583596756399E-2</c:v>
                </c:pt>
                <c:pt idx="14">
                  <c:v>1.9863028867568699E-2</c:v>
                </c:pt>
                <c:pt idx="15">
                  <c:v>2.4960073403903001E-2</c:v>
                </c:pt>
                <c:pt idx="16">
                  <c:v>3.1421967996050598E-2</c:v>
                </c:pt>
                <c:pt idx="17">
                  <c:v>3.88135791846125E-2</c:v>
                </c:pt>
                <c:pt idx="18">
                  <c:v>5.1207392862922099E-2</c:v>
                </c:pt>
                <c:pt idx="19">
                  <c:v>4.8916403770649701E-2</c:v>
                </c:pt>
                <c:pt idx="20">
                  <c:v>4.2127315354988502E-2</c:v>
                </c:pt>
                <c:pt idx="21">
                  <c:v>3.6818854875594102E-2</c:v>
                </c:pt>
                <c:pt idx="22">
                  <c:v>3.2584945369096299E-2</c:v>
                </c:pt>
                <c:pt idx="23">
                  <c:v>3.6634490620172599E-2</c:v>
                </c:pt>
              </c:numCache>
              <c:extLst/>
            </c:numRef>
          </c:val>
          <c:smooth val="0"/>
          <c:extLst>
            <c:ext xmlns:c16="http://schemas.microsoft.com/office/drawing/2014/chart" uri="{C3380CC4-5D6E-409C-BE32-E72D297353CC}">
              <c16:uniqueId val="{00000001-73A8-4D86-967C-0451CD79C414}"/>
            </c:ext>
          </c:extLst>
        </c:ser>
        <c:ser>
          <c:idx val="0"/>
          <c:order val="2"/>
          <c:tx>
            <c:strRef>
              <c:f>'Forecast Chart Data'!$F$1</c:f>
              <c:strCache>
                <c:ptCount val="1"/>
                <c:pt idx="0">
                  <c:v>Long-Term Average </c:v>
                </c:pt>
              </c:strCache>
            </c:strRef>
          </c:tx>
          <c:spPr>
            <a:ln w="28575" cap="rnd">
              <a:solidFill>
                <a:srgbClr val="0048A9"/>
              </a:solidFill>
              <a:prstDash val="dash"/>
              <a:round/>
            </a:ln>
            <a:effectLst/>
          </c:spPr>
          <c:marker>
            <c:symbol val="none"/>
          </c:marker>
          <c:dLbls>
            <c:dLbl>
              <c:idx val="12"/>
              <c:layout>
                <c:manualLayout>
                  <c:x val="-9.6347557468414738E-2"/>
                  <c:y val="-3.2241965848019E-2"/>
                </c:manualLayout>
              </c:layout>
              <c:tx>
                <c:rich>
                  <a:bodyPr/>
                  <a:lstStyle/>
                  <a:p>
                    <a:r>
                      <a:rPr lang="en-US" i="1">
                        <a:solidFill>
                          <a:srgbClr val="0048A9"/>
                        </a:solidFill>
                      </a:rPr>
                      <a:t>Long-Term Average: </a:t>
                    </a:r>
                    <a:fld id="{99495D84-A9F8-4F37-8EC8-A7850AEF83F6}" type="VALUE">
                      <a:rPr lang="en-US" i="1">
                        <a:solidFill>
                          <a:srgbClr val="0048A9"/>
                        </a:solidFill>
                      </a:rPr>
                      <a:pPr/>
                      <a:t>[VALUE]</a:t>
                    </a:fld>
                    <a:endParaRPr lang="en-US" i="1">
                      <a:solidFill>
                        <a:srgbClr val="0048A9"/>
                      </a:solidFill>
                    </a:endParaRPr>
                  </a:p>
                </c:rich>
              </c:tx>
              <c:showLegendKey val="0"/>
              <c:showVal val="1"/>
              <c:showCatName val="0"/>
              <c:showSerName val="0"/>
              <c:showPercent val="0"/>
              <c:showBubbleSize val="0"/>
              <c:extLst>
                <c:ext xmlns:c15="http://schemas.microsoft.com/office/drawing/2012/chart" uri="{CE6537A1-D6FC-4f65-9D91-7224C49458BB}">
                  <c15:layout>
                    <c:manualLayout>
                      <c:w val="0.2175062972292191"/>
                      <c:h val="5.5877976190476179E-2"/>
                    </c:manualLayout>
                  </c15:layout>
                  <c15:dlblFieldTable/>
                  <c15:showDataLabelsRange val="0"/>
                </c:ext>
                <c:ext xmlns:c16="http://schemas.microsoft.com/office/drawing/2014/chart" uri="{C3380CC4-5D6E-409C-BE32-E72D297353CC}">
                  <c16:uniqueId val="{00000002-73A8-4D86-967C-0451CD79C41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'Forecast Chart Data'!$A$2:$A$25</c:f>
              <c:numCache>
                <c:formatCode>General</c:formatCod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numCache>
            </c:numRef>
          </c:cat>
          <c:val>
            <c:numRef>
              <c:f>'Forecast Chart Data'!$F$2:$F$25</c:f>
              <c:numCache>
                <c:formatCode>0.0%</c:formatCode>
                <c:ptCount val="24"/>
                <c:pt idx="0">
                  <c:v>4.040211299013298E-2</c:v>
                </c:pt>
                <c:pt idx="1">
                  <c:v>4.040211299013298E-2</c:v>
                </c:pt>
                <c:pt idx="2">
                  <c:v>4.040211299013298E-2</c:v>
                </c:pt>
                <c:pt idx="3">
                  <c:v>4.040211299013298E-2</c:v>
                </c:pt>
                <c:pt idx="4">
                  <c:v>4.040211299013298E-2</c:v>
                </c:pt>
                <c:pt idx="5">
                  <c:v>4.040211299013298E-2</c:v>
                </c:pt>
                <c:pt idx="6">
                  <c:v>4.040211299013298E-2</c:v>
                </c:pt>
                <c:pt idx="7">
                  <c:v>4.040211299013298E-2</c:v>
                </c:pt>
                <c:pt idx="8">
                  <c:v>4.040211299013298E-2</c:v>
                </c:pt>
                <c:pt idx="9">
                  <c:v>4.040211299013298E-2</c:v>
                </c:pt>
                <c:pt idx="10">
                  <c:v>4.040211299013298E-2</c:v>
                </c:pt>
                <c:pt idx="11">
                  <c:v>4.040211299013298E-2</c:v>
                </c:pt>
                <c:pt idx="12">
                  <c:v>4.040211299013298E-2</c:v>
                </c:pt>
                <c:pt idx="13">
                  <c:v>4.040211299013298E-2</c:v>
                </c:pt>
                <c:pt idx="14">
                  <c:v>4.040211299013298E-2</c:v>
                </c:pt>
                <c:pt idx="15">
                  <c:v>4.040211299013298E-2</c:v>
                </c:pt>
                <c:pt idx="16">
                  <c:v>4.040211299013298E-2</c:v>
                </c:pt>
                <c:pt idx="17">
                  <c:v>4.040211299013298E-2</c:v>
                </c:pt>
                <c:pt idx="18">
                  <c:v>4.040211299013298E-2</c:v>
                </c:pt>
                <c:pt idx="19">
                  <c:v>4.040211299013298E-2</c:v>
                </c:pt>
                <c:pt idx="20">
                  <c:v>4.040211299013298E-2</c:v>
                </c:pt>
                <c:pt idx="21">
                  <c:v>4.040211299013298E-2</c:v>
                </c:pt>
                <c:pt idx="22">
                  <c:v>4.040211299013298E-2</c:v>
                </c:pt>
                <c:pt idx="23">
                  <c:v>4.0589568594446464E-2</c:v>
                </c:pt>
              </c:numCache>
              <c:extLst/>
            </c:numRef>
          </c:val>
          <c:smooth val="0"/>
          <c:extLst>
            <c:ext xmlns:c16="http://schemas.microsoft.com/office/drawing/2014/chart" uri="{C3380CC4-5D6E-409C-BE32-E72D297353CC}">
              <c16:uniqueId val="{00000003-73A8-4D86-967C-0451CD79C414}"/>
            </c:ext>
          </c:extLst>
        </c:ser>
        <c:dLbls>
          <c:showLegendKey val="0"/>
          <c:showVal val="0"/>
          <c:showCatName val="0"/>
          <c:showSerName val="0"/>
          <c:showPercent val="0"/>
          <c:showBubbleSize val="0"/>
        </c:dLbls>
        <c:marker val="1"/>
        <c:smooth val="0"/>
        <c:axId val="1163740527"/>
        <c:axId val="390953759"/>
        <c:extLst/>
      </c:lineChart>
      <c:catAx>
        <c:axId val="93753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37523056"/>
        <c:crosses val="autoZero"/>
        <c:auto val="1"/>
        <c:lblAlgn val="ctr"/>
        <c:lblOffset val="100"/>
        <c:noMultiLvlLbl val="0"/>
      </c:catAx>
      <c:valAx>
        <c:axId val="937523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Net</a:t>
                </a:r>
                <a:r>
                  <a:rPr lang="en-US" baseline="0"/>
                  <a:t> R</a:t>
                </a:r>
                <a:r>
                  <a:rPr lang="en-US"/>
                  <a:t>entable Square Feet</a:t>
                </a:r>
              </a:p>
            </c:rich>
          </c:tx>
          <c:layout>
            <c:manualLayout>
              <c:xMode val="edge"/>
              <c:yMode val="edge"/>
              <c:x val="3.8226299694189602E-3"/>
              <c:y val="0.2350361886582358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t;999999]\ \ #,,&quot;M&quot;;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37530128"/>
        <c:crosses val="autoZero"/>
        <c:crossBetween val="between"/>
      </c:valAx>
      <c:valAx>
        <c:axId val="390953759"/>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63740527"/>
        <c:crosses val="max"/>
        <c:crossBetween val="between"/>
      </c:valAx>
      <c:catAx>
        <c:axId val="1163740527"/>
        <c:scaling>
          <c:orientation val="minMax"/>
        </c:scaling>
        <c:delete val="1"/>
        <c:axPos val="b"/>
        <c:numFmt formatCode="General" sourceLinked="1"/>
        <c:majorTickMark val="out"/>
        <c:minorTickMark val="none"/>
        <c:tickLblPos val="nextTo"/>
        <c:crossAx val="390953759"/>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4.2778160334520999E-3"/>
          <c:y val="0.93349835176852891"/>
          <c:w val="0.99503917048391766"/>
          <c:h val="6.283394263217097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Storage Completions by Build Type</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tx>
            <c:strRef>
              <c:f>Sheet1!$A$3</c:f>
              <c:strCache>
                <c:ptCount val="1"/>
                <c:pt idx="0">
                  <c:v>New Build</c:v>
                </c:pt>
              </c:strCache>
            </c:strRef>
          </c:tx>
          <c:spPr>
            <a:solidFill>
              <a:srgbClr val="0048A9"/>
            </a:solidFill>
            <a:ln>
              <a:noFill/>
            </a:ln>
            <a:effectLst/>
          </c:spPr>
          <c:invertIfNegative val="0"/>
          <c:dLbls>
            <c:dLbl>
              <c:idx val="0"/>
              <c:tx>
                <c:rich>
                  <a:bodyPr/>
                  <a:lstStyle/>
                  <a:p>
                    <a:fld id="{86FD29C9-0BE2-445A-AE73-C1AEE0CB6422}"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3302-4FB2-A71E-7725124D8699}"/>
                </c:ext>
              </c:extLst>
            </c:dLbl>
            <c:dLbl>
              <c:idx val="1"/>
              <c:tx>
                <c:rich>
                  <a:bodyPr/>
                  <a:lstStyle/>
                  <a:p>
                    <a:fld id="{8E25B5FF-5264-4B73-90FB-70C08593DF5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3302-4FB2-A71E-7725124D8699}"/>
                </c:ext>
              </c:extLst>
            </c:dLbl>
            <c:dLbl>
              <c:idx val="2"/>
              <c:tx>
                <c:rich>
                  <a:bodyPr/>
                  <a:lstStyle/>
                  <a:p>
                    <a:fld id="{AB49FE69-DD3B-46F1-ABB0-55CE8ED840D6}"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3302-4FB2-A71E-7725124D8699}"/>
                </c:ext>
              </c:extLst>
            </c:dLbl>
            <c:dLbl>
              <c:idx val="3"/>
              <c:tx>
                <c:rich>
                  <a:bodyPr/>
                  <a:lstStyle/>
                  <a:p>
                    <a:fld id="{298E074A-79F0-4C47-B2F1-E8BE991D02A4}"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3302-4FB2-A71E-7725124D8699}"/>
                </c:ext>
              </c:extLst>
            </c:dLbl>
            <c:dLbl>
              <c:idx val="4"/>
              <c:tx>
                <c:rich>
                  <a:bodyPr/>
                  <a:lstStyle/>
                  <a:p>
                    <a:fld id="{97BAE82C-5DA0-4D79-84FD-B276A1DDA12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3302-4FB2-A71E-7725124D8699}"/>
                </c:ext>
              </c:extLst>
            </c:dLbl>
            <c:dLbl>
              <c:idx val="5"/>
              <c:tx>
                <c:rich>
                  <a:bodyPr/>
                  <a:lstStyle/>
                  <a:p>
                    <a:fld id="{3A61433E-7847-40C7-9507-FD249AFEA7B0}"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3302-4FB2-A71E-7725124D8699}"/>
                </c:ext>
              </c:extLst>
            </c:dLbl>
            <c:dLbl>
              <c:idx val="6"/>
              <c:tx>
                <c:rich>
                  <a:bodyPr/>
                  <a:lstStyle/>
                  <a:p>
                    <a:fld id="{AFCCCA34-0BCE-470B-85AD-1524B7B5EC6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3302-4FB2-A71E-7725124D8699}"/>
                </c:ext>
              </c:extLst>
            </c:dLbl>
            <c:dLbl>
              <c:idx val="7"/>
              <c:tx>
                <c:rich>
                  <a:bodyPr/>
                  <a:lstStyle/>
                  <a:p>
                    <a:fld id="{C10775CB-DC4A-49A5-B548-8F0DBC16E8D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3302-4FB2-A71E-7725124D8699}"/>
                </c:ext>
              </c:extLst>
            </c:dLbl>
            <c:dLbl>
              <c:idx val="8"/>
              <c:tx>
                <c:rich>
                  <a:bodyPr/>
                  <a:lstStyle/>
                  <a:p>
                    <a:fld id="{51203602-38A4-499A-878B-9C55538D902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3302-4FB2-A71E-7725124D8699}"/>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Sheet1!$B$2:$J$2</c:f>
              <c:strCache>
                <c:ptCount val="9"/>
                <c:pt idx="0">
                  <c:v>2016</c:v>
                </c:pt>
                <c:pt idx="1">
                  <c:v>2017</c:v>
                </c:pt>
                <c:pt idx="2">
                  <c:v>2018</c:v>
                </c:pt>
                <c:pt idx="3">
                  <c:v>2019</c:v>
                </c:pt>
                <c:pt idx="4">
                  <c:v>2020</c:v>
                </c:pt>
                <c:pt idx="5">
                  <c:v>2021</c:v>
                </c:pt>
                <c:pt idx="6">
                  <c:v>2022</c:v>
                </c:pt>
                <c:pt idx="7">
                  <c:v>2023</c:v>
                </c:pt>
                <c:pt idx="8">
                  <c:v>2024 YTD</c:v>
                </c:pt>
              </c:strCache>
            </c:strRef>
          </c:cat>
          <c:val>
            <c:numRef>
              <c:f>Sheet1!$B$3:$J$3</c:f>
              <c:numCache>
                <c:formatCode>_(* #,##0_);_(* \(#,##0\);_(* "-"??_);_(@_)</c:formatCode>
                <c:ptCount val="9"/>
                <c:pt idx="0">
                  <c:v>18081930</c:v>
                </c:pt>
                <c:pt idx="1">
                  <c:v>28370060</c:v>
                </c:pt>
                <c:pt idx="2">
                  <c:v>42516599</c:v>
                </c:pt>
                <c:pt idx="3">
                  <c:v>42380919</c:v>
                </c:pt>
                <c:pt idx="4">
                  <c:v>40396414</c:v>
                </c:pt>
                <c:pt idx="5">
                  <c:v>39007482</c:v>
                </c:pt>
                <c:pt idx="6">
                  <c:v>30746166</c:v>
                </c:pt>
                <c:pt idx="7">
                  <c:v>38910659</c:v>
                </c:pt>
                <c:pt idx="8">
                  <c:v>29546938</c:v>
                </c:pt>
              </c:numCache>
            </c:numRef>
          </c:val>
          <c:extLst>
            <c:ext xmlns:c15="http://schemas.microsoft.com/office/drawing/2012/chart" uri="{02D57815-91ED-43cb-92C2-25804820EDAC}">
              <c15:datalabelsRange>
                <c15:f>Sheet1!$B$11:$J$11</c15:f>
                <c15:dlblRangeCache>
                  <c:ptCount val="9"/>
                  <c:pt idx="0">
                    <c:v>46%</c:v>
                  </c:pt>
                  <c:pt idx="1">
                    <c:v>57%</c:v>
                  </c:pt>
                  <c:pt idx="2">
                    <c:v>62%</c:v>
                  </c:pt>
                  <c:pt idx="3">
                    <c:v>61%</c:v>
                  </c:pt>
                  <c:pt idx="4">
                    <c:v>64%</c:v>
                  </c:pt>
                  <c:pt idx="5">
                    <c:v>68%</c:v>
                  </c:pt>
                  <c:pt idx="6">
                    <c:v>61%</c:v>
                  </c:pt>
                  <c:pt idx="7">
                    <c:v>65%</c:v>
                  </c:pt>
                  <c:pt idx="8">
                    <c:v>73%</c:v>
                  </c:pt>
                </c15:dlblRangeCache>
              </c15:datalabelsRange>
            </c:ext>
            <c:ext xmlns:c16="http://schemas.microsoft.com/office/drawing/2014/chart" uri="{C3380CC4-5D6E-409C-BE32-E72D297353CC}">
              <c16:uniqueId val="{00000009-3302-4FB2-A71E-7725124D8699}"/>
            </c:ext>
          </c:extLst>
        </c:ser>
        <c:ser>
          <c:idx val="1"/>
          <c:order val="1"/>
          <c:tx>
            <c:strRef>
              <c:f>Sheet1!$A$4</c:f>
              <c:strCache>
                <c:ptCount val="1"/>
                <c:pt idx="0">
                  <c:v>Conversion</c:v>
                </c:pt>
              </c:strCache>
            </c:strRef>
          </c:tx>
          <c:spPr>
            <a:solidFill>
              <a:srgbClr val="007FFF"/>
            </a:solidFill>
            <a:ln>
              <a:noFill/>
            </a:ln>
            <a:effectLst/>
          </c:spPr>
          <c:invertIfNegative val="0"/>
          <c:dLbls>
            <c:dLbl>
              <c:idx val="0"/>
              <c:tx>
                <c:rich>
                  <a:bodyPr/>
                  <a:lstStyle/>
                  <a:p>
                    <a:fld id="{559097C5-465A-465D-982D-7BAD81C0DBB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302-4FB2-A71E-7725124D8699}"/>
                </c:ext>
              </c:extLst>
            </c:dLbl>
            <c:dLbl>
              <c:idx val="1"/>
              <c:tx>
                <c:rich>
                  <a:bodyPr/>
                  <a:lstStyle/>
                  <a:p>
                    <a:fld id="{154146FF-8B06-465A-8900-5A5B4269E0F9}"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3302-4FB2-A71E-7725124D8699}"/>
                </c:ext>
              </c:extLst>
            </c:dLbl>
            <c:dLbl>
              <c:idx val="2"/>
              <c:tx>
                <c:rich>
                  <a:bodyPr/>
                  <a:lstStyle/>
                  <a:p>
                    <a:fld id="{222A0147-A03F-4366-8CEC-71541EF8372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3302-4FB2-A71E-7725124D8699}"/>
                </c:ext>
              </c:extLst>
            </c:dLbl>
            <c:dLbl>
              <c:idx val="3"/>
              <c:tx>
                <c:rich>
                  <a:bodyPr/>
                  <a:lstStyle/>
                  <a:p>
                    <a:fld id="{C8FEC95D-9C0C-4684-BFFF-2EABB8E49A5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3302-4FB2-A71E-7725124D8699}"/>
                </c:ext>
              </c:extLst>
            </c:dLbl>
            <c:dLbl>
              <c:idx val="4"/>
              <c:tx>
                <c:rich>
                  <a:bodyPr/>
                  <a:lstStyle/>
                  <a:p>
                    <a:fld id="{EEFAC73D-79F0-499C-8707-6DBDB0C3548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3302-4FB2-A71E-7725124D8699}"/>
                </c:ext>
              </c:extLst>
            </c:dLbl>
            <c:dLbl>
              <c:idx val="5"/>
              <c:tx>
                <c:rich>
                  <a:bodyPr/>
                  <a:lstStyle/>
                  <a:p>
                    <a:fld id="{391654AA-9E58-4078-8AD1-7784859958CE}"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3302-4FB2-A71E-7725124D8699}"/>
                </c:ext>
              </c:extLst>
            </c:dLbl>
            <c:dLbl>
              <c:idx val="6"/>
              <c:tx>
                <c:rich>
                  <a:bodyPr/>
                  <a:lstStyle/>
                  <a:p>
                    <a:fld id="{09922305-5817-4998-B530-6C3C7906FAF7}"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3302-4FB2-A71E-7725124D8699}"/>
                </c:ext>
              </c:extLst>
            </c:dLbl>
            <c:dLbl>
              <c:idx val="7"/>
              <c:tx>
                <c:rich>
                  <a:bodyPr/>
                  <a:lstStyle/>
                  <a:p>
                    <a:fld id="{C2DD3248-95D8-4AD5-9351-1CDB555D3B0A}"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3302-4FB2-A71E-7725124D8699}"/>
                </c:ext>
              </c:extLst>
            </c:dLbl>
            <c:dLbl>
              <c:idx val="8"/>
              <c:tx>
                <c:rich>
                  <a:bodyPr/>
                  <a:lstStyle/>
                  <a:p>
                    <a:fld id="{A4E70262-4D61-4F75-B421-0E99D19C962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3302-4FB2-A71E-7725124D8699}"/>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Sheet1!$B$2:$J$2</c:f>
              <c:strCache>
                <c:ptCount val="9"/>
                <c:pt idx="0">
                  <c:v>2016</c:v>
                </c:pt>
                <c:pt idx="1">
                  <c:v>2017</c:v>
                </c:pt>
                <c:pt idx="2">
                  <c:v>2018</c:v>
                </c:pt>
                <c:pt idx="3">
                  <c:v>2019</c:v>
                </c:pt>
                <c:pt idx="4">
                  <c:v>2020</c:v>
                </c:pt>
                <c:pt idx="5">
                  <c:v>2021</c:v>
                </c:pt>
                <c:pt idx="6">
                  <c:v>2022</c:v>
                </c:pt>
                <c:pt idx="7">
                  <c:v>2023</c:v>
                </c:pt>
                <c:pt idx="8">
                  <c:v>2024 YTD</c:v>
                </c:pt>
              </c:strCache>
            </c:strRef>
          </c:cat>
          <c:val>
            <c:numRef>
              <c:f>Sheet1!$B$4:$J$4</c:f>
              <c:numCache>
                <c:formatCode>_(* #,##0_);_(* \(#,##0\);_(* "-"??_);_(@_)</c:formatCode>
                <c:ptCount val="9"/>
                <c:pt idx="0">
                  <c:v>7584293</c:v>
                </c:pt>
                <c:pt idx="1">
                  <c:v>8633027</c:v>
                </c:pt>
                <c:pt idx="2">
                  <c:v>12730709</c:v>
                </c:pt>
                <c:pt idx="3">
                  <c:v>14541319</c:v>
                </c:pt>
                <c:pt idx="4">
                  <c:v>12949324</c:v>
                </c:pt>
                <c:pt idx="5">
                  <c:v>8197694</c:v>
                </c:pt>
                <c:pt idx="6">
                  <c:v>8425541</c:v>
                </c:pt>
                <c:pt idx="7">
                  <c:v>9865160</c:v>
                </c:pt>
                <c:pt idx="8">
                  <c:v>4915352</c:v>
                </c:pt>
              </c:numCache>
            </c:numRef>
          </c:val>
          <c:extLst>
            <c:ext xmlns:c15="http://schemas.microsoft.com/office/drawing/2012/chart" uri="{02D57815-91ED-43cb-92C2-25804820EDAC}">
              <c15:datalabelsRange>
                <c15:f>Sheet1!$B$12:$J$12</c15:f>
                <c15:dlblRangeCache>
                  <c:ptCount val="9"/>
                  <c:pt idx="0">
                    <c:v>19%</c:v>
                  </c:pt>
                  <c:pt idx="1">
                    <c:v>17%</c:v>
                  </c:pt>
                  <c:pt idx="2">
                    <c:v>18%</c:v>
                  </c:pt>
                  <c:pt idx="3">
                    <c:v>21%</c:v>
                  </c:pt>
                  <c:pt idx="4">
                    <c:v>20%</c:v>
                  </c:pt>
                  <c:pt idx="5">
                    <c:v>14%</c:v>
                  </c:pt>
                  <c:pt idx="6">
                    <c:v>17%</c:v>
                  </c:pt>
                  <c:pt idx="7">
                    <c:v>16%</c:v>
                  </c:pt>
                  <c:pt idx="8">
                    <c:v>12%</c:v>
                  </c:pt>
                </c15:dlblRangeCache>
              </c15:datalabelsRange>
            </c:ext>
            <c:ext xmlns:c16="http://schemas.microsoft.com/office/drawing/2014/chart" uri="{C3380CC4-5D6E-409C-BE32-E72D297353CC}">
              <c16:uniqueId val="{00000013-3302-4FB2-A71E-7725124D8699}"/>
            </c:ext>
          </c:extLst>
        </c:ser>
        <c:ser>
          <c:idx val="2"/>
          <c:order val="2"/>
          <c:tx>
            <c:strRef>
              <c:f>Sheet1!$A$5</c:f>
              <c:strCache>
                <c:ptCount val="1"/>
                <c:pt idx="0">
                  <c:v>Expansion</c:v>
                </c:pt>
              </c:strCache>
            </c:strRef>
          </c:tx>
          <c:spPr>
            <a:solidFill>
              <a:srgbClr val="A9A9A9"/>
            </a:solidFill>
            <a:ln>
              <a:noFill/>
            </a:ln>
            <a:effectLst/>
          </c:spPr>
          <c:invertIfNegative val="0"/>
          <c:dLbls>
            <c:dLbl>
              <c:idx val="0"/>
              <c:tx>
                <c:rich>
                  <a:bodyPr/>
                  <a:lstStyle/>
                  <a:p>
                    <a:fld id="{5EE9ACE5-0787-457F-B2D9-787498C6FD83}"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3302-4FB2-A71E-7725124D8699}"/>
                </c:ext>
              </c:extLst>
            </c:dLbl>
            <c:dLbl>
              <c:idx val="1"/>
              <c:tx>
                <c:rich>
                  <a:bodyPr/>
                  <a:lstStyle/>
                  <a:p>
                    <a:fld id="{B6AEEFBD-FE85-4382-BF86-800E2A7F0B9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3302-4FB2-A71E-7725124D8699}"/>
                </c:ext>
              </c:extLst>
            </c:dLbl>
            <c:dLbl>
              <c:idx val="2"/>
              <c:tx>
                <c:rich>
                  <a:bodyPr/>
                  <a:lstStyle/>
                  <a:p>
                    <a:fld id="{EB6E50F7-02C3-4529-BE23-9D3739847635}"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3302-4FB2-A71E-7725124D8699}"/>
                </c:ext>
              </c:extLst>
            </c:dLbl>
            <c:dLbl>
              <c:idx val="3"/>
              <c:tx>
                <c:rich>
                  <a:bodyPr/>
                  <a:lstStyle/>
                  <a:p>
                    <a:fld id="{99C84CED-E8A9-4ADB-8035-0DB20D1FDE2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3302-4FB2-A71E-7725124D8699}"/>
                </c:ext>
              </c:extLst>
            </c:dLbl>
            <c:dLbl>
              <c:idx val="4"/>
              <c:tx>
                <c:rich>
                  <a:bodyPr/>
                  <a:lstStyle/>
                  <a:p>
                    <a:fld id="{9A50ACA2-FF30-43D8-A2F9-F2829856009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3302-4FB2-A71E-7725124D8699}"/>
                </c:ext>
              </c:extLst>
            </c:dLbl>
            <c:dLbl>
              <c:idx val="5"/>
              <c:tx>
                <c:rich>
                  <a:bodyPr/>
                  <a:lstStyle/>
                  <a:p>
                    <a:fld id="{3D00D9E6-35AC-47A3-B4C0-C398F56DEFAC}"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3302-4FB2-A71E-7725124D8699}"/>
                </c:ext>
              </c:extLst>
            </c:dLbl>
            <c:dLbl>
              <c:idx val="6"/>
              <c:tx>
                <c:rich>
                  <a:bodyPr/>
                  <a:lstStyle/>
                  <a:p>
                    <a:fld id="{3AF90A0F-2B46-415A-8D7F-CC0D4D2B3D2B}"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3302-4FB2-A71E-7725124D8699}"/>
                </c:ext>
              </c:extLst>
            </c:dLbl>
            <c:dLbl>
              <c:idx val="7"/>
              <c:tx>
                <c:rich>
                  <a:bodyPr/>
                  <a:lstStyle/>
                  <a:p>
                    <a:fld id="{6824AE87-5A8E-462A-B486-B42B30F6929F}"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3302-4FB2-A71E-7725124D8699}"/>
                </c:ext>
              </c:extLst>
            </c:dLbl>
            <c:dLbl>
              <c:idx val="8"/>
              <c:tx>
                <c:rich>
                  <a:bodyPr/>
                  <a:lstStyle/>
                  <a:p>
                    <a:fld id="{B40B52F0-D5E5-466A-B3A5-1E539A155A78}" type="CELLRANGE">
                      <a:rPr lang="en-US"/>
                      <a:pPr/>
                      <a:t>[CELLRANGE]</a:t>
                    </a:fld>
                    <a:endParaRPr lang="en-US"/>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3302-4FB2-A71E-7725124D8699}"/>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Sheet1!$B$2:$J$2</c:f>
              <c:strCache>
                <c:ptCount val="9"/>
                <c:pt idx="0">
                  <c:v>2016</c:v>
                </c:pt>
                <c:pt idx="1">
                  <c:v>2017</c:v>
                </c:pt>
                <c:pt idx="2">
                  <c:v>2018</c:v>
                </c:pt>
                <c:pt idx="3">
                  <c:v>2019</c:v>
                </c:pt>
                <c:pt idx="4">
                  <c:v>2020</c:v>
                </c:pt>
                <c:pt idx="5">
                  <c:v>2021</c:v>
                </c:pt>
                <c:pt idx="6">
                  <c:v>2022</c:v>
                </c:pt>
                <c:pt idx="7">
                  <c:v>2023</c:v>
                </c:pt>
                <c:pt idx="8">
                  <c:v>2024 YTD</c:v>
                </c:pt>
              </c:strCache>
            </c:strRef>
          </c:cat>
          <c:val>
            <c:numRef>
              <c:f>Sheet1!$B$5:$J$5</c:f>
              <c:numCache>
                <c:formatCode>_(* #,##0_);_(* \(#,##0\);_(* "-"??_);_(@_)</c:formatCode>
                <c:ptCount val="9"/>
                <c:pt idx="0">
                  <c:v>13238392</c:v>
                </c:pt>
                <c:pt idx="1">
                  <c:v>12728337</c:v>
                </c:pt>
                <c:pt idx="2">
                  <c:v>13715014</c:v>
                </c:pt>
                <c:pt idx="3">
                  <c:v>13005041</c:v>
                </c:pt>
                <c:pt idx="4">
                  <c:v>10051645</c:v>
                </c:pt>
                <c:pt idx="5">
                  <c:v>10094231</c:v>
                </c:pt>
                <c:pt idx="6">
                  <c:v>11510018</c:v>
                </c:pt>
                <c:pt idx="7">
                  <c:v>11466913</c:v>
                </c:pt>
                <c:pt idx="8">
                  <c:v>6274460</c:v>
                </c:pt>
              </c:numCache>
            </c:numRef>
          </c:val>
          <c:extLst>
            <c:ext xmlns:c15="http://schemas.microsoft.com/office/drawing/2012/chart" uri="{02D57815-91ED-43cb-92C2-25804820EDAC}">
              <c15:datalabelsRange>
                <c15:f>Sheet1!$B$13:$J$13</c15:f>
                <c15:dlblRangeCache>
                  <c:ptCount val="9"/>
                  <c:pt idx="0">
                    <c:v>34%</c:v>
                  </c:pt>
                  <c:pt idx="1">
                    <c:v>26%</c:v>
                  </c:pt>
                  <c:pt idx="2">
                    <c:v>20%</c:v>
                  </c:pt>
                  <c:pt idx="3">
                    <c:v>19%</c:v>
                  </c:pt>
                  <c:pt idx="4">
                    <c:v>16%</c:v>
                  </c:pt>
                  <c:pt idx="5">
                    <c:v>18%</c:v>
                  </c:pt>
                  <c:pt idx="6">
                    <c:v>23%</c:v>
                  </c:pt>
                  <c:pt idx="7">
                    <c:v>19%</c:v>
                  </c:pt>
                  <c:pt idx="8">
                    <c:v>15%</c:v>
                  </c:pt>
                </c15:dlblRangeCache>
              </c15:datalabelsRange>
            </c:ext>
            <c:ext xmlns:c16="http://schemas.microsoft.com/office/drawing/2014/chart" uri="{C3380CC4-5D6E-409C-BE32-E72D297353CC}">
              <c16:uniqueId val="{0000001D-3302-4FB2-A71E-7725124D8699}"/>
            </c:ext>
          </c:extLst>
        </c:ser>
        <c:dLbls>
          <c:dLblPos val="ctr"/>
          <c:showLegendKey val="0"/>
          <c:showVal val="1"/>
          <c:showCatName val="0"/>
          <c:showSerName val="0"/>
          <c:showPercent val="0"/>
          <c:showBubbleSize val="0"/>
        </c:dLbls>
        <c:gapWidth val="150"/>
        <c:overlap val="100"/>
        <c:axId val="1080547295"/>
        <c:axId val="222847199"/>
        <c:extLst>
          <c:ext xmlns:c15="http://schemas.microsoft.com/office/drawing/2012/chart" uri="{02D57815-91ED-43cb-92C2-25804820EDAC}">
            <c15:filteredBarSeries>
              <c15:ser>
                <c:idx val="3"/>
                <c:order val="3"/>
                <c:tx>
                  <c:strRef>
                    <c:extLst>
                      <c:ext uri="{02D57815-91ED-43cb-92C2-25804820EDAC}">
                        <c15:formulaRef>
                          <c15:sqref>Sheet1!$A$6</c15:sqref>
                        </c15:formulaRef>
                      </c:ext>
                    </c:extLst>
                    <c:strCache>
                      <c:ptCount val="1"/>
                      <c:pt idx="0">
                        <c:v>Total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Sheet1!$B$2:$J$2</c15:sqref>
                        </c15:formulaRef>
                      </c:ext>
                    </c:extLst>
                    <c:strCache>
                      <c:ptCount val="9"/>
                      <c:pt idx="0">
                        <c:v>2016</c:v>
                      </c:pt>
                      <c:pt idx="1">
                        <c:v>2017</c:v>
                      </c:pt>
                      <c:pt idx="2">
                        <c:v>2018</c:v>
                      </c:pt>
                      <c:pt idx="3">
                        <c:v>2019</c:v>
                      </c:pt>
                      <c:pt idx="4">
                        <c:v>2020</c:v>
                      </c:pt>
                      <c:pt idx="5">
                        <c:v>2021</c:v>
                      </c:pt>
                      <c:pt idx="6">
                        <c:v>2022</c:v>
                      </c:pt>
                      <c:pt idx="7">
                        <c:v>2023</c:v>
                      </c:pt>
                      <c:pt idx="8">
                        <c:v>2024 YTD</c:v>
                      </c:pt>
                    </c:strCache>
                  </c:strRef>
                </c:cat>
                <c:val>
                  <c:numRef>
                    <c:extLst>
                      <c:ext uri="{02D57815-91ED-43cb-92C2-25804820EDAC}">
                        <c15:formulaRef>
                          <c15:sqref>Sheet1!$B$6:$I$6</c15:sqref>
                        </c15:formulaRef>
                      </c:ext>
                    </c:extLst>
                    <c:numCache>
                      <c:formatCode>_(* #,##0_);_(* \(#,##0\);_(* "-"??_);_(@_)</c:formatCode>
                      <c:ptCount val="8"/>
                      <c:pt idx="0">
                        <c:v>38904615</c:v>
                      </c:pt>
                      <c:pt idx="1">
                        <c:v>49731424</c:v>
                      </c:pt>
                      <c:pt idx="2">
                        <c:v>68962322</c:v>
                      </c:pt>
                      <c:pt idx="3">
                        <c:v>69927279</c:v>
                      </c:pt>
                      <c:pt idx="4">
                        <c:v>63397383</c:v>
                      </c:pt>
                      <c:pt idx="5">
                        <c:v>57299407</c:v>
                      </c:pt>
                      <c:pt idx="6">
                        <c:v>50681725</c:v>
                      </c:pt>
                      <c:pt idx="7">
                        <c:v>60242732</c:v>
                      </c:pt>
                    </c:numCache>
                  </c:numRef>
                </c:val>
                <c:extLst>
                  <c:ext xmlns:c16="http://schemas.microsoft.com/office/drawing/2014/chart" uri="{C3380CC4-5D6E-409C-BE32-E72D297353CC}">
                    <c16:uniqueId val="{0000001E-3302-4FB2-A71E-7725124D8699}"/>
                  </c:ext>
                </c:extLst>
              </c15:ser>
            </c15:filteredBarSeries>
          </c:ext>
        </c:extLst>
      </c:barChart>
      <c:catAx>
        <c:axId val="1080547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22847199"/>
        <c:crosses val="autoZero"/>
        <c:auto val="1"/>
        <c:lblAlgn val="ctr"/>
        <c:lblOffset val="0"/>
        <c:noMultiLvlLbl val="0"/>
      </c:catAx>
      <c:valAx>
        <c:axId val="2228471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Net Rentable Square Feet</a:t>
                </a:r>
              </a:p>
            </c:rich>
          </c:tx>
          <c:layout>
            <c:manualLayout>
              <c:xMode val="edge"/>
              <c:yMode val="edge"/>
              <c:x val="2.7777777777777779E-3"/>
              <c:y val="0.2663984331504016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t;999999]\ \ #,,&quot;M&quot;;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080547295"/>
        <c:crosses val="autoZero"/>
        <c:crossBetween val="between"/>
      </c:valAx>
      <c:spPr>
        <a:noFill/>
        <a:ln>
          <a:noFill/>
        </a:ln>
        <a:effectLst/>
      </c:spPr>
    </c:plotArea>
    <c:legend>
      <c:legendPos val="b"/>
      <c:layout>
        <c:manualLayout>
          <c:xMode val="edge"/>
          <c:yMode val="edge"/>
          <c:x val="5.4719794200036916E-3"/>
          <c:y val="0.93523105066412149"/>
          <c:w val="0.98350021872265991"/>
          <c:h val="6.2435178557225801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920" b="0" i="0" u="none" strike="noStrike" kern="1200" spc="0" baseline="0">
                <a:solidFill>
                  <a:sysClr val="windowText" lastClr="000000"/>
                </a:solidFill>
                <a:latin typeface="+mn-lt"/>
                <a:ea typeface="+mn-ea"/>
                <a:cs typeface="+mn-cs"/>
              </a:defRPr>
            </a:pPr>
            <a:r>
              <a:rPr lang="en-US" sz="1600" b="1"/>
              <a:t>Storage Completions</a:t>
            </a:r>
          </a:p>
        </c:rich>
      </c:tx>
      <c:layout>
        <c:manualLayout>
          <c:xMode val="edge"/>
          <c:yMode val="edge"/>
          <c:x val="0.41404723931012311"/>
          <c:y val="0"/>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9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5.5075575905949983E-2"/>
          <c:y val="9.1629728222260259E-2"/>
          <c:w val="0.93165999615644923"/>
          <c:h val="0.67879659689148808"/>
        </c:manualLayout>
      </c:layout>
      <c:barChart>
        <c:barDir val="col"/>
        <c:grouping val="clustered"/>
        <c:varyColors val="0"/>
        <c:ser>
          <c:idx val="0"/>
          <c:order val="0"/>
          <c:tx>
            <c:strRef>
              <c:f>tys!$B$4</c:f>
              <c:strCache>
                <c:ptCount val="1"/>
                <c:pt idx="0">
                  <c:v>MonthName</c:v>
                </c:pt>
              </c:strCache>
            </c:strRef>
          </c:tx>
          <c:spPr>
            <a:solidFill>
              <a:srgbClr val="A9A9A9"/>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tys!$B$5:$B$16</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6D39-4B6C-8D92-E583F2DB9C0B}"/>
            </c:ext>
          </c:extLst>
        </c:ser>
        <c:ser>
          <c:idx val="1"/>
          <c:order val="1"/>
          <c:tx>
            <c:strRef>
              <c:f>tys!$C$4</c:f>
              <c:strCache>
                <c:ptCount val="1"/>
                <c:pt idx="0">
                  <c:v>2019 Completion Count</c:v>
                </c:pt>
              </c:strCache>
            </c:strRef>
          </c:tx>
          <c:spPr>
            <a:solidFill>
              <a:srgbClr val="0048A9"/>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tys!$C$5:$C$16</c:f>
              <c:numCache>
                <c:formatCode>0</c:formatCode>
                <c:ptCount val="12"/>
                <c:pt idx="0">
                  <c:v>90.399999999999977</c:v>
                </c:pt>
                <c:pt idx="1">
                  <c:v>113.6</c:v>
                </c:pt>
                <c:pt idx="2">
                  <c:v>125.6</c:v>
                </c:pt>
                <c:pt idx="3">
                  <c:v>133.6</c:v>
                </c:pt>
                <c:pt idx="4">
                  <c:v>133.6</c:v>
                </c:pt>
                <c:pt idx="5">
                  <c:v>126.6</c:v>
                </c:pt>
                <c:pt idx="6">
                  <c:v>134.6</c:v>
                </c:pt>
                <c:pt idx="7">
                  <c:v>142.6</c:v>
                </c:pt>
                <c:pt idx="8">
                  <c:v>132.6</c:v>
                </c:pt>
                <c:pt idx="9">
                  <c:v>131.6</c:v>
                </c:pt>
                <c:pt idx="10">
                  <c:v>139.6</c:v>
                </c:pt>
                <c:pt idx="11">
                  <c:v>108.6</c:v>
                </c:pt>
              </c:numCache>
            </c:numRef>
          </c:val>
          <c:extLst>
            <c:ext xmlns:c16="http://schemas.microsoft.com/office/drawing/2014/chart" uri="{C3380CC4-5D6E-409C-BE32-E72D297353CC}">
              <c16:uniqueId val="{00000001-6D39-4B6C-8D92-E583F2DB9C0B}"/>
            </c:ext>
          </c:extLst>
        </c:ser>
        <c:ser>
          <c:idx val="2"/>
          <c:order val="2"/>
          <c:tx>
            <c:strRef>
              <c:f>tys!$D$4</c:f>
              <c:strCache>
                <c:ptCount val="1"/>
                <c:pt idx="0">
                  <c:v>2020 Completion Count</c:v>
                </c:pt>
              </c:strCache>
            </c:strRef>
          </c:tx>
          <c:spPr>
            <a:solidFill>
              <a:srgbClr val="007CD5"/>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tys!$D$5:$D$16</c:f>
              <c:numCache>
                <c:formatCode>0</c:formatCode>
                <c:ptCount val="12"/>
                <c:pt idx="0">
                  <c:v>108.57500000000002</c:v>
                </c:pt>
                <c:pt idx="1">
                  <c:v>104.675</c:v>
                </c:pt>
                <c:pt idx="2">
                  <c:v>127.675</c:v>
                </c:pt>
                <c:pt idx="3">
                  <c:v>81.674999999999997</c:v>
                </c:pt>
                <c:pt idx="4">
                  <c:v>101.675</c:v>
                </c:pt>
                <c:pt idx="5">
                  <c:v>129.67500000000001</c:v>
                </c:pt>
                <c:pt idx="6">
                  <c:v>108.675</c:v>
                </c:pt>
                <c:pt idx="7">
                  <c:v>99.674999999999997</c:v>
                </c:pt>
                <c:pt idx="8">
                  <c:v>130.67500000000001</c:v>
                </c:pt>
                <c:pt idx="9">
                  <c:v>95.674999999999997</c:v>
                </c:pt>
                <c:pt idx="10">
                  <c:v>98.674999999999997</c:v>
                </c:pt>
                <c:pt idx="11">
                  <c:v>95.674999999999997</c:v>
                </c:pt>
              </c:numCache>
            </c:numRef>
          </c:val>
          <c:extLst>
            <c:ext xmlns:c16="http://schemas.microsoft.com/office/drawing/2014/chart" uri="{C3380CC4-5D6E-409C-BE32-E72D297353CC}">
              <c16:uniqueId val="{00000002-6D39-4B6C-8D92-E583F2DB9C0B}"/>
            </c:ext>
          </c:extLst>
        </c:ser>
        <c:ser>
          <c:idx val="3"/>
          <c:order val="3"/>
          <c:tx>
            <c:strRef>
              <c:f>tys!$E$4</c:f>
              <c:strCache>
                <c:ptCount val="1"/>
                <c:pt idx="0">
                  <c:v>2021 Completion Count</c:v>
                </c:pt>
              </c:strCache>
            </c:strRef>
          </c:tx>
          <c:spPr>
            <a:solidFill>
              <a:srgbClr val="656565"/>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tys!$E$5:$E$16</c:f>
              <c:numCache>
                <c:formatCode>0</c:formatCode>
                <c:ptCount val="12"/>
                <c:pt idx="0">
                  <c:v>121.05000000000001</c:v>
                </c:pt>
                <c:pt idx="1">
                  <c:v>76.45</c:v>
                </c:pt>
                <c:pt idx="2">
                  <c:v>116.45</c:v>
                </c:pt>
                <c:pt idx="3">
                  <c:v>104.45</c:v>
                </c:pt>
                <c:pt idx="4">
                  <c:v>101.45</c:v>
                </c:pt>
                <c:pt idx="5">
                  <c:v>105.45</c:v>
                </c:pt>
                <c:pt idx="6">
                  <c:v>71.45</c:v>
                </c:pt>
                <c:pt idx="7">
                  <c:v>97.45</c:v>
                </c:pt>
                <c:pt idx="8">
                  <c:v>139.44999999999999</c:v>
                </c:pt>
                <c:pt idx="9">
                  <c:v>102.45</c:v>
                </c:pt>
                <c:pt idx="10">
                  <c:v>99.45</c:v>
                </c:pt>
                <c:pt idx="11">
                  <c:v>86.45</c:v>
                </c:pt>
              </c:numCache>
            </c:numRef>
          </c:val>
          <c:extLst>
            <c:ext xmlns:c16="http://schemas.microsoft.com/office/drawing/2014/chart" uri="{C3380CC4-5D6E-409C-BE32-E72D297353CC}">
              <c16:uniqueId val="{00000003-6D39-4B6C-8D92-E583F2DB9C0B}"/>
            </c:ext>
          </c:extLst>
        </c:ser>
        <c:ser>
          <c:idx val="4"/>
          <c:order val="4"/>
          <c:tx>
            <c:strRef>
              <c:f>tys!$F$4</c:f>
              <c:strCache>
                <c:ptCount val="1"/>
                <c:pt idx="0">
                  <c:v>2022 Completion Count</c:v>
                </c:pt>
              </c:strCache>
            </c:strRef>
          </c:tx>
          <c:spPr>
            <a:solidFill>
              <a:srgbClr val="002B65"/>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tys!$F$5:$F$16</c:f>
              <c:numCache>
                <c:formatCode>0</c:formatCode>
                <c:ptCount val="12"/>
                <c:pt idx="0">
                  <c:v>114.83333333333333</c:v>
                </c:pt>
                <c:pt idx="1">
                  <c:v>68.833333333333329</c:v>
                </c:pt>
                <c:pt idx="2">
                  <c:v>100.83333333333333</c:v>
                </c:pt>
                <c:pt idx="3">
                  <c:v>79.833333333333329</c:v>
                </c:pt>
                <c:pt idx="4">
                  <c:v>92.833333333333329</c:v>
                </c:pt>
                <c:pt idx="5">
                  <c:v>114.83333333333333</c:v>
                </c:pt>
                <c:pt idx="6">
                  <c:v>105.83333333333333</c:v>
                </c:pt>
                <c:pt idx="7">
                  <c:v>112.83333333333333</c:v>
                </c:pt>
                <c:pt idx="8">
                  <c:v>69.833333333333329</c:v>
                </c:pt>
                <c:pt idx="9">
                  <c:v>92.833333333333329</c:v>
                </c:pt>
                <c:pt idx="10">
                  <c:v>91.833333333333329</c:v>
                </c:pt>
                <c:pt idx="11">
                  <c:v>85.833333333333329</c:v>
                </c:pt>
              </c:numCache>
            </c:numRef>
          </c:val>
          <c:extLst>
            <c:ext xmlns:c16="http://schemas.microsoft.com/office/drawing/2014/chart" uri="{C3380CC4-5D6E-409C-BE32-E72D297353CC}">
              <c16:uniqueId val="{00000004-6D39-4B6C-8D92-E583F2DB9C0B}"/>
            </c:ext>
          </c:extLst>
        </c:ser>
        <c:ser>
          <c:idx val="5"/>
          <c:order val="5"/>
          <c:tx>
            <c:strRef>
              <c:f>tys!$G$4</c:f>
              <c:strCache>
                <c:ptCount val="1"/>
                <c:pt idx="0">
                  <c:v>2023 Completion Count</c:v>
                </c:pt>
              </c:strCache>
            </c:strRef>
          </c:tx>
          <c:spPr>
            <a:solidFill>
              <a:srgbClr val="004A80"/>
            </a:solidFill>
            <a:ln>
              <a:noFill/>
            </a:ln>
            <a:effectLst/>
          </c:spPr>
          <c:invertIfNegative val="0"/>
          <c:cat>
            <c:strRef>
              <c:f>tys!$B$5:$B$16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tys!$G$5:$G$16</c:f>
              <c:numCache>
                <c:formatCode>0</c:formatCode>
                <c:ptCount val="12"/>
                <c:pt idx="0">
                  <c:v>93.733333333333334</c:v>
                </c:pt>
                <c:pt idx="1">
                  <c:v>73.933333333333337</c:v>
                </c:pt>
                <c:pt idx="2">
                  <c:v>101.93333333333334</c:v>
                </c:pt>
                <c:pt idx="3">
                  <c:v>114.93333333333334</c:v>
                </c:pt>
                <c:pt idx="4">
                  <c:v>126.93333333333334</c:v>
                </c:pt>
                <c:pt idx="5">
                  <c:v>130.93333333333334</c:v>
                </c:pt>
                <c:pt idx="6">
                  <c:v>87.933333333333337</c:v>
                </c:pt>
                <c:pt idx="7">
                  <c:v>90.933333333333337</c:v>
                </c:pt>
                <c:pt idx="8">
                  <c:v>83.933333333333337</c:v>
                </c:pt>
                <c:pt idx="9">
                  <c:v>104.93333333333334</c:v>
                </c:pt>
                <c:pt idx="10">
                  <c:v>79.933333333333337</c:v>
                </c:pt>
                <c:pt idx="11">
                  <c:v>75.933333333333337</c:v>
                </c:pt>
              </c:numCache>
            </c:numRef>
          </c:val>
          <c:extLst>
            <c:ext xmlns:c16="http://schemas.microsoft.com/office/drawing/2014/chart" uri="{C3380CC4-5D6E-409C-BE32-E72D297353CC}">
              <c16:uniqueId val="{00000005-6D39-4B6C-8D92-E583F2DB9C0B}"/>
            </c:ext>
          </c:extLst>
        </c:ser>
        <c:ser>
          <c:idx val="6"/>
          <c:order val="6"/>
          <c:tx>
            <c:strRef>
              <c:f>tys!$H$4</c:f>
              <c:strCache>
                <c:ptCount val="1"/>
                <c:pt idx="0">
                  <c:v>2024 Completion Count</c:v>
                </c:pt>
              </c:strCache>
            </c:strRef>
          </c:tx>
          <c:spPr>
            <a:solidFill>
              <a:srgbClr val="BABABA"/>
            </a:solidFill>
            <a:ln>
              <a:noFill/>
            </a:ln>
            <a:effectLst/>
          </c:spPr>
          <c:invertIfNegative val="0"/>
          <c:val>
            <c:numRef>
              <c:f>tys!$H$5:$H$16</c:f>
              <c:numCache>
                <c:formatCode>0</c:formatCode>
                <c:ptCount val="12"/>
                <c:pt idx="0">
                  <c:v>63.8</c:v>
                </c:pt>
                <c:pt idx="1">
                  <c:v>89.2</c:v>
                </c:pt>
                <c:pt idx="2">
                  <c:v>91.2</c:v>
                </c:pt>
                <c:pt idx="3">
                  <c:v>100.2</c:v>
                </c:pt>
                <c:pt idx="4">
                  <c:v>88.2</c:v>
                </c:pt>
                <c:pt idx="5">
                  <c:v>74.2</c:v>
                </c:pt>
                <c:pt idx="6">
                  <c:v>88.2</c:v>
                </c:pt>
                <c:pt idx="7">
                  <c:v>63.2</c:v>
                </c:pt>
              </c:numCache>
            </c:numRef>
          </c:val>
          <c:extLst>
            <c:ext xmlns:c16="http://schemas.microsoft.com/office/drawing/2014/chart" uri="{C3380CC4-5D6E-409C-BE32-E72D297353CC}">
              <c16:uniqueId val="{00000006-6D39-4B6C-8D92-E583F2DB9C0B}"/>
            </c:ext>
          </c:extLst>
        </c:ser>
        <c:dLbls>
          <c:showLegendKey val="0"/>
          <c:showVal val="0"/>
          <c:showCatName val="0"/>
          <c:showSerName val="0"/>
          <c:showPercent val="0"/>
          <c:showBubbleSize val="0"/>
        </c:dLbls>
        <c:gapWidth val="219"/>
        <c:overlap val="-27"/>
        <c:axId val="274039167"/>
        <c:axId val="274038751"/>
      </c:barChart>
      <c:catAx>
        <c:axId val="274039167"/>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74038751"/>
        <c:crosses val="autoZero"/>
        <c:auto val="1"/>
        <c:lblAlgn val="ctr"/>
        <c:lblOffset val="0"/>
        <c:noMultiLvlLbl val="0"/>
      </c:catAx>
      <c:valAx>
        <c:axId val="274038751"/>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74039167"/>
        <c:crosses val="autoZero"/>
        <c:crossBetween val="between"/>
        <c:majorUnit val="30"/>
      </c:valAx>
      <c:spPr>
        <a:noFill/>
        <a:ln>
          <a:noFill/>
        </a:ln>
        <a:effectLst/>
      </c:spPr>
    </c:plotArea>
    <c:legend>
      <c:legendPos val="b"/>
      <c:legendEntry>
        <c:idx val="0"/>
        <c:delete val="1"/>
      </c:legendEntry>
      <c:layout>
        <c:manualLayout>
          <c:xMode val="edge"/>
          <c:yMode val="edge"/>
          <c:x val="0"/>
          <c:y val="0.85963868843706015"/>
          <c:w val="1"/>
          <c:h val="0.14036131156293991"/>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3-Year Total Completions: Net Rentable Square Feet &amp; % of Stock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786168372460415"/>
          <c:y val="9.5250602862979442E-2"/>
          <c:w val="0.78395961386082924"/>
          <c:h val="0.68021837178054645"/>
        </c:manualLayout>
      </c:layout>
      <c:barChart>
        <c:barDir val="col"/>
        <c:grouping val="clustered"/>
        <c:varyColors val="0"/>
        <c:ser>
          <c:idx val="0"/>
          <c:order val="0"/>
          <c:tx>
            <c:v>Net Rentable Square Feet (mil)</c:v>
          </c:tx>
          <c:spPr>
            <a:solidFill>
              <a:srgbClr val="A9A9A9"/>
            </a:solidFill>
            <a:ln>
              <a:noFill/>
            </a:ln>
            <a:effectLst/>
          </c:spPr>
          <c:invertIfNegative val="0"/>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Completions'!$C$2:$C$57</c:f>
              <c:numCache>
                <c:formatCode>0</c:formatCode>
                <c:ptCount val="56"/>
                <c:pt idx="0">
                  <c:v>174.011674</c:v>
                </c:pt>
                <c:pt idx="1">
                  <c:v>176.29390599999999</c:v>
                </c:pt>
                <c:pt idx="2">
                  <c:v>179.30784199999999</c:v>
                </c:pt>
                <c:pt idx="3">
                  <c:v>180.27463299999999</c:v>
                </c:pt>
                <c:pt idx="4">
                  <c:v>181.01652899999999</c:v>
                </c:pt>
                <c:pt idx="5">
                  <c:v>183.83324099999999</c:v>
                </c:pt>
                <c:pt idx="6">
                  <c:v>186.73676699999999</c:v>
                </c:pt>
                <c:pt idx="7">
                  <c:v>188.063984</c:v>
                </c:pt>
                <c:pt idx="8">
                  <c:v>190.24562700000001</c:v>
                </c:pt>
                <c:pt idx="9">
                  <c:v>189.13461799999999</c:v>
                </c:pt>
                <c:pt idx="10">
                  <c:v>189.785866</c:v>
                </c:pt>
                <c:pt idx="11">
                  <c:v>189.72192000000001</c:v>
                </c:pt>
                <c:pt idx="12">
                  <c:v>185.15197800000001</c:v>
                </c:pt>
                <c:pt idx="13">
                  <c:v>184.409189</c:v>
                </c:pt>
                <c:pt idx="14">
                  <c:v>184.92561000000001</c:v>
                </c:pt>
                <c:pt idx="15">
                  <c:v>184.18414899999999</c:v>
                </c:pt>
                <c:pt idx="16">
                  <c:v>183.101946</c:v>
                </c:pt>
                <c:pt idx="17">
                  <c:v>183.692396</c:v>
                </c:pt>
                <c:pt idx="18">
                  <c:v>181.35463100000001</c:v>
                </c:pt>
                <c:pt idx="19">
                  <c:v>179.98855800000001</c:v>
                </c:pt>
                <c:pt idx="20">
                  <c:v>180.11017200000001</c:v>
                </c:pt>
                <c:pt idx="21">
                  <c:v>179.48655099999999</c:v>
                </c:pt>
                <c:pt idx="22">
                  <c:v>177.86386200000001</c:v>
                </c:pt>
                <c:pt idx="23">
                  <c:v>177.214585</c:v>
                </c:pt>
                <c:pt idx="24">
                  <c:v>176.55454700000001</c:v>
                </c:pt>
                <c:pt idx="25">
                  <c:v>175.930463</c:v>
                </c:pt>
                <c:pt idx="26">
                  <c:v>174.67517699999999</c:v>
                </c:pt>
                <c:pt idx="27">
                  <c:v>172.32303099999999</c:v>
                </c:pt>
                <c:pt idx="28">
                  <c:v>170.10900799999999</c:v>
                </c:pt>
                <c:pt idx="29">
                  <c:v>168.86716300000001</c:v>
                </c:pt>
                <c:pt idx="30">
                  <c:v>166.583403</c:v>
                </c:pt>
                <c:pt idx="31">
                  <c:v>164.23128399999999</c:v>
                </c:pt>
                <c:pt idx="32">
                  <c:v>161.34226899999999</c:v>
                </c:pt>
                <c:pt idx="33">
                  <c:v>159.32325700000001</c:v>
                </c:pt>
                <c:pt idx="34">
                  <c:v>158.44214500000001</c:v>
                </c:pt>
                <c:pt idx="35">
                  <c:v>157.235309</c:v>
                </c:pt>
                <c:pt idx="36">
                  <c:v>155.511965</c:v>
                </c:pt>
                <c:pt idx="37">
                  <c:v>153.930556</c:v>
                </c:pt>
                <c:pt idx="38">
                  <c:v>153.43870799999999</c:v>
                </c:pt>
                <c:pt idx="39">
                  <c:v>155.553021</c:v>
                </c:pt>
                <c:pt idx="40">
                  <c:v>156.385775</c:v>
                </c:pt>
                <c:pt idx="41">
                  <c:v>156.22542799999999</c:v>
                </c:pt>
                <c:pt idx="42">
                  <c:v>154.64401100000001</c:v>
                </c:pt>
                <c:pt idx="43">
                  <c:v>154.224557</c:v>
                </c:pt>
                <c:pt idx="44">
                  <c:v>151.62185500000001</c:v>
                </c:pt>
                <c:pt idx="45">
                  <c:v>152.547505</c:v>
                </c:pt>
                <c:pt idx="46">
                  <c:v>152.20857000000001</c:v>
                </c:pt>
                <c:pt idx="47">
                  <c:v>151.30637400000001</c:v>
                </c:pt>
                <c:pt idx="48">
                  <c:v>151.312804</c:v>
                </c:pt>
                <c:pt idx="49">
                  <c:v>152.487032</c:v>
                </c:pt>
                <c:pt idx="50">
                  <c:v>151.82672600000001</c:v>
                </c:pt>
                <c:pt idx="51">
                  <c:v>151.39970099999999</c:v>
                </c:pt>
                <c:pt idx="52">
                  <c:v>151.48115899999999</c:v>
                </c:pt>
                <c:pt idx="53">
                  <c:v>150.528267</c:v>
                </c:pt>
                <c:pt idx="54">
                  <c:v>152.173731</c:v>
                </c:pt>
                <c:pt idx="55">
                  <c:v>150.50391099999999</c:v>
                </c:pt>
              </c:numCache>
            </c:numRef>
          </c:val>
          <c:extLst>
            <c:ext xmlns:c16="http://schemas.microsoft.com/office/drawing/2014/chart" uri="{C3380CC4-5D6E-409C-BE32-E72D297353CC}">
              <c16:uniqueId val="{00000000-49A7-4AF9-8704-76582F8E2E74}"/>
            </c:ext>
          </c:extLst>
        </c:ser>
        <c:dLbls>
          <c:showLegendKey val="0"/>
          <c:showVal val="0"/>
          <c:showCatName val="0"/>
          <c:showSerName val="0"/>
          <c:showPercent val="0"/>
          <c:showBubbleSize val="0"/>
        </c:dLbls>
        <c:gapWidth val="100"/>
        <c:overlap val="-27"/>
        <c:axId val="1816715984"/>
        <c:axId val="1816716464"/>
      </c:barChart>
      <c:lineChart>
        <c:grouping val="standard"/>
        <c:varyColors val="0"/>
        <c:ser>
          <c:idx val="1"/>
          <c:order val="1"/>
          <c:tx>
            <c:v>% of Stock</c:v>
          </c:tx>
          <c:spPr>
            <a:ln w="38100" cap="rnd">
              <a:solidFill>
                <a:srgbClr val="007DFF"/>
              </a:solidFill>
              <a:round/>
            </a:ln>
            <a:effectLst/>
          </c:spPr>
          <c:marker>
            <c:symbol val="none"/>
          </c:marker>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Completions'!$B$2:$B$57</c:f>
              <c:numCache>
                <c:formatCode>0.0%</c:formatCode>
                <c:ptCount val="56"/>
                <c:pt idx="0">
                  <c:v>8.204206E-2</c:v>
                </c:pt>
                <c:pt idx="1">
                  <c:v>8.2993999999999998E-2</c:v>
                </c:pt>
                <c:pt idx="2">
                  <c:v>8.4033319999999995E-2</c:v>
                </c:pt>
                <c:pt idx="3">
                  <c:v>8.4149740000000001E-2</c:v>
                </c:pt>
                <c:pt idx="4">
                  <c:v>8.4325360000000002E-2</c:v>
                </c:pt>
                <c:pt idx="5">
                  <c:v>8.5155149999999999E-2</c:v>
                </c:pt>
                <c:pt idx="6">
                  <c:v>8.6296319999999996E-2</c:v>
                </c:pt>
                <c:pt idx="7">
                  <c:v>8.6639649999999999E-2</c:v>
                </c:pt>
                <c:pt idx="8">
                  <c:v>8.7396440000000006E-2</c:v>
                </c:pt>
                <c:pt idx="9">
                  <c:v>8.6710490000000001E-2</c:v>
                </c:pt>
                <c:pt idx="10">
                  <c:v>8.6534559999999996E-2</c:v>
                </c:pt>
                <c:pt idx="11">
                  <c:v>8.6356429999999998E-2</c:v>
                </c:pt>
                <c:pt idx="12">
                  <c:v>8.3518560000000006E-2</c:v>
                </c:pt>
                <c:pt idx="13">
                  <c:v>8.3083959999999998E-2</c:v>
                </c:pt>
                <c:pt idx="14">
                  <c:v>8.2955959999999995E-2</c:v>
                </c:pt>
                <c:pt idx="15">
                  <c:v>8.2725389999999996E-2</c:v>
                </c:pt>
                <c:pt idx="16">
                  <c:v>8.1958450000000002E-2</c:v>
                </c:pt>
                <c:pt idx="17">
                  <c:v>8.1975409999999999E-2</c:v>
                </c:pt>
                <c:pt idx="18">
                  <c:v>8.0770770000000006E-2</c:v>
                </c:pt>
                <c:pt idx="19">
                  <c:v>7.9922930000000003E-2</c:v>
                </c:pt>
                <c:pt idx="20">
                  <c:v>7.9958909999999994E-2</c:v>
                </c:pt>
                <c:pt idx="21">
                  <c:v>7.9487940000000007E-2</c:v>
                </c:pt>
                <c:pt idx="22">
                  <c:v>7.8708440000000005E-2</c:v>
                </c:pt>
                <c:pt idx="23">
                  <c:v>7.8279500000000002E-2</c:v>
                </c:pt>
                <c:pt idx="24">
                  <c:v>7.7839580000000005E-2</c:v>
                </c:pt>
                <c:pt idx="25">
                  <c:v>7.7299770000000004E-2</c:v>
                </c:pt>
                <c:pt idx="26">
                  <c:v>7.6784309999999995E-2</c:v>
                </c:pt>
                <c:pt idx="27">
                  <c:v>7.5711429999999996E-2</c:v>
                </c:pt>
                <c:pt idx="28">
                  <c:v>7.4735190000000007E-2</c:v>
                </c:pt>
                <c:pt idx="29">
                  <c:v>7.4185230000000005E-2</c:v>
                </c:pt>
                <c:pt idx="30">
                  <c:v>7.2949910000000007E-2</c:v>
                </c:pt>
                <c:pt idx="31">
                  <c:v>7.2032250000000006E-2</c:v>
                </c:pt>
                <c:pt idx="32">
                  <c:v>7.0607710000000004E-2</c:v>
                </c:pt>
                <c:pt idx="33">
                  <c:v>6.969206E-2</c:v>
                </c:pt>
                <c:pt idx="34">
                  <c:v>6.9036910000000007E-2</c:v>
                </c:pt>
                <c:pt idx="35">
                  <c:v>6.8410849999999995E-2</c:v>
                </c:pt>
                <c:pt idx="36">
                  <c:v>6.7625530000000003E-2</c:v>
                </c:pt>
                <c:pt idx="37">
                  <c:v>6.679119E-2</c:v>
                </c:pt>
                <c:pt idx="38">
                  <c:v>6.6460980000000003E-2</c:v>
                </c:pt>
                <c:pt idx="39">
                  <c:v>6.7207489999999995E-2</c:v>
                </c:pt>
                <c:pt idx="40">
                  <c:v>6.7500560000000001E-2</c:v>
                </c:pt>
                <c:pt idx="41">
                  <c:v>6.7447279999999998E-2</c:v>
                </c:pt>
                <c:pt idx="42">
                  <c:v>6.6687899999999994E-2</c:v>
                </c:pt>
                <c:pt idx="43">
                  <c:v>6.6596730000000007E-2</c:v>
                </c:pt>
                <c:pt idx="44">
                  <c:v>6.5312599999999998E-2</c:v>
                </c:pt>
                <c:pt idx="45">
                  <c:v>6.5454890000000002E-2</c:v>
                </c:pt>
                <c:pt idx="46">
                  <c:v>6.5330760000000002E-2</c:v>
                </c:pt>
                <c:pt idx="47">
                  <c:v>6.491007E-2</c:v>
                </c:pt>
                <c:pt idx="48">
                  <c:v>6.4638059999999997E-2</c:v>
                </c:pt>
                <c:pt idx="49">
                  <c:v>6.5071829999999997E-2</c:v>
                </c:pt>
                <c:pt idx="50">
                  <c:v>6.4752939999999995E-2</c:v>
                </c:pt>
                <c:pt idx="51">
                  <c:v>6.4345429999999995E-2</c:v>
                </c:pt>
                <c:pt idx="52">
                  <c:v>6.4166280000000006E-2</c:v>
                </c:pt>
                <c:pt idx="53">
                  <c:v>6.3652529999999999E-2</c:v>
                </c:pt>
                <c:pt idx="54">
                  <c:v>6.4245899999999995E-2</c:v>
                </c:pt>
                <c:pt idx="55">
                  <c:v>6.340614E-2</c:v>
                </c:pt>
              </c:numCache>
            </c:numRef>
          </c:val>
          <c:smooth val="0"/>
          <c:extLst>
            <c:ext xmlns:c16="http://schemas.microsoft.com/office/drawing/2014/chart" uri="{C3380CC4-5D6E-409C-BE32-E72D297353CC}">
              <c16:uniqueId val="{00000001-49A7-4AF9-8704-76582F8E2E74}"/>
            </c:ext>
          </c:extLst>
        </c:ser>
        <c:dLbls>
          <c:showLegendKey val="0"/>
          <c:showVal val="0"/>
          <c:showCatName val="0"/>
          <c:showSerName val="0"/>
          <c:showPercent val="0"/>
          <c:showBubbleSize val="0"/>
        </c:dLbls>
        <c:marker val="1"/>
        <c:smooth val="0"/>
        <c:axId val="1896289424"/>
        <c:axId val="1896290864"/>
      </c:lineChart>
      <c:dateAx>
        <c:axId val="1816715984"/>
        <c:scaling>
          <c:orientation val="minMax"/>
          <c:min val="4386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816716464"/>
        <c:crosses val="autoZero"/>
        <c:auto val="1"/>
        <c:lblOffset val="100"/>
        <c:baseTimeUnit val="months"/>
      </c:dateAx>
      <c:valAx>
        <c:axId val="1816716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16715984"/>
        <c:crosses val="autoZero"/>
        <c:crossBetween val="between"/>
      </c:valAx>
      <c:valAx>
        <c:axId val="1896290864"/>
        <c:scaling>
          <c:orientation val="minMax"/>
          <c:max val="0.12000000000000001"/>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96289424"/>
        <c:crosses val="max"/>
        <c:crossBetween val="between"/>
      </c:valAx>
      <c:dateAx>
        <c:axId val="1896289424"/>
        <c:scaling>
          <c:orientation val="minMax"/>
        </c:scaling>
        <c:delete val="1"/>
        <c:axPos val="b"/>
        <c:numFmt formatCode="mmm\-yy" sourceLinked="1"/>
        <c:majorTickMark val="out"/>
        <c:minorTickMark val="none"/>
        <c:tickLblPos val="nextTo"/>
        <c:crossAx val="1896290864"/>
        <c:crosses val="autoZero"/>
        <c:auto val="1"/>
        <c:lblOffset val="100"/>
        <c:baseTimeUnit val="months"/>
      </c:dateAx>
      <c:spPr>
        <a:noFill/>
        <a:ln>
          <a:noFill/>
        </a:ln>
        <a:effectLst/>
      </c:spPr>
    </c:plotArea>
    <c:legend>
      <c:legendPos val="b"/>
      <c:layout>
        <c:manualLayout>
          <c:xMode val="edge"/>
          <c:yMode val="edge"/>
          <c:x val="0"/>
          <c:y val="0.95628377630213734"/>
          <c:w val="1"/>
          <c:h val="4.33664144608088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userShapes r:id="rId5"/>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rgbClr val="007DFF"/>
                </a:solidFill>
              </a:rPr>
              <a:t>Denver</a:t>
            </a:r>
            <a:r>
              <a:rPr lang="en-US" sz="1600" b="1"/>
              <a:t> 3-Year Total Completions: Net Rentable Square Feet &amp; % of Stock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5228344122152499E-2"/>
          <c:y val="9.5250602862979442E-2"/>
          <c:w val="0.81662973760932944"/>
          <c:h val="0.68021837178054645"/>
        </c:manualLayout>
      </c:layout>
      <c:barChart>
        <c:barDir val="col"/>
        <c:grouping val="clustered"/>
        <c:varyColors val="0"/>
        <c:ser>
          <c:idx val="0"/>
          <c:order val="0"/>
          <c:tx>
            <c:v>Net Rentable Square Feet (mil)</c:v>
          </c:tx>
          <c:spPr>
            <a:solidFill>
              <a:srgbClr val="A9A9A9"/>
            </a:solidFill>
            <a:ln>
              <a:noFill/>
            </a:ln>
            <a:effectLst/>
          </c:spPr>
          <c:invertIfNegative val="0"/>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Completions'!$C$2:$C$57</c:f>
              <c:numCache>
                <c:formatCode>0.0</c:formatCode>
                <c:ptCount val="56"/>
                <c:pt idx="0">
                  <c:v>5.1663160000000001</c:v>
                </c:pt>
                <c:pt idx="1">
                  <c:v>5.0788859999999998</c:v>
                </c:pt>
                <c:pt idx="2">
                  <c:v>5.0788859999999998</c:v>
                </c:pt>
                <c:pt idx="3">
                  <c:v>5.0415749999999999</c:v>
                </c:pt>
                <c:pt idx="4">
                  <c:v>4.8277590000000004</c:v>
                </c:pt>
                <c:pt idx="5">
                  <c:v>4.7097449999999998</c:v>
                </c:pt>
                <c:pt idx="6">
                  <c:v>4.6152220000000002</c:v>
                </c:pt>
                <c:pt idx="7">
                  <c:v>4.660285</c:v>
                </c:pt>
                <c:pt idx="8">
                  <c:v>4.5737350000000001</c:v>
                </c:pt>
                <c:pt idx="9">
                  <c:v>4.5737350000000001</c:v>
                </c:pt>
                <c:pt idx="10">
                  <c:v>4.251938</c:v>
                </c:pt>
                <c:pt idx="11">
                  <c:v>4.2359210000000003</c:v>
                </c:pt>
                <c:pt idx="12">
                  <c:v>4.1465949999999996</c:v>
                </c:pt>
                <c:pt idx="13">
                  <c:v>4.0712599999999997</c:v>
                </c:pt>
                <c:pt idx="14">
                  <c:v>4.0290249999999999</c:v>
                </c:pt>
                <c:pt idx="15">
                  <c:v>3.7257090000000002</c:v>
                </c:pt>
                <c:pt idx="16">
                  <c:v>3.6288290000000001</c:v>
                </c:pt>
                <c:pt idx="17">
                  <c:v>3.6449720000000001</c:v>
                </c:pt>
                <c:pt idx="18">
                  <c:v>3.1116069999999998</c:v>
                </c:pt>
                <c:pt idx="19">
                  <c:v>2.9136139999999999</c:v>
                </c:pt>
                <c:pt idx="20">
                  <c:v>2.6745000000000001</c:v>
                </c:pt>
                <c:pt idx="21">
                  <c:v>2.532978</c:v>
                </c:pt>
                <c:pt idx="22">
                  <c:v>2.4256530000000001</c:v>
                </c:pt>
                <c:pt idx="23">
                  <c:v>2.3534329999999999</c:v>
                </c:pt>
                <c:pt idx="24">
                  <c:v>2.3534329999999999</c:v>
                </c:pt>
                <c:pt idx="25">
                  <c:v>2.1939380000000002</c:v>
                </c:pt>
                <c:pt idx="26">
                  <c:v>2.086166</c:v>
                </c:pt>
                <c:pt idx="27">
                  <c:v>2.0339390000000002</c:v>
                </c:pt>
                <c:pt idx="28">
                  <c:v>1.8265210000000001</c:v>
                </c:pt>
                <c:pt idx="29">
                  <c:v>1.8145789999999999</c:v>
                </c:pt>
                <c:pt idx="30">
                  <c:v>1.7351639999999999</c:v>
                </c:pt>
                <c:pt idx="31">
                  <c:v>1.619634</c:v>
                </c:pt>
                <c:pt idx="32">
                  <c:v>1.320084</c:v>
                </c:pt>
                <c:pt idx="33">
                  <c:v>1.223222</c:v>
                </c:pt>
                <c:pt idx="34">
                  <c:v>1.1291359999999999</c:v>
                </c:pt>
                <c:pt idx="35">
                  <c:v>1.056006</c:v>
                </c:pt>
                <c:pt idx="36">
                  <c:v>1.056006</c:v>
                </c:pt>
                <c:pt idx="37">
                  <c:v>1.056006</c:v>
                </c:pt>
                <c:pt idx="38">
                  <c:v>1.056006</c:v>
                </c:pt>
                <c:pt idx="39">
                  <c:v>1.2095050000000001</c:v>
                </c:pt>
                <c:pt idx="40">
                  <c:v>1.2095050000000001</c:v>
                </c:pt>
                <c:pt idx="41">
                  <c:v>1.2095050000000001</c:v>
                </c:pt>
                <c:pt idx="42">
                  <c:v>1.2095050000000001</c:v>
                </c:pt>
                <c:pt idx="43">
                  <c:v>1.238189</c:v>
                </c:pt>
                <c:pt idx="44">
                  <c:v>1.238189</c:v>
                </c:pt>
                <c:pt idx="45">
                  <c:v>1.238189</c:v>
                </c:pt>
                <c:pt idx="46">
                  <c:v>1.238189</c:v>
                </c:pt>
                <c:pt idx="47">
                  <c:v>1.2344980000000001</c:v>
                </c:pt>
                <c:pt idx="48">
                  <c:v>1.171098</c:v>
                </c:pt>
                <c:pt idx="49">
                  <c:v>1.0983510000000001</c:v>
                </c:pt>
                <c:pt idx="50">
                  <c:v>1.0475950000000001</c:v>
                </c:pt>
                <c:pt idx="51">
                  <c:v>0.90054100000000004</c:v>
                </c:pt>
                <c:pt idx="52">
                  <c:v>0.75785999999999998</c:v>
                </c:pt>
                <c:pt idx="53">
                  <c:v>0.66469199999999995</c:v>
                </c:pt>
                <c:pt idx="54">
                  <c:v>0.73983100000000002</c:v>
                </c:pt>
                <c:pt idx="55">
                  <c:v>0.80629899999999999</c:v>
                </c:pt>
              </c:numCache>
            </c:numRef>
          </c:val>
          <c:extLst>
            <c:ext xmlns:c16="http://schemas.microsoft.com/office/drawing/2014/chart" uri="{C3380CC4-5D6E-409C-BE32-E72D297353CC}">
              <c16:uniqueId val="{00000000-0D70-468D-97C9-13E401C01B6B}"/>
            </c:ext>
          </c:extLst>
        </c:ser>
        <c:dLbls>
          <c:showLegendKey val="0"/>
          <c:showVal val="0"/>
          <c:showCatName val="0"/>
          <c:showSerName val="0"/>
          <c:showPercent val="0"/>
          <c:showBubbleSize val="0"/>
        </c:dLbls>
        <c:gapWidth val="100"/>
        <c:overlap val="-27"/>
        <c:axId val="1816715984"/>
        <c:axId val="1816716464"/>
      </c:barChart>
      <c:lineChart>
        <c:grouping val="standard"/>
        <c:varyColors val="0"/>
        <c:ser>
          <c:idx val="1"/>
          <c:order val="1"/>
          <c:tx>
            <c:v>% of Stock</c:v>
          </c:tx>
          <c:spPr>
            <a:ln w="38100" cap="rnd">
              <a:solidFill>
                <a:srgbClr val="007DFF"/>
              </a:solidFill>
              <a:round/>
            </a:ln>
            <a:effectLst/>
          </c:spPr>
          <c:marker>
            <c:symbol val="none"/>
          </c:marker>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Completions'!$B$2:$B$57</c:f>
              <c:numCache>
                <c:formatCode>0.0%</c:formatCode>
                <c:ptCount val="56"/>
                <c:pt idx="0">
                  <c:v>0.19093162999999999</c:v>
                </c:pt>
                <c:pt idx="1">
                  <c:v>0.18770048</c:v>
                </c:pt>
                <c:pt idx="2">
                  <c:v>0.18770048</c:v>
                </c:pt>
                <c:pt idx="3">
                  <c:v>0.18632156999999999</c:v>
                </c:pt>
                <c:pt idx="4">
                  <c:v>0.17841957</c:v>
                </c:pt>
                <c:pt idx="5">
                  <c:v>0.17405813000000001</c:v>
                </c:pt>
                <c:pt idx="6">
                  <c:v>0.17056484</c:v>
                </c:pt>
                <c:pt idx="7">
                  <c:v>0.17194387999999999</c:v>
                </c:pt>
                <c:pt idx="8">
                  <c:v>0.16875056999999999</c:v>
                </c:pt>
                <c:pt idx="9">
                  <c:v>0.16875056999999999</c:v>
                </c:pt>
                <c:pt idx="10">
                  <c:v>0.15687767999999999</c:v>
                </c:pt>
                <c:pt idx="11">
                  <c:v>0.15585298</c:v>
                </c:pt>
                <c:pt idx="12">
                  <c:v>0.15221133000000001</c:v>
                </c:pt>
                <c:pt idx="13">
                  <c:v>0.14904795000000001</c:v>
                </c:pt>
                <c:pt idx="14">
                  <c:v>0.14722816</c:v>
                </c:pt>
                <c:pt idx="15">
                  <c:v>0.13541675</c:v>
                </c:pt>
                <c:pt idx="16">
                  <c:v>0.13121500999999999</c:v>
                </c:pt>
                <c:pt idx="17">
                  <c:v>0.13135621</c:v>
                </c:pt>
                <c:pt idx="18">
                  <c:v>0.11213499</c:v>
                </c:pt>
                <c:pt idx="19">
                  <c:v>0.10499979</c:v>
                </c:pt>
                <c:pt idx="20">
                  <c:v>9.6198229999999996E-2</c:v>
                </c:pt>
                <c:pt idx="21">
                  <c:v>9.1107869999999994E-2</c:v>
                </c:pt>
                <c:pt idx="22">
                  <c:v>8.7247530000000004E-2</c:v>
                </c:pt>
                <c:pt idx="23">
                  <c:v>8.4507700000000005E-2</c:v>
                </c:pt>
                <c:pt idx="24">
                  <c:v>8.4507700000000005E-2</c:v>
                </c:pt>
                <c:pt idx="25">
                  <c:v>7.8571370000000001E-2</c:v>
                </c:pt>
                <c:pt idx="26">
                  <c:v>7.4711739999999999E-2</c:v>
                </c:pt>
                <c:pt idx="27">
                  <c:v>7.2631059999999997E-2</c:v>
                </c:pt>
                <c:pt idx="28">
                  <c:v>6.5224260000000006E-2</c:v>
                </c:pt>
                <c:pt idx="29">
                  <c:v>6.4670340000000007E-2</c:v>
                </c:pt>
                <c:pt idx="30">
                  <c:v>6.1717830000000001E-2</c:v>
                </c:pt>
                <c:pt idx="31">
                  <c:v>5.7608560000000003E-2</c:v>
                </c:pt>
                <c:pt idx="32">
                  <c:v>4.69539E-2</c:v>
                </c:pt>
                <c:pt idx="33">
                  <c:v>4.350863E-2</c:v>
                </c:pt>
                <c:pt idx="34">
                  <c:v>4.0162099999999999E-2</c:v>
                </c:pt>
                <c:pt idx="35">
                  <c:v>3.7560950000000003E-2</c:v>
                </c:pt>
                <c:pt idx="36">
                  <c:v>3.7560950000000003E-2</c:v>
                </c:pt>
                <c:pt idx="37">
                  <c:v>3.7560950000000003E-2</c:v>
                </c:pt>
                <c:pt idx="38">
                  <c:v>3.7560950000000003E-2</c:v>
                </c:pt>
                <c:pt idx="39">
                  <c:v>4.278713E-2</c:v>
                </c:pt>
                <c:pt idx="40">
                  <c:v>4.278713E-2</c:v>
                </c:pt>
                <c:pt idx="41">
                  <c:v>4.278713E-2</c:v>
                </c:pt>
                <c:pt idx="42">
                  <c:v>4.278713E-2</c:v>
                </c:pt>
                <c:pt idx="43">
                  <c:v>4.3687869999999997E-2</c:v>
                </c:pt>
                <c:pt idx="44">
                  <c:v>4.3687869999999997E-2</c:v>
                </c:pt>
                <c:pt idx="45">
                  <c:v>4.3687869999999997E-2</c:v>
                </c:pt>
                <c:pt idx="46">
                  <c:v>4.3687869999999997E-2</c:v>
                </c:pt>
                <c:pt idx="47">
                  <c:v>4.3447659999999999E-2</c:v>
                </c:pt>
                <c:pt idx="48">
                  <c:v>4.1216320000000001E-2</c:v>
                </c:pt>
                <c:pt idx="49">
                  <c:v>3.8656019999999999E-2</c:v>
                </c:pt>
                <c:pt idx="50">
                  <c:v>3.6869680000000002E-2</c:v>
                </c:pt>
                <c:pt idx="51">
                  <c:v>3.1694180000000002E-2</c:v>
                </c:pt>
                <c:pt idx="52">
                  <c:v>2.6672580000000001E-2</c:v>
                </c:pt>
                <c:pt idx="53">
                  <c:v>2.3393569999999999E-2</c:v>
                </c:pt>
                <c:pt idx="54">
                  <c:v>2.596938E-2</c:v>
                </c:pt>
                <c:pt idx="55">
                  <c:v>2.823664E-2</c:v>
                </c:pt>
              </c:numCache>
            </c:numRef>
          </c:val>
          <c:smooth val="0"/>
          <c:extLst>
            <c:ext xmlns:c16="http://schemas.microsoft.com/office/drawing/2014/chart" uri="{C3380CC4-5D6E-409C-BE32-E72D297353CC}">
              <c16:uniqueId val="{00000001-0D70-468D-97C9-13E401C01B6B}"/>
            </c:ext>
          </c:extLst>
        </c:ser>
        <c:dLbls>
          <c:showLegendKey val="0"/>
          <c:showVal val="0"/>
          <c:showCatName val="0"/>
          <c:showSerName val="0"/>
          <c:showPercent val="0"/>
          <c:showBubbleSize val="0"/>
        </c:dLbls>
        <c:marker val="1"/>
        <c:smooth val="0"/>
        <c:axId val="1896289424"/>
        <c:axId val="1896290864"/>
      </c:lineChart>
      <c:dateAx>
        <c:axId val="1816715984"/>
        <c:scaling>
          <c:orientation val="minMax"/>
          <c:min val="4386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816716464"/>
        <c:crosses val="autoZero"/>
        <c:auto val="1"/>
        <c:lblOffset val="100"/>
        <c:baseTimeUnit val="months"/>
      </c:dateAx>
      <c:valAx>
        <c:axId val="1816716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16715984"/>
        <c:crosses val="autoZero"/>
        <c:crossBetween val="between"/>
      </c:valAx>
      <c:valAx>
        <c:axId val="1896290864"/>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96289424"/>
        <c:crosses val="max"/>
        <c:crossBetween val="between"/>
      </c:valAx>
      <c:dateAx>
        <c:axId val="1896289424"/>
        <c:scaling>
          <c:orientation val="minMax"/>
        </c:scaling>
        <c:delete val="1"/>
        <c:axPos val="b"/>
        <c:numFmt formatCode="mmm\-yy" sourceLinked="1"/>
        <c:majorTickMark val="out"/>
        <c:minorTickMark val="none"/>
        <c:tickLblPos val="nextTo"/>
        <c:crossAx val="1896290864"/>
        <c:crosses val="autoZero"/>
        <c:auto val="1"/>
        <c:lblOffset val="100"/>
        <c:baseTimeUnit val="months"/>
      </c:dateAx>
      <c:spPr>
        <a:noFill/>
        <a:ln>
          <a:noFill/>
        </a:ln>
        <a:effectLst/>
      </c:spPr>
    </c:plotArea>
    <c:legend>
      <c:legendPos val="b"/>
      <c:layout>
        <c:manualLayout>
          <c:xMode val="edge"/>
          <c:yMode val="edge"/>
          <c:x val="0"/>
          <c:y val="0.94636312467854267"/>
          <c:w val="1"/>
          <c:h val="4.33664144608088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userShapes r:id="rId5"/>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solidFill>
                  <a:srgbClr val="007FFF"/>
                </a:solidFill>
              </a:rPr>
              <a:t>Colorado</a:t>
            </a:r>
            <a:r>
              <a:rPr lang="en-US" sz="1600" b="1" baseline="0">
                <a:solidFill>
                  <a:srgbClr val="007FFF"/>
                </a:solidFill>
              </a:rPr>
              <a:t> Springs</a:t>
            </a:r>
            <a:r>
              <a:rPr lang="en-US" sz="1600" b="1">
                <a:solidFill>
                  <a:srgbClr val="007FFF"/>
                </a:solidFill>
              </a:rPr>
              <a:t> </a:t>
            </a:r>
            <a:r>
              <a:rPr lang="en-US" sz="1600" b="1"/>
              <a:t>3-Year Total Completions: Net Rentable Square Feet &amp; % of Stock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5349187770447597E-2"/>
          <c:y val="9.5250602862979442E-2"/>
          <c:w val="0.7939328107635194"/>
          <c:h val="0.68021837178054645"/>
        </c:manualLayout>
      </c:layout>
      <c:barChart>
        <c:barDir val="col"/>
        <c:grouping val="clustered"/>
        <c:varyColors val="0"/>
        <c:ser>
          <c:idx val="0"/>
          <c:order val="0"/>
          <c:tx>
            <c:v>Net Rentable Square Feet (mil)</c:v>
          </c:tx>
          <c:spPr>
            <a:solidFill>
              <a:srgbClr val="A9A9A9"/>
            </a:solidFill>
            <a:ln>
              <a:noFill/>
            </a:ln>
            <a:effectLst/>
          </c:spPr>
          <c:invertIfNegative val="0"/>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Completions'!$C$2:$C$57</c:f>
              <c:numCache>
                <c:formatCode>0.0</c:formatCode>
                <c:ptCount val="56"/>
                <c:pt idx="0">
                  <c:v>1.143756</c:v>
                </c:pt>
                <c:pt idx="1">
                  <c:v>1.143756</c:v>
                </c:pt>
                <c:pt idx="2">
                  <c:v>1.143756</c:v>
                </c:pt>
                <c:pt idx="3">
                  <c:v>1.143756</c:v>
                </c:pt>
                <c:pt idx="4">
                  <c:v>1.143756</c:v>
                </c:pt>
                <c:pt idx="5">
                  <c:v>1.276616</c:v>
                </c:pt>
                <c:pt idx="6">
                  <c:v>1.276616</c:v>
                </c:pt>
                <c:pt idx="7">
                  <c:v>1.276616</c:v>
                </c:pt>
                <c:pt idx="8">
                  <c:v>1.276616</c:v>
                </c:pt>
                <c:pt idx="9">
                  <c:v>1.347016</c:v>
                </c:pt>
                <c:pt idx="10">
                  <c:v>1.347016</c:v>
                </c:pt>
                <c:pt idx="11">
                  <c:v>1.347016</c:v>
                </c:pt>
                <c:pt idx="12">
                  <c:v>1.2374320000000001</c:v>
                </c:pt>
                <c:pt idx="13">
                  <c:v>1.2374320000000001</c:v>
                </c:pt>
                <c:pt idx="14">
                  <c:v>1.273952</c:v>
                </c:pt>
                <c:pt idx="15">
                  <c:v>1.273952</c:v>
                </c:pt>
                <c:pt idx="16">
                  <c:v>1.254847</c:v>
                </c:pt>
                <c:pt idx="17">
                  <c:v>1.061118</c:v>
                </c:pt>
                <c:pt idx="18">
                  <c:v>1.1081380000000001</c:v>
                </c:pt>
                <c:pt idx="19">
                  <c:v>1.1081380000000001</c:v>
                </c:pt>
                <c:pt idx="20">
                  <c:v>1.1081380000000001</c:v>
                </c:pt>
                <c:pt idx="21">
                  <c:v>1.1081380000000001</c:v>
                </c:pt>
                <c:pt idx="22">
                  <c:v>1.1081380000000001</c:v>
                </c:pt>
                <c:pt idx="23">
                  <c:v>1.0389360000000001</c:v>
                </c:pt>
                <c:pt idx="24">
                  <c:v>1.0389360000000001</c:v>
                </c:pt>
                <c:pt idx="25">
                  <c:v>0.974966</c:v>
                </c:pt>
                <c:pt idx="26">
                  <c:v>0.974966</c:v>
                </c:pt>
                <c:pt idx="27">
                  <c:v>0.83676200000000001</c:v>
                </c:pt>
                <c:pt idx="28">
                  <c:v>0.729236</c:v>
                </c:pt>
                <c:pt idx="29">
                  <c:v>0.729236</c:v>
                </c:pt>
                <c:pt idx="30">
                  <c:v>0.729236</c:v>
                </c:pt>
                <c:pt idx="31">
                  <c:v>0.729236</c:v>
                </c:pt>
                <c:pt idx="32">
                  <c:v>0.67984199999999995</c:v>
                </c:pt>
                <c:pt idx="33">
                  <c:v>0.67984199999999995</c:v>
                </c:pt>
                <c:pt idx="34">
                  <c:v>0.67984199999999995</c:v>
                </c:pt>
                <c:pt idx="35">
                  <c:v>0.58121299999999998</c:v>
                </c:pt>
                <c:pt idx="36">
                  <c:v>0.58121299999999998</c:v>
                </c:pt>
                <c:pt idx="37">
                  <c:v>0.646088</c:v>
                </c:pt>
                <c:pt idx="38">
                  <c:v>0.646088</c:v>
                </c:pt>
                <c:pt idx="39">
                  <c:v>0.69835199999999997</c:v>
                </c:pt>
                <c:pt idx="40">
                  <c:v>0.69835199999999997</c:v>
                </c:pt>
                <c:pt idx="41">
                  <c:v>0.634382</c:v>
                </c:pt>
                <c:pt idx="42">
                  <c:v>0.634382</c:v>
                </c:pt>
                <c:pt idx="43">
                  <c:v>0.634382</c:v>
                </c:pt>
                <c:pt idx="44">
                  <c:v>0.634382</c:v>
                </c:pt>
                <c:pt idx="45">
                  <c:v>0.56398199999999998</c:v>
                </c:pt>
                <c:pt idx="46">
                  <c:v>0.56398199999999998</c:v>
                </c:pt>
                <c:pt idx="47">
                  <c:v>0.56398199999999998</c:v>
                </c:pt>
                <c:pt idx="48">
                  <c:v>0.56398199999999998</c:v>
                </c:pt>
                <c:pt idx="49">
                  <c:v>0.56398199999999998</c:v>
                </c:pt>
                <c:pt idx="50">
                  <c:v>0.43973200000000001</c:v>
                </c:pt>
                <c:pt idx="51">
                  <c:v>0.43973200000000001</c:v>
                </c:pt>
                <c:pt idx="52">
                  <c:v>0.53648499999999999</c:v>
                </c:pt>
                <c:pt idx="53">
                  <c:v>0.41755300000000001</c:v>
                </c:pt>
                <c:pt idx="54">
                  <c:v>0.370533</c:v>
                </c:pt>
                <c:pt idx="55">
                  <c:v>0.370533</c:v>
                </c:pt>
              </c:numCache>
            </c:numRef>
          </c:val>
          <c:extLst>
            <c:ext xmlns:c16="http://schemas.microsoft.com/office/drawing/2014/chart" uri="{C3380CC4-5D6E-409C-BE32-E72D297353CC}">
              <c16:uniqueId val="{00000000-B075-4707-BDF0-8E2D1A51D9CF}"/>
            </c:ext>
          </c:extLst>
        </c:ser>
        <c:dLbls>
          <c:showLegendKey val="0"/>
          <c:showVal val="0"/>
          <c:showCatName val="0"/>
          <c:showSerName val="0"/>
          <c:showPercent val="0"/>
          <c:showBubbleSize val="0"/>
        </c:dLbls>
        <c:gapWidth val="100"/>
        <c:overlap val="-27"/>
        <c:axId val="1816715984"/>
        <c:axId val="1816716464"/>
      </c:barChart>
      <c:lineChart>
        <c:grouping val="standard"/>
        <c:varyColors val="0"/>
        <c:ser>
          <c:idx val="1"/>
          <c:order val="1"/>
          <c:tx>
            <c:v>% of Stock</c:v>
          </c:tx>
          <c:spPr>
            <a:ln w="38100" cap="rnd">
              <a:solidFill>
                <a:srgbClr val="007DFF"/>
              </a:solidFill>
              <a:round/>
            </a:ln>
            <a:effectLst/>
          </c:spPr>
          <c:marker>
            <c:symbol val="none"/>
          </c:marker>
          <c:cat>
            <c:numRef>
              <c:f>'3 Year Completions'!$A$2:$A$57</c:f>
              <c:numCache>
                <c:formatCode>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'3 Year Completions'!$B$2:$B$57</c:f>
              <c:numCache>
                <c:formatCode>0.0%</c:formatCode>
                <c:ptCount val="56"/>
                <c:pt idx="0">
                  <c:v>0.14844563999999999</c:v>
                </c:pt>
                <c:pt idx="1">
                  <c:v>0.14844563999999999</c:v>
                </c:pt>
                <c:pt idx="2">
                  <c:v>0.14844563999999999</c:v>
                </c:pt>
                <c:pt idx="3">
                  <c:v>0.14844563999999999</c:v>
                </c:pt>
                <c:pt idx="4">
                  <c:v>0.14844563999999999</c:v>
                </c:pt>
                <c:pt idx="5">
                  <c:v>0.16412507000000001</c:v>
                </c:pt>
                <c:pt idx="6">
                  <c:v>0.16412507000000001</c:v>
                </c:pt>
                <c:pt idx="7">
                  <c:v>0.16412507000000001</c:v>
                </c:pt>
                <c:pt idx="8">
                  <c:v>0.16412507000000001</c:v>
                </c:pt>
                <c:pt idx="9">
                  <c:v>0.17220152999999999</c:v>
                </c:pt>
                <c:pt idx="10">
                  <c:v>0.17220152999999999</c:v>
                </c:pt>
                <c:pt idx="11">
                  <c:v>0.17220152999999999</c:v>
                </c:pt>
                <c:pt idx="12">
                  <c:v>0.15792134999999999</c:v>
                </c:pt>
                <c:pt idx="13">
                  <c:v>0.15792134999999999</c:v>
                </c:pt>
                <c:pt idx="14">
                  <c:v>0.15739330000000001</c:v>
                </c:pt>
                <c:pt idx="15">
                  <c:v>0.15739330000000001</c:v>
                </c:pt>
                <c:pt idx="16">
                  <c:v>0.15480611</c:v>
                </c:pt>
                <c:pt idx="17">
                  <c:v>0.12282152</c:v>
                </c:pt>
                <c:pt idx="18">
                  <c:v>0.12830741000000001</c:v>
                </c:pt>
                <c:pt idx="19">
                  <c:v>0.12830741000000001</c:v>
                </c:pt>
                <c:pt idx="20">
                  <c:v>0.12830741000000001</c:v>
                </c:pt>
                <c:pt idx="21">
                  <c:v>0.12830741000000001</c:v>
                </c:pt>
                <c:pt idx="22">
                  <c:v>0.12830741000000001</c:v>
                </c:pt>
                <c:pt idx="23">
                  <c:v>0.11910314</c:v>
                </c:pt>
                <c:pt idx="24">
                  <c:v>0.11910314</c:v>
                </c:pt>
                <c:pt idx="25">
                  <c:v>0.11083567</c:v>
                </c:pt>
                <c:pt idx="26">
                  <c:v>0.11083567</c:v>
                </c:pt>
                <c:pt idx="27">
                  <c:v>9.6323420000000007E-2</c:v>
                </c:pt>
                <c:pt idx="28">
                  <c:v>8.4939650000000005E-2</c:v>
                </c:pt>
                <c:pt idx="29">
                  <c:v>8.4939650000000005E-2</c:v>
                </c:pt>
                <c:pt idx="30">
                  <c:v>8.4939650000000005E-2</c:v>
                </c:pt>
                <c:pt idx="31">
                  <c:v>8.4939650000000005E-2</c:v>
                </c:pt>
                <c:pt idx="32">
                  <c:v>7.9532770000000003E-2</c:v>
                </c:pt>
                <c:pt idx="33">
                  <c:v>7.9532770000000003E-2</c:v>
                </c:pt>
                <c:pt idx="34">
                  <c:v>7.9532770000000003E-2</c:v>
                </c:pt>
                <c:pt idx="35">
                  <c:v>6.6534220000000005E-2</c:v>
                </c:pt>
                <c:pt idx="36">
                  <c:v>6.6534220000000005E-2</c:v>
                </c:pt>
                <c:pt idx="37">
                  <c:v>7.4447739999999998E-2</c:v>
                </c:pt>
                <c:pt idx="38">
                  <c:v>7.4447739999999998E-2</c:v>
                </c:pt>
                <c:pt idx="39">
                  <c:v>8.0069139999999997E-2</c:v>
                </c:pt>
                <c:pt idx="40">
                  <c:v>8.0069139999999997E-2</c:v>
                </c:pt>
                <c:pt idx="41">
                  <c:v>7.1124119999999999E-2</c:v>
                </c:pt>
                <c:pt idx="42">
                  <c:v>7.1124119999999999E-2</c:v>
                </c:pt>
                <c:pt idx="43">
                  <c:v>7.1124119999999999E-2</c:v>
                </c:pt>
                <c:pt idx="44">
                  <c:v>7.1124119999999999E-2</c:v>
                </c:pt>
                <c:pt idx="45">
                  <c:v>6.2061489999999997E-2</c:v>
                </c:pt>
                <c:pt idx="46">
                  <c:v>6.2061489999999997E-2</c:v>
                </c:pt>
                <c:pt idx="47">
                  <c:v>6.2061489999999997E-2</c:v>
                </c:pt>
                <c:pt idx="48">
                  <c:v>6.2061489999999997E-2</c:v>
                </c:pt>
                <c:pt idx="49">
                  <c:v>6.2061489999999997E-2</c:v>
                </c:pt>
                <c:pt idx="50">
                  <c:v>4.9434119999999998E-2</c:v>
                </c:pt>
                <c:pt idx="51">
                  <c:v>4.9434119999999998E-2</c:v>
                </c:pt>
                <c:pt idx="52">
                  <c:v>5.8689869999999998E-2</c:v>
                </c:pt>
                <c:pt idx="53">
                  <c:v>4.7575220000000001E-2</c:v>
                </c:pt>
                <c:pt idx="54">
                  <c:v>4.158125E-2</c:v>
                </c:pt>
                <c:pt idx="55">
                  <c:v>4.158125E-2</c:v>
                </c:pt>
              </c:numCache>
            </c:numRef>
          </c:val>
          <c:smooth val="0"/>
          <c:extLst>
            <c:ext xmlns:c16="http://schemas.microsoft.com/office/drawing/2014/chart" uri="{C3380CC4-5D6E-409C-BE32-E72D297353CC}">
              <c16:uniqueId val="{00000001-B075-4707-BDF0-8E2D1A51D9CF}"/>
            </c:ext>
          </c:extLst>
        </c:ser>
        <c:dLbls>
          <c:showLegendKey val="0"/>
          <c:showVal val="0"/>
          <c:showCatName val="0"/>
          <c:showSerName val="0"/>
          <c:showPercent val="0"/>
          <c:showBubbleSize val="0"/>
        </c:dLbls>
        <c:marker val="1"/>
        <c:smooth val="0"/>
        <c:axId val="1896289424"/>
        <c:axId val="1896290864"/>
      </c:lineChart>
      <c:dateAx>
        <c:axId val="1816715984"/>
        <c:scaling>
          <c:orientation val="minMax"/>
          <c:min val="43862"/>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816716464"/>
        <c:crosses val="autoZero"/>
        <c:auto val="1"/>
        <c:lblOffset val="100"/>
        <c:baseTimeUnit val="months"/>
      </c:dateAx>
      <c:valAx>
        <c:axId val="1816716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16715984"/>
        <c:crosses val="autoZero"/>
        <c:crossBetween val="between"/>
      </c:valAx>
      <c:valAx>
        <c:axId val="1896290864"/>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896289424"/>
        <c:crosses val="max"/>
        <c:crossBetween val="between"/>
      </c:valAx>
      <c:dateAx>
        <c:axId val="1896289424"/>
        <c:scaling>
          <c:orientation val="minMax"/>
        </c:scaling>
        <c:delete val="1"/>
        <c:axPos val="b"/>
        <c:numFmt formatCode="mmm\-yy" sourceLinked="1"/>
        <c:majorTickMark val="out"/>
        <c:minorTickMark val="none"/>
        <c:tickLblPos val="nextTo"/>
        <c:crossAx val="1896290864"/>
        <c:crosses val="autoZero"/>
        <c:auto val="1"/>
        <c:lblOffset val="100"/>
        <c:baseTimeUnit val="months"/>
      </c:dateAx>
      <c:spPr>
        <a:noFill/>
        <a:ln>
          <a:noFill/>
        </a:ln>
        <a:effectLst/>
      </c:spPr>
    </c:plotArea>
    <c:legend>
      <c:legendPos val="b"/>
      <c:layout>
        <c:manualLayout>
          <c:xMode val="edge"/>
          <c:yMode val="edge"/>
          <c:x val="0"/>
          <c:y val="0.94636312467854267"/>
          <c:w val="1"/>
          <c:h val="4.336641446080889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chemeClr val="tx1"/>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Home Sales as a Percent of Households</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'CO metros included'!$E$1</c:f>
              <c:strCache>
                <c:ptCount val="1"/>
                <c:pt idx="0">
                  <c:v>Home Sales as % of Households (National)</c:v>
                </c:pt>
              </c:strCache>
            </c:strRef>
          </c:tx>
          <c:spPr>
            <a:ln w="38100" cap="rnd">
              <a:solidFill>
                <a:srgbClr val="007FFF"/>
              </a:solidFill>
              <a:round/>
            </a:ln>
            <a:effectLst/>
          </c:spPr>
          <c:marker>
            <c:symbol val="none"/>
          </c:marker>
          <c:cat>
            <c:numRef>
              <c:f>'CO metros included'!$A$126:$A$224</c:f>
              <c:numCache>
                <c:formatCode>General</c:formatCode>
                <c:ptCount val="99"/>
                <c:pt idx="0">
                  <c:v>2000</c:v>
                </c:pt>
                <c:pt idx="4">
                  <c:v>2001</c:v>
                </c:pt>
                <c:pt idx="8">
                  <c:v>2002</c:v>
                </c:pt>
                <c:pt idx="12">
                  <c:v>2003</c:v>
                </c:pt>
                <c:pt idx="16">
                  <c:v>2004</c:v>
                </c:pt>
                <c:pt idx="20">
                  <c:v>2005</c:v>
                </c:pt>
                <c:pt idx="24">
                  <c:v>2006</c:v>
                </c:pt>
                <c:pt idx="28">
                  <c:v>2007</c:v>
                </c:pt>
                <c:pt idx="32">
                  <c:v>2008</c:v>
                </c:pt>
                <c:pt idx="36">
                  <c:v>2009</c:v>
                </c:pt>
                <c:pt idx="40">
                  <c:v>2010</c:v>
                </c:pt>
                <c:pt idx="44">
                  <c:v>2011</c:v>
                </c:pt>
                <c:pt idx="48">
                  <c:v>2012</c:v>
                </c:pt>
                <c:pt idx="52">
                  <c:v>2013</c:v>
                </c:pt>
                <c:pt idx="56">
                  <c:v>2014</c:v>
                </c:pt>
                <c:pt idx="60">
                  <c:v>2015</c:v>
                </c:pt>
                <c:pt idx="64">
                  <c:v>2016</c:v>
                </c:pt>
                <c:pt idx="68">
                  <c:v>2017</c:v>
                </c:pt>
                <c:pt idx="72">
                  <c:v>2018</c:v>
                </c:pt>
                <c:pt idx="76">
                  <c:v>2019</c:v>
                </c:pt>
                <c:pt idx="80">
                  <c:v>2020</c:v>
                </c:pt>
                <c:pt idx="84">
                  <c:v>2021</c:v>
                </c:pt>
                <c:pt idx="88">
                  <c:v>2022</c:v>
                </c:pt>
                <c:pt idx="92">
                  <c:v>2023</c:v>
                </c:pt>
                <c:pt idx="96">
                  <c:v>2024</c:v>
                </c:pt>
              </c:numCache>
            </c:numRef>
          </c:cat>
          <c:val>
            <c:numRef>
              <c:f>'CO metros included'!$E$126:$E$224</c:f>
              <c:numCache>
                <c:formatCode>0.00%</c:formatCode>
                <c:ptCount val="99"/>
                <c:pt idx="0">
                  <c:v>4.3624808603541294E-2</c:v>
                </c:pt>
                <c:pt idx="1">
                  <c:v>4.3311095096653027E-2</c:v>
                </c:pt>
                <c:pt idx="2">
                  <c:v>4.345910629729538E-2</c:v>
                </c:pt>
                <c:pt idx="3">
                  <c:v>4.3552380531217037E-2</c:v>
                </c:pt>
                <c:pt idx="4">
                  <c:v>4.3792239829533029E-2</c:v>
                </c:pt>
                <c:pt idx="5">
                  <c:v>4.41927596693703E-2</c:v>
                </c:pt>
                <c:pt idx="6">
                  <c:v>4.4236387089884185E-2</c:v>
                </c:pt>
                <c:pt idx="7">
                  <c:v>4.3697086109012989E-2</c:v>
                </c:pt>
                <c:pt idx="8">
                  <c:v>4.7339862467095421E-2</c:v>
                </c:pt>
                <c:pt idx="9">
                  <c:v>4.5400284145462766E-2</c:v>
                </c:pt>
                <c:pt idx="10">
                  <c:v>4.3847595724708352E-2</c:v>
                </c:pt>
                <c:pt idx="11">
                  <c:v>4.669409520650019E-2</c:v>
                </c:pt>
                <c:pt idx="12">
                  <c:v>4.7884671859129306E-2</c:v>
                </c:pt>
                <c:pt idx="13">
                  <c:v>4.7304448576532467E-2</c:v>
                </c:pt>
                <c:pt idx="14">
                  <c:v>5.1592023595356466E-2</c:v>
                </c:pt>
                <c:pt idx="15">
                  <c:v>5.0622540207379552E-2</c:v>
                </c:pt>
                <c:pt idx="16">
                  <c:v>5.1060654280590645E-2</c:v>
                </c:pt>
                <c:pt idx="17">
                  <c:v>5.4038479357156027E-2</c:v>
                </c:pt>
                <c:pt idx="18">
                  <c:v>5.3006295080795823E-2</c:v>
                </c:pt>
                <c:pt idx="19">
                  <c:v>5.4142166995586202E-2</c:v>
                </c:pt>
                <c:pt idx="20">
                  <c:v>5.4402424148483432E-2</c:v>
                </c:pt>
                <c:pt idx="21">
                  <c:v>5.5225189304401623E-2</c:v>
                </c:pt>
                <c:pt idx="22">
                  <c:v>5.5797305617957579E-2</c:v>
                </c:pt>
                <c:pt idx="23">
                  <c:v>5.3933494484067014E-2</c:v>
                </c:pt>
                <c:pt idx="24">
                  <c:v>5.2511133875973309E-2</c:v>
                </c:pt>
                <c:pt idx="25">
                  <c:v>5.0786802000256343E-2</c:v>
                </c:pt>
                <c:pt idx="26">
                  <c:v>4.8485856456367396E-2</c:v>
                </c:pt>
                <c:pt idx="27">
                  <c:v>4.8870988452645994E-2</c:v>
                </c:pt>
                <c:pt idx="28">
                  <c:v>4.3246684286861528E-2</c:v>
                </c:pt>
                <c:pt idx="29">
                  <c:v>3.9725181845625269E-2</c:v>
                </c:pt>
                <c:pt idx="30">
                  <c:v>3.6735446522380318E-2</c:v>
                </c:pt>
                <c:pt idx="31">
                  <c:v>3.3786234985593931E-2</c:v>
                </c:pt>
                <c:pt idx="32">
                  <c:v>3.1758175497865429E-2</c:v>
                </c:pt>
                <c:pt idx="33">
                  <c:v>3.1468407756972232E-2</c:v>
                </c:pt>
                <c:pt idx="34">
                  <c:v>3.2179559401319627E-2</c:v>
                </c:pt>
                <c:pt idx="35">
                  <c:v>3.0361984389443118E-2</c:v>
                </c:pt>
                <c:pt idx="36">
                  <c:v>3.0037305064102571E-2</c:v>
                </c:pt>
                <c:pt idx="37">
                  <c:v>3.0693479201463571E-2</c:v>
                </c:pt>
                <c:pt idx="38">
                  <c:v>3.4203720589107263E-2</c:v>
                </c:pt>
                <c:pt idx="39">
                  <c:v>3.7617943110564815E-2</c:v>
                </c:pt>
                <c:pt idx="40">
                  <c:v>3.2569892918003537E-2</c:v>
                </c:pt>
                <c:pt idx="41">
                  <c:v>3.5795936078858233E-2</c:v>
                </c:pt>
                <c:pt idx="42">
                  <c:v>2.7669757014594867E-2</c:v>
                </c:pt>
                <c:pt idx="43">
                  <c:v>3.0478700021108088E-2</c:v>
                </c:pt>
                <c:pt idx="44">
                  <c:v>3.1938499534714247E-2</c:v>
                </c:pt>
                <c:pt idx="45">
                  <c:v>3.1158296026755555E-2</c:v>
                </c:pt>
                <c:pt idx="46">
                  <c:v>3.225371769587021E-2</c:v>
                </c:pt>
                <c:pt idx="47">
                  <c:v>3.2866119305397345E-2</c:v>
                </c:pt>
                <c:pt idx="48">
                  <c:v>3.37397851313153E-2</c:v>
                </c:pt>
                <c:pt idx="49">
                  <c:v>3.3925030989847033E-2</c:v>
                </c:pt>
                <c:pt idx="50">
                  <c:v>3.4467199689169704E-2</c:v>
                </c:pt>
                <c:pt idx="51">
                  <c:v>3.5819443285968575E-2</c:v>
                </c:pt>
                <c:pt idx="52">
                  <c:v>3.6856352888065907E-2</c:v>
                </c:pt>
                <c:pt idx="53">
                  <c:v>3.7406200606781327E-2</c:v>
                </c:pt>
                <c:pt idx="54">
                  <c:v>3.7932272279787065E-2</c:v>
                </c:pt>
                <c:pt idx="55">
                  <c:v>3.5728535901770019E-2</c:v>
                </c:pt>
                <c:pt idx="56">
                  <c:v>3.4192855012245608E-2</c:v>
                </c:pt>
                <c:pt idx="57">
                  <c:v>3.5121696059942899E-2</c:v>
                </c:pt>
                <c:pt idx="58">
                  <c:v>3.5955938845214433E-2</c:v>
                </c:pt>
                <c:pt idx="59">
                  <c:v>3.6539144754021681E-2</c:v>
                </c:pt>
                <c:pt idx="60">
                  <c:v>3.655016594614896E-2</c:v>
                </c:pt>
                <c:pt idx="61">
                  <c:v>3.7686468755581168E-2</c:v>
                </c:pt>
                <c:pt idx="62">
                  <c:v>3.8681166463435571E-2</c:v>
                </c:pt>
                <c:pt idx="63">
                  <c:v>3.6820134590064793E-2</c:v>
                </c:pt>
                <c:pt idx="64">
                  <c:v>3.8124407132913846E-2</c:v>
                </c:pt>
                <c:pt idx="65">
                  <c:v>3.8880607756300575E-2</c:v>
                </c:pt>
                <c:pt idx="66">
                  <c:v>3.8469625848871765E-2</c:v>
                </c:pt>
                <c:pt idx="67">
                  <c:v>3.9242495011566701E-2</c:v>
                </c:pt>
                <c:pt idx="68">
                  <c:v>3.9538586977397538E-2</c:v>
                </c:pt>
                <c:pt idx="69">
                  <c:v>3.9239617230499194E-2</c:v>
                </c:pt>
                <c:pt idx="70">
                  <c:v>3.835697325388697E-2</c:v>
                </c:pt>
                <c:pt idx="71">
                  <c:v>3.9123338320531692E-2</c:v>
                </c:pt>
                <c:pt idx="72">
                  <c:v>3.8584159128303007E-2</c:v>
                </c:pt>
                <c:pt idx="73">
                  <c:v>3.8264010636439839E-2</c:v>
                </c:pt>
                <c:pt idx="74">
                  <c:v>3.7179107306203635E-2</c:v>
                </c:pt>
                <c:pt idx="75">
                  <c:v>3.5852725544756235E-2</c:v>
                </c:pt>
                <c:pt idx="76">
                  <c:v>3.6279040370816529E-2</c:v>
                </c:pt>
                <c:pt idx="77">
                  <c:v>3.7778678782171504E-2</c:v>
                </c:pt>
                <c:pt idx="78">
                  <c:v>3.7865399889507941E-2</c:v>
                </c:pt>
                <c:pt idx="79">
                  <c:v>3.7272474738881865E-2</c:v>
                </c:pt>
                <c:pt idx="80">
                  <c:v>3.8239401831415228E-2</c:v>
                </c:pt>
                <c:pt idx="81">
                  <c:v>3.2147614329947394E-2</c:v>
                </c:pt>
                <c:pt idx="82">
                  <c:v>4.3358818739618429E-2</c:v>
                </c:pt>
                <c:pt idx="83">
                  <c:v>4.5877086741052675E-2</c:v>
                </c:pt>
                <c:pt idx="84">
                  <c:v>4.3502718453004199E-2</c:v>
                </c:pt>
                <c:pt idx="85">
                  <c:v>4.09128791323966E-2</c:v>
                </c:pt>
                <c:pt idx="86">
                  <c:v>4.1978052736774102E-2</c:v>
                </c:pt>
                <c:pt idx="87">
                  <c:v>4.3425476392351364E-2</c:v>
                </c:pt>
                <c:pt idx="88">
                  <c:v>4.1113824605691289E-2</c:v>
                </c:pt>
                <c:pt idx="89">
                  <c:v>3.6613369649323921E-2</c:v>
                </c:pt>
                <c:pt idx="90">
                  <c:v>3.286752785453443E-2</c:v>
                </c:pt>
                <c:pt idx="91">
                  <c:v>2.9306184804635687E-2</c:v>
                </c:pt>
                <c:pt idx="92">
                  <c:v>2.9731042968513085E-2</c:v>
                </c:pt>
                <c:pt idx="93">
                  <c:v>2.8688520239314511E-2</c:v>
                </c:pt>
                <c:pt idx="94">
                  <c:v>2.737659846412939E-2</c:v>
                </c:pt>
                <c:pt idx="95">
                  <c:v>2.6432899354448904E-2</c:v>
                </c:pt>
                <c:pt idx="96">
                  <c:v>2.8844702633717169E-2</c:v>
                </c:pt>
                <c:pt idx="97">
                  <c:v>2.7727158728253851E-2</c:v>
                </c:pt>
                <c:pt idx="98">
                  <c:v>2.7648073984343036E-2</c:v>
                </c:pt>
              </c:numCache>
            </c:numRef>
          </c:val>
          <c:smooth val="0"/>
          <c:extLst>
            <c:ext xmlns:c16="http://schemas.microsoft.com/office/drawing/2014/chart" uri="{C3380CC4-5D6E-409C-BE32-E72D297353CC}">
              <c16:uniqueId val="{00000000-401C-4A40-A4EA-7C75F327229F}"/>
            </c:ext>
          </c:extLst>
        </c:ser>
        <c:ser>
          <c:idx val="1"/>
          <c:order val="1"/>
          <c:tx>
            <c:strRef>
              <c:f>'CO metros included'!$F$1</c:f>
              <c:strCache>
                <c:ptCount val="1"/>
                <c:pt idx="0">
                  <c:v>Long-Term Average (National)</c:v>
                </c:pt>
              </c:strCache>
            </c:strRef>
          </c:tx>
          <c:spPr>
            <a:ln w="28575" cap="rnd">
              <a:solidFill>
                <a:srgbClr val="0048A9"/>
              </a:solidFill>
              <a:prstDash val="dash"/>
              <a:round/>
            </a:ln>
            <a:effectLst/>
          </c:spPr>
          <c:marker>
            <c:symbol val="none"/>
          </c:marker>
          <c:cat>
            <c:numRef>
              <c:f>'CO metros included'!$A$126:$A$224</c:f>
              <c:numCache>
                <c:formatCode>General</c:formatCode>
                <c:ptCount val="99"/>
                <c:pt idx="0">
                  <c:v>2000</c:v>
                </c:pt>
                <c:pt idx="4">
                  <c:v>2001</c:v>
                </c:pt>
                <c:pt idx="8">
                  <c:v>2002</c:v>
                </c:pt>
                <c:pt idx="12">
                  <c:v>2003</c:v>
                </c:pt>
                <c:pt idx="16">
                  <c:v>2004</c:v>
                </c:pt>
                <c:pt idx="20">
                  <c:v>2005</c:v>
                </c:pt>
                <c:pt idx="24">
                  <c:v>2006</c:v>
                </c:pt>
                <c:pt idx="28">
                  <c:v>2007</c:v>
                </c:pt>
                <c:pt idx="32">
                  <c:v>2008</c:v>
                </c:pt>
                <c:pt idx="36">
                  <c:v>2009</c:v>
                </c:pt>
                <c:pt idx="40">
                  <c:v>2010</c:v>
                </c:pt>
                <c:pt idx="44">
                  <c:v>2011</c:v>
                </c:pt>
                <c:pt idx="48">
                  <c:v>2012</c:v>
                </c:pt>
                <c:pt idx="52">
                  <c:v>2013</c:v>
                </c:pt>
                <c:pt idx="56">
                  <c:v>2014</c:v>
                </c:pt>
                <c:pt idx="60">
                  <c:v>2015</c:v>
                </c:pt>
                <c:pt idx="64">
                  <c:v>2016</c:v>
                </c:pt>
                <c:pt idx="68">
                  <c:v>2017</c:v>
                </c:pt>
                <c:pt idx="72">
                  <c:v>2018</c:v>
                </c:pt>
                <c:pt idx="76">
                  <c:v>2019</c:v>
                </c:pt>
                <c:pt idx="80">
                  <c:v>2020</c:v>
                </c:pt>
                <c:pt idx="84">
                  <c:v>2021</c:v>
                </c:pt>
                <c:pt idx="88">
                  <c:v>2022</c:v>
                </c:pt>
                <c:pt idx="92">
                  <c:v>2023</c:v>
                </c:pt>
                <c:pt idx="96">
                  <c:v>2024</c:v>
                </c:pt>
              </c:numCache>
            </c:numRef>
          </c:cat>
          <c:val>
            <c:numRef>
              <c:f>'CO metros included'!$F$126:$F$224</c:f>
              <c:numCache>
                <c:formatCode>0.00%</c:formatCode>
                <c:ptCount val="99"/>
                <c:pt idx="0">
                  <c:v>3.7598545661435237E-2</c:v>
                </c:pt>
                <c:pt idx="1">
                  <c:v>3.7598545661435237E-2</c:v>
                </c:pt>
                <c:pt idx="2">
                  <c:v>3.7598545661435237E-2</c:v>
                </c:pt>
                <c:pt idx="3">
                  <c:v>3.7598545661435237E-2</c:v>
                </c:pt>
                <c:pt idx="4">
                  <c:v>3.7598545661435237E-2</c:v>
                </c:pt>
                <c:pt idx="5">
                  <c:v>3.7598545661435237E-2</c:v>
                </c:pt>
                <c:pt idx="6">
                  <c:v>3.7598545661435237E-2</c:v>
                </c:pt>
                <c:pt idx="7">
                  <c:v>3.7598545661435237E-2</c:v>
                </c:pt>
                <c:pt idx="8">
                  <c:v>3.7598545661435237E-2</c:v>
                </c:pt>
                <c:pt idx="9">
                  <c:v>3.7598545661435237E-2</c:v>
                </c:pt>
                <c:pt idx="10">
                  <c:v>3.7598545661435237E-2</c:v>
                </c:pt>
                <c:pt idx="11">
                  <c:v>3.7598545661435237E-2</c:v>
                </c:pt>
                <c:pt idx="12">
                  <c:v>3.7598545661435237E-2</c:v>
                </c:pt>
                <c:pt idx="13">
                  <c:v>3.7598545661435237E-2</c:v>
                </c:pt>
                <c:pt idx="14">
                  <c:v>3.7598545661435237E-2</c:v>
                </c:pt>
                <c:pt idx="15">
                  <c:v>3.7598545661435237E-2</c:v>
                </c:pt>
                <c:pt idx="16">
                  <c:v>3.7598545661435237E-2</c:v>
                </c:pt>
                <c:pt idx="17">
                  <c:v>3.7598545661435237E-2</c:v>
                </c:pt>
                <c:pt idx="18">
                  <c:v>3.7598545661435237E-2</c:v>
                </c:pt>
                <c:pt idx="19">
                  <c:v>3.7598545661435237E-2</c:v>
                </c:pt>
                <c:pt idx="20">
                  <c:v>3.7598545661435237E-2</c:v>
                </c:pt>
                <c:pt idx="21">
                  <c:v>3.7598545661435237E-2</c:v>
                </c:pt>
                <c:pt idx="22">
                  <c:v>3.7598545661435237E-2</c:v>
                </c:pt>
                <c:pt idx="23">
                  <c:v>3.7598545661435237E-2</c:v>
                </c:pt>
                <c:pt idx="24">
                  <c:v>3.7598545661435237E-2</c:v>
                </c:pt>
                <c:pt idx="25">
                  <c:v>3.7598545661435237E-2</c:v>
                </c:pt>
                <c:pt idx="26">
                  <c:v>3.7598545661435237E-2</c:v>
                </c:pt>
                <c:pt idx="27">
                  <c:v>3.7598545661435237E-2</c:v>
                </c:pt>
                <c:pt idx="28">
                  <c:v>3.7598545661435237E-2</c:v>
                </c:pt>
                <c:pt idx="29">
                  <c:v>3.7598545661435237E-2</c:v>
                </c:pt>
                <c:pt idx="30">
                  <c:v>3.7598545661435237E-2</c:v>
                </c:pt>
                <c:pt idx="31">
                  <c:v>3.7598545661435237E-2</c:v>
                </c:pt>
                <c:pt idx="32">
                  <c:v>3.7598545661435237E-2</c:v>
                </c:pt>
                <c:pt idx="33">
                  <c:v>3.7598545661435237E-2</c:v>
                </c:pt>
                <c:pt idx="34">
                  <c:v>3.7598545661435237E-2</c:v>
                </c:pt>
                <c:pt idx="35">
                  <c:v>3.7598545661435237E-2</c:v>
                </c:pt>
                <c:pt idx="36">
                  <c:v>3.7598545661435237E-2</c:v>
                </c:pt>
                <c:pt idx="37">
                  <c:v>3.7598545661435237E-2</c:v>
                </c:pt>
                <c:pt idx="38">
                  <c:v>3.7598545661435237E-2</c:v>
                </c:pt>
                <c:pt idx="39">
                  <c:v>3.7598545661435237E-2</c:v>
                </c:pt>
                <c:pt idx="40">
                  <c:v>3.7598545661435237E-2</c:v>
                </c:pt>
                <c:pt idx="41">
                  <c:v>3.7598545661435237E-2</c:v>
                </c:pt>
                <c:pt idx="42">
                  <c:v>3.7598545661435237E-2</c:v>
                </c:pt>
                <c:pt idx="43">
                  <c:v>3.7598545661435237E-2</c:v>
                </c:pt>
                <c:pt idx="44">
                  <c:v>3.7598545661435237E-2</c:v>
                </c:pt>
                <c:pt idx="45">
                  <c:v>3.7598545661435237E-2</c:v>
                </c:pt>
                <c:pt idx="46">
                  <c:v>3.7598545661435237E-2</c:v>
                </c:pt>
                <c:pt idx="47">
                  <c:v>3.7598545661435237E-2</c:v>
                </c:pt>
                <c:pt idx="48">
                  <c:v>3.7598545661435237E-2</c:v>
                </c:pt>
                <c:pt idx="49">
                  <c:v>3.7598545661435237E-2</c:v>
                </c:pt>
                <c:pt idx="50">
                  <c:v>3.7598545661435237E-2</c:v>
                </c:pt>
                <c:pt idx="51">
                  <c:v>3.7598545661435237E-2</c:v>
                </c:pt>
                <c:pt idx="52">
                  <c:v>3.7598545661435237E-2</c:v>
                </c:pt>
                <c:pt idx="53">
                  <c:v>3.7598545661435237E-2</c:v>
                </c:pt>
                <c:pt idx="54">
                  <c:v>3.7598545661435237E-2</c:v>
                </c:pt>
                <c:pt idx="55">
                  <c:v>3.7598545661435237E-2</c:v>
                </c:pt>
                <c:pt idx="56">
                  <c:v>3.7598545661435237E-2</c:v>
                </c:pt>
                <c:pt idx="57">
                  <c:v>3.7598545661435237E-2</c:v>
                </c:pt>
                <c:pt idx="58">
                  <c:v>3.7598545661435237E-2</c:v>
                </c:pt>
                <c:pt idx="59">
                  <c:v>3.7598545661435237E-2</c:v>
                </c:pt>
                <c:pt idx="60">
                  <c:v>3.7598545661435237E-2</c:v>
                </c:pt>
                <c:pt idx="61">
                  <c:v>3.7598545661435237E-2</c:v>
                </c:pt>
                <c:pt idx="62">
                  <c:v>3.7598545661435237E-2</c:v>
                </c:pt>
                <c:pt idx="63">
                  <c:v>3.7598545661435237E-2</c:v>
                </c:pt>
                <c:pt idx="64">
                  <c:v>3.7598545661435237E-2</c:v>
                </c:pt>
                <c:pt idx="65">
                  <c:v>3.7598545661435237E-2</c:v>
                </c:pt>
                <c:pt idx="66">
                  <c:v>3.7598545661435237E-2</c:v>
                </c:pt>
                <c:pt idx="67">
                  <c:v>3.7598545661435237E-2</c:v>
                </c:pt>
                <c:pt idx="68">
                  <c:v>3.7598545661435237E-2</c:v>
                </c:pt>
                <c:pt idx="69">
                  <c:v>3.7598545661435237E-2</c:v>
                </c:pt>
                <c:pt idx="70">
                  <c:v>3.7598545661435237E-2</c:v>
                </c:pt>
                <c:pt idx="71">
                  <c:v>3.7598545661435237E-2</c:v>
                </c:pt>
                <c:pt idx="72">
                  <c:v>3.7598545661435237E-2</c:v>
                </c:pt>
                <c:pt idx="73">
                  <c:v>3.7598545661435237E-2</c:v>
                </c:pt>
                <c:pt idx="74">
                  <c:v>3.7598545661435237E-2</c:v>
                </c:pt>
                <c:pt idx="75">
                  <c:v>3.7598545661435237E-2</c:v>
                </c:pt>
                <c:pt idx="76">
                  <c:v>3.7598545661435237E-2</c:v>
                </c:pt>
                <c:pt idx="77">
                  <c:v>3.7598545661435237E-2</c:v>
                </c:pt>
                <c:pt idx="78">
                  <c:v>3.7598545661435237E-2</c:v>
                </c:pt>
                <c:pt idx="79">
                  <c:v>3.7598545661435237E-2</c:v>
                </c:pt>
                <c:pt idx="80">
                  <c:v>3.7598545661435237E-2</c:v>
                </c:pt>
                <c:pt idx="81">
                  <c:v>3.7598545661435237E-2</c:v>
                </c:pt>
                <c:pt idx="82">
                  <c:v>3.7598545661435237E-2</c:v>
                </c:pt>
                <c:pt idx="83">
                  <c:v>3.7598545661435237E-2</c:v>
                </c:pt>
                <c:pt idx="84">
                  <c:v>3.7598545661435237E-2</c:v>
                </c:pt>
                <c:pt idx="85">
                  <c:v>3.7598545661435237E-2</c:v>
                </c:pt>
                <c:pt idx="86">
                  <c:v>3.7598545661435237E-2</c:v>
                </c:pt>
                <c:pt idx="87">
                  <c:v>3.7598545661435237E-2</c:v>
                </c:pt>
                <c:pt idx="88">
                  <c:v>3.7598545661435237E-2</c:v>
                </c:pt>
                <c:pt idx="89">
                  <c:v>3.7598545661435237E-2</c:v>
                </c:pt>
                <c:pt idx="90">
                  <c:v>3.7598545661435237E-2</c:v>
                </c:pt>
                <c:pt idx="91">
                  <c:v>3.7598545661435237E-2</c:v>
                </c:pt>
                <c:pt idx="92">
                  <c:v>3.7598545661435237E-2</c:v>
                </c:pt>
                <c:pt idx="93">
                  <c:v>3.7598545661435237E-2</c:v>
                </c:pt>
                <c:pt idx="94">
                  <c:v>3.7598545661435237E-2</c:v>
                </c:pt>
                <c:pt idx="95">
                  <c:v>3.7598545661435237E-2</c:v>
                </c:pt>
                <c:pt idx="96">
                  <c:v>3.7598545661435237E-2</c:v>
                </c:pt>
                <c:pt idx="97">
                  <c:v>3.7598545661435237E-2</c:v>
                </c:pt>
                <c:pt idx="98">
                  <c:v>3.7598545661435237E-2</c:v>
                </c:pt>
              </c:numCache>
            </c:numRef>
          </c:val>
          <c:smooth val="0"/>
          <c:extLst>
            <c:ext xmlns:c16="http://schemas.microsoft.com/office/drawing/2014/chart" uri="{C3380CC4-5D6E-409C-BE32-E72D297353CC}">
              <c16:uniqueId val="{00000001-401C-4A40-A4EA-7C75F327229F}"/>
            </c:ext>
          </c:extLst>
        </c:ser>
        <c:ser>
          <c:idx val="2"/>
          <c:order val="2"/>
          <c:tx>
            <c:strRef>
              <c:f>'CO metros included'!$S$1</c:f>
              <c:strCache>
                <c:ptCount val="1"/>
                <c:pt idx="0">
                  <c:v>Home Sales as % of Households (CO metros)</c:v>
                </c:pt>
              </c:strCache>
            </c:strRef>
          </c:tx>
          <c:spPr>
            <a:ln w="38100" cap="rnd">
              <a:solidFill>
                <a:schemeClr val="accent3"/>
              </a:solidFill>
              <a:round/>
            </a:ln>
            <a:effectLst/>
          </c:spPr>
          <c:marker>
            <c:symbol val="none"/>
          </c:marker>
          <c:cat>
            <c:numRef>
              <c:f>'CO metros included'!$A$126:$A$224</c:f>
              <c:numCache>
                <c:formatCode>General</c:formatCode>
                <c:ptCount val="99"/>
                <c:pt idx="0">
                  <c:v>2000</c:v>
                </c:pt>
                <c:pt idx="4">
                  <c:v>2001</c:v>
                </c:pt>
                <c:pt idx="8">
                  <c:v>2002</c:v>
                </c:pt>
                <c:pt idx="12">
                  <c:v>2003</c:v>
                </c:pt>
                <c:pt idx="16">
                  <c:v>2004</c:v>
                </c:pt>
                <c:pt idx="20">
                  <c:v>2005</c:v>
                </c:pt>
                <c:pt idx="24">
                  <c:v>2006</c:v>
                </c:pt>
                <c:pt idx="28">
                  <c:v>2007</c:v>
                </c:pt>
                <c:pt idx="32">
                  <c:v>2008</c:v>
                </c:pt>
                <c:pt idx="36">
                  <c:v>2009</c:v>
                </c:pt>
                <c:pt idx="40">
                  <c:v>2010</c:v>
                </c:pt>
                <c:pt idx="44">
                  <c:v>2011</c:v>
                </c:pt>
                <c:pt idx="48">
                  <c:v>2012</c:v>
                </c:pt>
                <c:pt idx="52">
                  <c:v>2013</c:v>
                </c:pt>
                <c:pt idx="56">
                  <c:v>2014</c:v>
                </c:pt>
                <c:pt idx="60">
                  <c:v>2015</c:v>
                </c:pt>
                <c:pt idx="64">
                  <c:v>2016</c:v>
                </c:pt>
                <c:pt idx="68">
                  <c:v>2017</c:v>
                </c:pt>
                <c:pt idx="72">
                  <c:v>2018</c:v>
                </c:pt>
                <c:pt idx="76">
                  <c:v>2019</c:v>
                </c:pt>
                <c:pt idx="80">
                  <c:v>2020</c:v>
                </c:pt>
                <c:pt idx="84">
                  <c:v>2021</c:v>
                </c:pt>
                <c:pt idx="88">
                  <c:v>2022</c:v>
                </c:pt>
                <c:pt idx="92">
                  <c:v>2023</c:v>
                </c:pt>
                <c:pt idx="96">
                  <c:v>2024</c:v>
                </c:pt>
              </c:numCache>
            </c:numRef>
          </c:cat>
          <c:val>
            <c:numRef>
              <c:f>'CO metros included'!$S$126:$S$224</c:f>
              <c:numCache>
                <c:formatCode>0.00%</c:formatCode>
                <c:ptCount val="99"/>
                <c:pt idx="0">
                  <c:v>5.0291392320337969E-2</c:v>
                </c:pt>
                <c:pt idx="1">
                  <c:v>5.2345775044887521E-2</c:v>
                </c:pt>
                <c:pt idx="2">
                  <c:v>5.2349088330149368E-2</c:v>
                </c:pt>
                <c:pt idx="3">
                  <c:v>5.6556095152952103E-2</c:v>
                </c:pt>
                <c:pt idx="4">
                  <c:v>5.478354041734157E-2</c:v>
                </c:pt>
                <c:pt idx="5">
                  <c:v>5.3840150558581337E-2</c:v>
                </c:pt>
                <c:pt idx="6">
                  <c:v>4.4680095741560157E-2</c:v>
                </c:pt>
                <c:pt idx="7">
                  <c:v>4.7578700909803318E-2</c:v>
                </c:pt>
                <c:pt idx="8">
                  <c:v>5.5600407384222859E-2</c:v>
                </c:pt>
                <c:pt idx="9">
                  <c:v>4.9407049084207622E-2</c:v>
                </c:pt>
                <c:pt idx="10">
                  <c:v>4.7410696126858123E-2</c:v>
                </c:pt>
                <c:pt idx="11">
                  <c:v>4.9500906078393192E-2</c:v>
                </c:pt>
                <c:pt idx="12">
                  <c:v>5.0180086123760036E-2</c:v>
                </c:pt>
                <c:pt idx="13">
                  <c:v>4.7839848142972499E-2</c:v>
                </c:pt>
                <c:pt idx="14">
                  <c:v>5.5437169753717361E-2</c:v>
                </c:pt>
                <c:pt idx="15">
                  <c:v>5.476806095536875E-2</c:v>
                </c:pt>
                <c:pt idx="16">
                  <c:v>5.5454610654065276E-2</c:v>
                </c:pt>
                <c:pt idx="17">
                  <c:v>6.3680595412585472E-2</c:v>
                </c:pt>
                <c:pt idx="18">
                  <c:v>5.8118959044036696E-2</c:v>
                </c:pt>
                <c:pt idx="19">
                  <c:v>5.8082404901975158E-2</c:v>
                </c:pt>
                <c:pt idx="20">
                  <c:v>5.686694519124786E-2</c:v>
                </c:pt>
                <c:pt idx="21">
                  <c:v>6.0491907189435125E-2</c:v>
                </c:pt>
                <c:pt idx="22">
                  <c:v>5.9235109578063827E-2</c:v>
                </c:pt>
                <c:pt idx="23">
                  <c:v>5.7858197667855861E-2</c:v>
                </c:pt>
                <c:pt idx="24">
                  <c:v>5.6307362714896898E-2</c:v>
                </c:pt>
                <c:pt idx="25">
                  <c:v>5.4425961255397684E-2</c:v>
                </c:pt>
                <c:pt idx="26">
                  <c:v>5.1045988523344549E-2</c:v>
                </c:pt>
                <c:pt idx="27">
                  <c:v>5.0858030598515513E-2</c:v>
                </c:pt>
                <c:pt idx="28">
                  <c:v>4.658294135180456E-2</c:v>
                </c:pt>
                <c:pt idx="29">
                  <c:v>4.4146779005961923E-2</c:v>
                </c:pt>
                <c:pt idx="30">
                  <c:v>3.9314705207811489E-2</c:v>
                </c:pt>
                <c:pt idx="31">
                  <c:v>3.300312185549524E-2</c:v>
                </c:pt>
                <c:pt idx="32">
                  <c:v>3.0647559274516827E-2</c:v>
                </c:pt>
                <c:pt idx="33">
                  <c:v>2.8901275408011309E-2</c:v>
                </c:pt>
                <c:pt idx="34">
                  <c:v>3.0496290531023762E-2</c:v>
                </c:pt>
                <c:pt idx="35">
                  <c:v>2.8499598801858466E-2</c:v>
                </c:pt>
                <c:pt idx="36">
                  <c:v>2.7365084434187902E-2</c:v>
                </c:pt>
                <c:pt idx="37">
                  <c:v>2.6273569180688551E-2</c:v>
                </c:pt>
                <c:pt idx="38">
                  <c:v>3.0855172736166184E-2</c:v>
                </c:pt>
                <c:pt idx="39">
                  <c:v>3.3150546424585238E-2</c:v>
                </c:pt>
                <c:pt idx="40">
                  <c:v>3.0300455545791478E-2</c:v>
                </c:pt>
                <c:pt idx="41">
                  <c:v>3.2425994350780973E-2</c:v>
                </c:pt>
                <c:pt idx="42">
                  <c:v>2.1828659410757758E-2</c:v>
                </c:pt>
                <c:pt idx="43">
                  <c:v>2.723578784071394E-2</c:v>
                </c:pt>
                <c:pt idx="44">
                  <c:v>3.0344545481968351E-2</c:v>
                </c:pt>
                <c:pt idx="45">
                  <c:v>2.907698461690628E-2</c:v>
                </c:pt>
                <c:pt idx="46">
                  <c:v>3.0124348268821315E-2</c:v>
                </c:pt>
                <c:pt idx="47">
                  <c:v>3.1445958424654682E-2</c:v>
                </c:pt>
                <c:pt idx="48">
                  <c:v>3.3605652563182015E-2</c:v>
                </c:pt>
                <c:pt idx="49">
                  <c:v>3.5103910563650344E-2</c:v>
                </c:pt>
                <c:pt idx="50">
                  <c:v>3.4338840108523228E-2</c:v>
                </c:pt>
                <c:pt idx="51">
                  <c:v>3.886223603662451E-2</c:v>
                </c:pt>
                <c:pt idx="52">
                  <c:v>4.2762451171788438E-2</c:v>
                </c:pt>
                <c:pt idx="53">
                  <c:v>4.4165244304214604E-2</c:v>
                </c:pt>
                <c:pt idx="54">
                  <c:v>4.5300215475784146E-2</c:v>
                </c:pt>
                <c:pt idx="55">
                  <c:v>4.0957359894437828E-2</c:v>
                </c:pt>
                <c:pt idx="56">
                  <c:v>4.0374361435819531E-2</c:v>
                </c:pt>
                <c:pt idx="57">
                  <c:v>4.2806256854011467E-2</c:v>
                </c:pt>
                <c:pt idx="58">
                  <c:v>4.5014754128409988E-2</c:v>
                </c:pt>
                <c:pt idx="59">
                  <c:v>4.6164503745004658E-2</c:v>
                </c:pt>
                <c:pt idx="60">
                  <c:v>4.3341447440321972E-2</c:v>
                </c:pt>
                <c:pt idx="61">
                  <c:v>4.5405605670675975E-2</c:v>
                </c:pt>
                <c:pt idx="62">
                  <c:v>4.8107729611265221E-2</c:v>
                </c:pt>
                <c:pt idx="63">
                  <c:v>4.6804455381500264E-2</c:v>
                </c:pt>
                <c:pt idx="64">
                  <c:v>4.2508779247542872E-2</c:v>
                </c:pt>
                <c:pt idx="65">
                  <c:v>4.2729011276534855E-2</c:v>
                </c:pt>
                <c:pt idx="66">
                  <c:v>4.5651604598488646E-2</c:v>
                </c:pt>
                <c:pt idx="67">
                  <c:v>4.5905051273449557E-2</c:v>
                </c:pt>
                <c:pt idx="68">
                  <c:v>4.601336869535981E-2</c:v>
                </c:pt>
                <c:pt idx="69">
                  <c:v>4.3523188198436286E-2</c:v>
                </c:pt>
                <c:pt idx="70">
                  <c:v>4.3162585843008784E-2</c:v>
                </c:pt>
                <c:pt idx="71">
                  <c:v>4.4848815843211133E-2</c:v>
                </c:pt>
                <c:pt idx="72">
                  <c:v>4.3226948858578987E-2</c:v>
                </c:pt>
                <c:pt idx="73">
                  <c:v>4.0927093822147369E-2</c:v>
                </c:pt>
                <c:pt idx="74">
                  <c:v>3.9588481954816117E-2</c:v>
                </c:pt>
                <c:pt idx="75">
                  <c:v>3.7030818739411789E-2</c:v>
                </c:pt>
                <c:pt idx="76">
                  <c:v>3.8438389221971146E-2</c:v>
                </c:pt>
                <c:pt idx="77">
                  <c:v>3.8491070979524006E-2</c:v>
                </c:pt>
                <c:pt idx="78">
                  <c:v>3.9779333716355392E-2</c:v>
                </c:pt>
                <c:pt idx="79">
                  <c:v>3.849250107493913E-2</c:v>
                </c:pt>
                <c:pt idx="80">
                  <c:v>4.1220954235769172E-2</c:v>
                </c:pt>
                <c:pt idx="81">
                  <c:v>2.8083183545911435E-2</c:v>
                </c:pt>
                <c:pt idx="82">
                  <c:v>4.5938556851856029E-2</c:v>
                </c:pt>
                <c:pt idx="83">
                  <c:v>4.4980376581974721E-2</c:v>
                </c:pt>
                <c:pt idx="84">
                  <c:v>4.1821535936742628E-2</c:v>
                </c:pt>
                <c:pt idx="85">
                  <c:v>3.9516304403830367E-2</c:v>
                </c:pt>
                <c:pt idx="86">
                  <c:v>4.234465497283553E-2</c:v>
                </c:pt>
                <c:pt idx="87">
                  <c:v>4.4791771937480962E-2</c:v>
                </c:pt>
                <c:pt idx="88">
                  <c:v>4.034468764657663E-2</c:v>
                </c:pt>
                <c:pt idx="89">
                  <c:v>3.6859151448536201E-2</c:v>
                </c:pt>
                <c:pt idx="90">
                  <c:v>3.003977407311632E-2</c:v>
                </c:pt>
                <c:pt idx="91">
                  <c:v>2.6408591160409178E-2</c:v>
                </c:pt>
                <c:pt idx="92">
                  <c:v>2.8714711690853118E-2</c:v>
                </c:pt>
                <c:pt idx="93">
                  <c:v>2.550820798258888E-2</c:v>
                </c:pt>
                <c:pt idx="94">
                  <c:v>2.3473541896131329E-2</c:v>
                </c:pt>
                <c:pt idx="95">
                  <c:v>2.1772250852061411E-2</c:v>
                </c:pt>
                <c:pt idx="96">
                  <c:v>2.9284270704666184E-2</c:v>
                </c:pt>
                <c:pt idx="97">
                  <c:v>2.5481398507839311E-2</c:v>
                </c:pt>
                <c:pt idx="98">
                  <c:v>2.5413880146900738E-2</c:v>
                </c:pt>
              </c:numCache>
            </c:numRef>
          </c:val>
          <c:smooth val="0"/>
          <c:extLst>
            <c:ext xmlns:c16="http://schemas.microsoft.com/office/drawing/2014/chart" uri="{C3380CC4-5D6E-409C-BE32-E72D297353CC}">
              <c16:uniqueId val="{00000002-401C-4A40-A4EA-7C75F327229F}"/>
            </c:ext>
          </c:extLst>
        </c:ser>
        <c:ser>
          <c:idx val="3"/>
          <c:order val="3"/>
          <c:tx>
            <c:strRef>
              <c:f>'CO metros included'!$T$1</c:f>
              <c:strCache>
                <c:ptCount val="1"/>
                <c:pt idx="0">
                  <c:v>Long-Term Average (CO metros)</c:v>
                </c:pt>
              </c:strCache>
            </c:strRef>
          </c:tx>
          <c:spPr>
            <a:ln w="28575" cap="rnd">
              <a:solidFill>
                <a:srgbClr val="7F7F7F"/>
              </a:solidFill>
              <a:prstDash val="dash"/>
              <a:round/>
            </a:ln>
            <a:effectLst/>
          </c:spPr>
          <c:marker>
            <c:symbol val="none"/>
          </c:marker>
          <c:cat>
            <c:numRef>
              <c:f>'CO metros included'!$A$126:$A$224</c:f>
              <c:numCache>
                <c:formatCode>General</c:formatCode>
                <c:ptCount val="99"/>
                <c:pt idx="0">
                  <c:v>2000</c:v>
                </c:pt>
                <c:pt idx="4">
                  <c:v>2001</c:v>
                </c:pt>
                <c:pt idx="8">
                  <c:v>2002</c:v>
                </c:pt>
                <c:pt idx="12">
                  <c:v>2003</c:v>
                </c:pt>
                <c:pt idx="16">
                  <c:v>2004</c:v>
                </c:pt>
                <c:pt idx="20">
                  <c:v>2005</c:v>
                </c:pt>
                <c:pt idx="24">
                  <c:v>2006</c:v>
                </c:pt>
                <c:pt idx="28">
                  <c:v>2007</c:v>
                </c:pt>
                <c:pt idx="32">
                  <c:v>2008</c:v>
                </c:pt>
                <c:pt idx="36">
                  <c:v>2009</c:v>
                </c:pt>
                <c:pt idx="40">
                  <c:v>2010</c:v>
                </c:pt>
                <c:pt idx="44">
                  <c:v>2011</c:v>
                </c:pt>
                <c:pt idx="48">
                  <c:v>2012</c:v>
                </c:pt>
                <c:pt idx="52">
                  <c:v>2013</c:v>
                </c:pt>
                <c:pt idx="56">
                  <c:v>2014</c:v>
                </c:pt>
                <c:pt idx="60">
                  <c:v>2015</c:v>
                </c:pt>
                <c:pt idx="64">
                  <c:v>2016</c:v>
                </c:pt>
                <c:pt idx="68">
                  <c:v>2017</c:v>
                </c:pt>
                <c:pt idx="72">
                  <c:v>2018</c:v>
                </c:pt>
                <c:pt idx="76">
                  <c:v>2019</c:v>
                </c:pt>
                <c:pt idx="80">
                  <c:v>2020</c:v>
                </c:pt>
                <c:pt idx="84">
                  <c:v>2021</c:v>
                </c:pt>
                <c:pt idx="88">
                  <c:v>2022</c:v>
                </c:pt>
                <c:pt idx="92">
                  <c:v>2023</c:v>
                </c:pt>
                <c:pt idx="96">
                  <c:v>2024</c:v>
                </c:pt>
              </c:numCache>
            </c:numRef>
          </c:cat>
          <c:val>
            <c:numRef>
              <c:f>'CO metros included'!$T$126:$T$224</c:f>
              <c:numCache>
                <c:formatCode>0.00%</c:formatCode>
                <c:ptCount val="99"/>
                <c:pt idx="0">
                  <c:v>3.9727983302669148E-2</c:v>
                </c:pt>
                <c:pt idx="1">
                  <c:v>3.9727983302669148E-2</c:v>
                </c:pt>
                <c:pt idx="2">
                  <c:v>3.9727983302669148E-2</c:v>
                </c:pt>
                <c:pt idx="3">
                  <c:v>3.9727983302669148E-2</c:v>
                </c:pt>
                <c:pt idx="4">
                  <c:v>3.9727983302669148E-2</c:v>
                </c:pt>
                <c:pt idx="5">
                  <c:v>3.9727983302669148E-2</c:v>
                </c:pt>
                <c:pt idx="6">
                  <c:v>3.9727983302669148E-2</c:v>
                </c:pt>
                <c:pt idx="7">
                  <c:v>3.9727983302669148E-2</c:v>
                </c:pt>
                <c:pt idx="8">
                  <c:v>3.9727983302669148E-2</c:v>
                </c:pt>
                <c:pt idx="9">
                  <c:v>3.9727983302669148E-2</c:v>
                </c:pt>
                <c:pt idx="10">
                  <c:v>3.9727983302669148E-2</c:v>
                </c:pt>
                <c:pt idx="11">
                  <c:v>3.9727983302669148E-2</c:v>
                </c:pt>
                <c:pt idx="12">
                  <c:v>3.9727983302669148E-2</c:v>
                </c:pt>
                <c:pt idx="13">
                  <c:v>3.9727983302669148E-2</c:v>
                </c:pt>
                <c:pt idx="14">
                  <c:v>3.9727983302669148E-2</c:v>
                </c:pt>
                <c:pt idx="15">
                  <c:v>3.9727983302669148E-2</c:v>
                </c:pt>
                <c:pt idx="16">
                  <c:v>3.9727983302669148E-2</c:v>
                </c:pt>
                <c:pt idx="17">
                  <c:v>3.9727983302669148E-2</c:v>
                </c:pt>
                <c:pt idx="18">
                  <c:v>3.9727983302669148E-2</c:v>
                </c:pt>
                <c:pt idx="19">
                  <c:v>3.9727983302669148E-2</c:v>
                </c:pt>
                <c:pt idx="20">
                  <c:v>3.9727983302669148E-2</c:v>
                </c:pt>
                <c:pt idx="21">
                  <c:v>3.9727983302669148E-2</c:v>
                </c:pt>
                <c:pt idx="22">
                  <c:v>3.9727983302669148E-2</c:v>
                </c:pt>
                <c:pt idx="23">
                  <c:v>3.9727983302669148E-2</c:v>
                </c:pt>
                <c:pt idx="24">
                  <c:v>3.9727983302669148E-2</c:v>
                </c:pt>
                <c:pt idx="25">
                  <c:v>3.9727983302669148E-2</c:v>
                </c:pt>
                <c:pt idx="26">
                  <c:v>3.9727983302669148E-2</c:v>
                </c:pt>
                <c:pt idx="27">
                  <c:v>3.9727983302669148E-2</c:v>
                </c:pt>
                <c:pt idx="28">
                  <c:v>3.9727983302669148E-2</c:v>
                </c:pt>
                <c:pt idx="29">
                  <c:v>3.9727983302669148E-2</c:v>
                </c:pt>
                <c:pt idx="30">
                  <c:v>3.9727983302669148E-2</c:v>
                </c:pt>
                <c:pt idx="31">
                  <c:v>3.9727983302669148E-2</c:v>
                </c:pt>
                <c:pt idx="32">
                  <c:v>3.9727983302669148E-2</c:v>
                </c:pt>
                <c:pt idx="33">
                  <c:v>3.9727983302669148E-2</c:v>
                </c:pt>
                <c:pt idx="34">
                  <c:v>3.9727983302669148E-2</c:v>
                </c:pt>
                <c:pt idx="35">
                  <c:v>3.9727983302669148E-2</c:v>
                </c:pt>
                <c:pt idx="36">
                  <c:v>3.9727983302669148E-2</c:v>
                </c:pt>
                <c:pt idx="37">
                  <c:v>3.9727983302669148E-2</c:v>
                </c:pt>
                <c:pt idx="38">
                  <c:v>3.9727983302669148E-2</c:v>
                </c:pt>
                <c:pt idx="39">
                  <c:v>3.9727983302669148E-2</c:v>
                </c:pt>
                <c:pt idx="40">
                  <c:v>3.9727983302669148E-2</c:v>
                </c:pt>
                <c:pt idx="41">
                  <c:v>3.9727983302669148E-2</c:v>
                </c:pt>
                <c:pt idx="42">
                  <c:v>3.9727983302669148E-2</c:v>
                </c:pt>
                <c:pt idx="43">
                  <c:v>3.9727983302669148E-2</c:v>
                </c:pt>
                <c:pt idx="44">
                  <c:v>3.9727983302669148E-2</c:v>
                </c:pt>
                <c:pt idx="45">
                  <c:v>3.9727983302669148E-2</c:v>
                </c:pt>
                <c:pt idx="46">
                  <c:v>3.9727983302669148E-2</c:v>
                </c:pt>
                <c:pt idx="47">
                  <c:v>3.9727983302669148E-2</c:v>
                </c:pt>
                <c:pt idx="48">
                  <c:v>3.9727983302669148E-2</c:v>
                </c:pt>
                <c:pt idx="49">
                  <c:v>3.9727983302669148E-2</c:v>
                </c:pt>
                <c:pt idx="50">
                  <c:v>3.9727983302669148E-2</c:v>
                </c:pt>
                <c:pt idx="51">
                  <c:v>3.9727983302669148E-2</c:v>
                </c:pt>
                <c:pt idx="52">
                  <c:v>3.9727983302669148E-2</c:v>
                </c:pt>
                <c:pt idx="53">
                  <c:v>3.9727983302669148E-2</c:v>
                </c:pt>
                <c:pt idx="54">
                  <c:v>3.9727983302669148E-2</c:v>
                </c:pt>
                <c:pt idx="55">
                  <c:v>3.9727983302669148E-2</c:v>
                </c:pt>
                <c:pt idx="56">
                  <c:v>3.9727983302669148E-2</c:v>
                </c:pt>
                <c:pt idx="57">
                  <c:v>3.9727983302669148E-2</c:v>
                </c:pt>
                <c:pt idx="58">
                  <c:v>3.9727983302669148E-2</c:v>
                </c:pt>
                <c:pt idx="59">
                  <c:v>3.9727983302669148E-2</c:v>
                </c:pt>
                <c:pt idx="60">
                  <c:v>3.9727983302669148E-2</c:v>
                </c:pt>
                <c:pt idx="61">
                  <c:v>3.9727983302669148E-2</c:v>
                </c:pt>
                <c:pt idx="62">
                  <c:v>3.9727983302669148E-2</c:v>
                </c:pt>
                <c:pt idx="63">
                  <c:v>3.9727983302669148E-2</c:v>
                </c:pt>
                <c:pt idx="64">
                  <c:v>3.9727983302669148E-2</c:v>
                </c:pt>
                <c:pt idx="65">
                  <c:v>3.9727983302669148E-2</c:v>
                </c:pt>
                <c:pt idx="66">
                  <c:v>3.9727983302669148E-2</c:v>
                </c:pt>
                <c:pt idx="67">
                  <c:v>3.9727983302669148E-2</c:v>
                </c:pt>
                <c:pt idx="68">
                  <c:v>3.9727983302669148E-2</c:v>
                </c:pt>
                <c:pt idx="69">
                  <c:v>3.9727983302669148E-2</c:v>
                </c:pt>
                <c:pt idx="70">
                  <c:v>3.9727983302669148E-2</c:v>
                </c:pt>
                <c:pt idx="71">
                  <c:v>3.9727983302669148E-2</c:v>
                </c:pt>
                <c:pt idx="72">
                  <c:v>3.9727983302669148E-2</c:v>
                </c:pt>
                <c:pt idx="73">
                  <c:v>3.9727983302669148E-2</c:v>
                </c:pt>
                <c:pt idx="74">
                  <c:v>3.9727983302669148E-2</c:v>
                </c:pt>
                <c:pt idx="75">
                  <c:v>3.9727983302669148E-2</c:v>
                </c:pt>
                <c:pt idx="76">
                  <c:v>3.9727983302669148E-2</c:v>
                </c:pt>
                <c:pt idx="77">
                  <c:v>3.9727983302669148E-2</c:v>
                </c:pt>
                <c:pt idx="78">
                  <c:v>3.9727983302669148E-2</c:v>
                </c:pt>
                <c:pt idx="79">
                  <c:v>3.9727983302669148E-2</c:v>
                </c:pt>
                <c:pt idx="80">
                  <c:v>3.9727983302669148E-2</c:v>
                </c:pt>
                <c:pt idx="81">
                  <c:v>3.9727983302669148E-2</c:v>
                </c:pt>
                <c:pt idx="82">
                  <c:v>3.9727983302669148E-2</c:v>
                </c:pt>
                <c:pt idx="83">
                  <c:v>3.9727983302669148E-2</c:v>
                </c:pt>
                <c:pt idx="84">
                  <c:v>3.9727983302669148E-2</c:v>
                </c:pt>
                <c:pt idx="85">
                  <c:v>3.9727983302669148E-2</c:v>
                </c:pt>
                <c:pt idx="86">
                  <c:v>3.9727983302669148E-2</c:v>
                </c:pt>
                <c:pt idx="87">
                  <c:v>3.9727983302669148E-2</c:v>
                </c:pt>
                <c:pt idx="88">
                  <c:v>3.9727983302669148E-2</c:v>
                </c:pt>
                <c:pt idx="89">
                  <c:v>3.9727983302669148E-2</c:v>
                </c:pt>
                <c:pt idx="90">
                  <c:v>3.9727983302669148E-2</c:v>
                </c:pt>
                <c:pt idx="91">
                  <c:v>3.9727983302669148E-2</c:v>
                </c:pt>
                <c:pt idx="92">
                  <c:v>3.9727983302669148E-2</c:v>
                </c:pt>
                <c:pt idx="93">
                  <c:v>3.9727983302669148E-2</c:v>
                </c:pt>
                <c:pt idx="94">
                  <c:v>3.9727983302669148E-2</c:v>
                </c:pt>
                <c:pt idx="95">
                  <c:v>3.9727983302669148E-2</c:v>
                </c:pt>
                <c:pt idx="96">
                  <c:v>3.9727983302669148E-2</c:v>
                </c:pt>
                <c:pt idx="97">
                  <c:v>3.9727983302669148E-2</c:v>
                </c:pt>
                <c:pt idx="98">
                  <c:v>3.9727983302669148E-2</c:v>
                </c:pt>
              </c:numCache>
            </c:numRef>
          </c:val>
          <c:smooth val="0"/>
          <c:extLst>
            <c:ext xmlns:c16="http://schemas.microsoft.com/office/drawing/2014/chart" uri="{C3380CC4-5D6E-409C-BE32-E72D297353CC}">
              <c16:uniqueId val="{00000003-401C-4A40-A4EA-7C75F327229F}"/>
            </c:ext>
          </c:extLst>
        </c:ser>
        <c:dLbls>
          <c:showLegendKey val="0"/>
          <c:showVal val="0"/>
          <c:showCatName val="0"/>
          <c:showSerName val="0"/>
          <c:showPercent val="0"/>
          <c:showBubbleSize val="0"/>
        </c:dLbls>
        <c:smooth val="0"/>
        <c:axId val="690865919"/>
        <c:axId val="690867359"/>
      </c:lineChart>
      <c:catAx>
        <c:axId val="690865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690867359"/>
        <c:crosses val="autoZero"/>
        <c:auto val="1"/>
        <c:lblAlgn val="ctr"/>
        <c:lblOffset val="100"/>
        <c:noMultiLvlLbl val="0"/>
      </c:catAx>
      <c:valAx>
        <c:axId val="690867359"/>
        <c:scaling>
          <c:orientation val="minMax"/>
          <c:min val="1.0000000000000002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90865919"/>
        <c:crossesAt val="1"/>
        <c:crossBetween val="between"/>
      </c:valAx>
      <c:spPr>
        <a:noFill/>
        <a:ln>
          <a:noFill/>
        </a:ln>
        <a:effectLst/>
      </c:spPr>
    </c:plotArea>
    <c:legend>
      <c:legendPos val="b"/>
      <c:layout>
        <c:manualLayout>
          <c:xMode val="edge"/>
          <c:yMode val="edge"/>
          <c:x val="0"/>
          <c:y val="0.8924031144151674"/>
          <c:w val="1"/>
          <c:h val="0.107596885584832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t>Lease</a:t>
            </a:r>
            <a:r>
              <a:rPr lang="en-US" sz="1200" b="1" baseline="0"/>
              <a:t>-Up Supply as % of Existing Inventory</a:t>
            </a:r>
            <a:endParaRPr lang="en-US" sz="1200" b="1"/>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3732753250201702"/>
          <c:y val="8.1973846567199873E-2"/>
          <c:w val="0.62451566122328095"/>
          <c:h val="0.86497123396114151"/>
        </c:manualLayout>
      </c:layout>
      <c:barChart>
        <c:barDir val="bar"/>
        <c:grouping val="stacked"/>
        <c:varyColors val="0"/>
        <c:ser>
          <c:idx val="0"/>
          <c:order val="0"/>
          <c:tx>
            <c:v>Delivered &lt; 1 Year Ago</c:v>
          </c:tx>
          <c:spPr>
            <a:solidFill>
              <a:srgbClr val="0048A9"/>
            </a:solidFill>
            <a:ln>
              <a:noFill/>
            </a:ln>
            <a:effectLst/>
          </c:spPr>
          <c:invertIfNegative val="0"/>
          <c:cat>
            <c:strRef>
              <c:f>'Top 30 Metros'!$A$2:$A$31</c:f>
              <c:strCache>
                <c:ptCount val="30"/>
                <c:pt idx="0">
                  <c:v>Inland Empire</c:v>
                </c:pt>
                <c:pt idx="1">
                  <c:v>Denver</c:v>
                </c:pt>
                <c:pt idx="2">
                  <c:v>Nashville</c:v>
                </c:pt>
                <c:pt idx="3">
                  <c:v>San Francisco</c:v>
                </c:pt>
                <c:pt idx="4">
                  <c:v>Houston</c:v>
                </c:pt>
                <c:pt idx="5">
                  <c:v>Seattle</c:v>
                </c:pt>
                <c:pt idx="6">
                  <c:v>San Diego</c:v>
                </c:pt>
                <c:pt idx="7">
                  <c:v>Sacramento</c:v>
                </c:pt>
                <c:pt idx="8">
                  <c:v>Columbus (OH)</c:v>
                </c:pt>
                <c:pt idx="9">
                  <c:v>Portland</c:v>
                </c:pt>
                <c:pt idx="10">
                  <c:v>Austin</c:v>
                </c:pt>
                <c:pt idx="11">
                  <c:v>San Antonio</c:v>
                </c:pt>
                <c:pt idx="12">
                  <c:v>San Jose</c:v>
                </c:pt>
                <c:pt idx="13">
                  <c:v>Dallas - Ft Worth</c:v>
                </c:pt>
                <c:pt idx="14">
                  <c:v>Raleigh - Durham</c:v>
                </c:pt>
                <c:pt idx="15">
                  <c:v>Chicago</c:v>
                </c:pt>
                <c:pt idx="16">
                  <c:v>Los Angeles</c:v>
                </c:pt>
                <c:pt idx="17">
                  <c:v>Charleston (SC)</c:v>
                </c:pt>
                <c:pt idx="18">
                  <c:v>Minneapolis</c:v>
                </c:pt>
                <c:pt idx="19">
                  <c:v>Miami</c:v>
                </c:pt>
                <c:pt idx="20">
                  <c:v>Washington DC</c:v>
                </c:pt>
                <c:pt idx="21">
                  <c:v>Phoenix</c:v>
                </c:pt>
                <c:pt idx="22">
                  <c:v>Boston</c:v>
                </c:pt>
                <c:pt idx="23">
                  <c:v>Charlotte</c:v>
                </c:pt>
                <c:pt idx="24">
                  <c:v>Tampa</c:v>
                </c:pt>
                <c:pt idx="25">
                  <c:v>New York</c:v>
                </c:pt>
                <c:pt idx="26">
                  <c:v>Atlanta</c:v>
                </c:pt>
                <c:pt idx="27">
                  <c:v>Orlando</c:v>
                </c:pt>
                <c:pt idx="28">
                  <c:v>Philadelphia</c:v>
                </c:pt>
                <c:pt idx="29">
                  <c:v>Las Vegas</c:v>
                </c:pt>
              </c:strCache>
            </c:strRef>
          </c:cat>
          <c:val>
            <c:numRef>
              <c:f>'Top 30 Metros'!$B$2:$B$31</c:f>
              <c:numCache>
                <c:formatCode>0.0%</c:formatCode>
                <c:ptCount val="30"/>
                <c:pt idx="0">
                  <c:v>2.6745633610381998E-3</c:v>
                </c:pt>
                <c:pt idx="1">
                  <c:v>7.4714253795999698E-3</c:v>
                </c:pt>
                <c:pt idx="2">
                  <c:v>6.4349533608213097E-3</c:v>
                </c:pt>
                <c:pt idx="3">
                  <c:v>7.9722827157898708E-3</c:v>
                </c:pt>
                <c:pt idx="4">
                  <c:v>1.8663511765787701E-2</c:v>
                </c:pt>
                <c:pt idx="5">
                  <c:v>2.0139385353573E-2</c:v>
                </c:pt>
                <c:pt idx="6">
                  <c:v>2.99783341551436E-3</c:v>
                </c:pt>
                <c:pt idx="7">
                  <c:v>2.7373237051579999E-2</c:v>
                </c:pt>
                <c:pt idx="8">
                  <c:v>1.53526805133084E-2</c:v>
                </c:pt>
                <c:pt idx="9">
                  <c:v>8.0757709654946802E-3</c:v>
                </c:pt>
                <c:pt idx="10">
                  <c:v>2.9849160874496999E-2</c:v>
                </c:pt>
                <c:pt idx="11">
                  <c:v>1.52083500953117E-2</c:v>
                </c:pt>
                <c:pt idx="12">
                  <c:v>1.66929156643402E-2</c:v>
                </c:pt>
                <c:pt idx="13">
                  <c:v>2.5424575417730501E-2</c:v>
                </c:pt>
                <c:pt idx="14">
                  <c:v>1.38254375840483E-2</c:v>
                </c:pt>
                <c:pt idx="15">
                  <c:v>1.3181893217841099E-2</c:v>
                </c:pt>
                <c:pt idx="16">
                  <c:v>3.1913408529549499E-2</c:v>
                </c:pt>
                <c:pt idx="17">
                  <c:v>3.4510892173062899E-2</c:v>
                </c:pt>
                <c:pt idx="18">
                  <c:v>2.3894034539268898E-2</c:v>
                </c:pt>
                <c:pt idx="19">
                  <c:v>2.8705223501626399E-2</c:v>
                </c:pt>
                <c:pt idx="20">
                  <c:v>2.8926378400112199E-2</c:v>
                </c:pt>
                <c:pt idx="21">
                  <c:v>2.2556009764209E-2</c:v>
                </c:pt>
                <c:pt idx="22">
                  <c:v>3.45889770981785E-2</c:v>
                </c:pt>
                <c:pt idx="23">
                  <c:v>3.8888864629909203E-2</c:v>
                </c:pt>
                <c:pt idx="24">
                  <c:v>5.4691150535387201E-2</c:v>
                </c:pt>
                <c:pt idx="25">
                  <c:v>1.39313778098238E-2</c:v>
                </c:pt>
                <c:pt idx="26">
                  <c:v>4.9856388572588201E-2</c:v>
                </c:pt>
                <c:pt idx="27">
                  <c:v>5.1381451262085001E-2</c:v>
                </c:pt>
                <c:pt idx="28">
                  <c:v>3.8579942661092E-2</c:v>
                </c:pt>
                <c:pt idx="29">
                  <c:v>5.3882383013391301E-2</c:v>
                </c:pt>
              </c:numCache>
            </c:numRef>
          </c:val>
          <c:extLst>
            <c:ext xmlns:c16="http://schemas.microsoft.com/office/drawing/2014/chart" uri="{C3380CC4-5D6E-409C-BE32-E72D297353CC}">
              <c16:uniqueId val="{00000000-7C41-456F-A4C8-2CEDCA4D1A73}"/>
            </c:ext>
          </c:extLst>
        </c:ser>
        <c:ser>
          <c:idx val="1"/>
          <c:order val="1"/>
          <c:tx>
            <c:v>Delivered 1-2 Years Ago</c:v>
          </c:tx>
          <c:spPr>
            <a:solidFill>
              <a:srgbClr val="007FFF"/>
            </a:solidFill>
            <a:ln>
              <a:noFill/>
            </a:ln>
            <a:effectLst/>
          </c:spPr>
          <c:invertIfNegative val="0"/>
          <c:cat>
            <c:strRef>
              <c:f>'Top 30 Metros'!$A$2:$A$31</c:f>
              <c:strCache>
                <c:ptCount val="30"/>
                <c:pt idx="0">
                  <c:v>Inland Empire</c:v>
                </c:pt>
                <c:pt idx="1">
                  <c:v>Denver</c:v>
                </c:pt>
                <c:pt idx="2">
                  <c:v>Nashville</c:v>
                </c:pt>
                <c:pt idx="3">
                  <c:v>San Francisco</c:v>
                </c:pt>
                <c:pt idx="4">
                  <c:v>Houston</c:v>
                </c:pt>
                <c:pt idx="5">
                  <c:v>Seattle</c:v>
                </c:pt>
                <c:pt idx="6">
                  <c:v>San Diego</c:v>
                </c:pt>
                <c:pt idx="7">
                  <c:v>Sacramento</c:v>
                </c:pt>
                <c:pt idx="8">
                  <c:v>Columbus (OH)</c:v>
                </c:pt>
                <c:pt idx="9">
                  <c:v>Portland</c:v>
                </c:pt>
                <c:pt idx="10">
                  <c:v>Austin</c:v>
                </c:pt>
                <c:pt idx="11">
                  <c:v>San Antonio</c:v>
                </c:pt>
                <c:pt idx="12">
                  <c:v>San Jose</c:v>
                </c:pt>
                <c:pt idx="13">
                  <c:v>Dallas - Ft Worth</c:v>
                </c:pt>
                <c:pt idx="14">
                  <c:v>Raleigh - Durham</c:v>
                </c:pt>
                <c:pt idx="15">
                  <c:v>Chicago</c:v>
                </c:pt>
                <c:pt idx="16">
                  <c:v>Los Angeles</c:v>
                </c:pt>
                <c:pt idx="17">
                  <c:v>Charleston (SC)</c:v>
                </c:pt>
                <c:pt idx="18">
                  <c:v>Minneapolis</c:v>
                </c:pt>
                <c:pt idx="19">
                  <c:v>Miami</c:v>
                </c:pt>
                <c:pt idx="20">
                  <c:v>Washington DC</c:v>
                </c:pt>
                <c:pt idx="21">
                  <c:v>Phoenix</c:v>
                </c:pt>
                <c:pt idx="22">
                  <c:v>Boston</c:v>
                </c:pt>
                <c:pt idx="23">
                  <c:v>Charlotte</c:v>
                </c:pt>
                <c:pt idx="24">
                  <c:v>Tampa</c:v>
                </c:pt>
                <c:pt idx="25">
                  <c:v>New York</c:v>
                </c:pt>
                <c:pt idx="26">
                  <c:v>Atlanta</c:v>
                </c:pt>
                <c:pt idx="27">
                  <c:v>Orlando</c:v>
                </c:pt>
                <c:pt idx="28">
                  <c:v>Philadelphia</c:v>
                </c:pt>
                <c:pt idx="29">
                  <c:v>Las Vegas</c:v>
                </c:pt>
              </c:strCache>
            </c:strRef>
          </c:cat>
          <c:val>
            <c:numRef>
              <c:f>'Top 30 Metros'!$C$2:$C$31</c:f>
              <c:numCache>
                <c:formatCode>0.0%</c:formatCode>
                <c:ptCount val="30"/>
                <c:pt idx="0">
                  <c:v>8.3544707975427603E-3</c:v>
                </c:pt>
                <c:pt idx="1">
                  <c:v>7.9581692351548203E-3</c:v>
                </c:pt>
                <c:pt idx="2">
                  <c:v>1.9468033763818001E-2</c:v>
                </c:pt>
                <c:pt idx="3">
                  <c:v>1.2382302432337899E-2</c:v>
                </c:pt>
                <c:pt idx="4">
                  <c:v>1.5827521298784002E-2</c:v>
                </c:pt>
                <c:pt idx="5">
                  <c:v>1.20610874513708E-2</c:v>
                </c:pt>
                <c:pt idx="6">
                  <c:v>2.3707604496627899E-2</c:v>
                </c:pt>
                <c:pt idx="7">
                  <c:v>1.27252442569339E-2</c:v>
                </c:pt>
                <c:pt idx="8">
                  <c:v>2.8823875696853501E-2</c:v>
                </c:pt>
                <c:pt idx="9">
                  <c:v>1.3376626495428401E-2</c:v>
                </c:pt>
                <c:pt idx="10">
                  <c:v>1.5920925910472901E-2</c:v>
                </c:pt>
                <c:pt idx="11">
                  <c:v>2.3501472564891698E-2</c:v>
                </c:pt>
                <c:pt idx="12">
                  <c:v>3.7157117154249401E-2</c:v>
                </c:pt>
                <c:pt idx="13">
                  <c:v>2.3105177709678602E-2</c:v>
                </c:pt>
                <c:pt idx="14">
                  <c:v>2.9870894344254498E-2</c:v>
                </c:pt>
                <c:pt idx="15">
                  <c:v>4.04923959300574E-2</c:v>
                </c:pt>
                <c:pt idx="16">
                  <c:v>1.76301025888147E-2</c:v>
                </c:pt>
                <c:pt idx="17">
                  <c:v>2.3836869462677698E-2</c:v>
                </c:pt>
                <c:pt idx="18">
                  <c:v>6.70795221959135E-3</c:v>
                </c:pt>
                <c:pt idx="19">
                  <c:v>1.6016403878139799E-2</c:v>
                </c:pt>
                <c:pt idx="20">
                  <c:v>1.79255986726869E-2</c:v>
                </c:pt>
                <c:pt idx="21">
                  <c:v>3.3445695950425798E-2</c:v>
                </c:pt>
                <c:pt idx="22">
                  <c:v>3.2833824146265199E-2</c:v>
                </c:pt>
                <c:pt idx="23">
                  <c:v>3.7802679840968703E-2</c:v>
                </c:pt>
                <c:pt idx="24">
                  <c:v>2.6362657062359601E-2</c:v>
                </c:pt>
                <c:pt idx="25">
                  <c:v>4.4980436899171201E-2</c:v>
                </c:pt>
                <c:pt idx="26">
                  <c:v>2.8922756951019601E-2</c:v>
                </c:pt>
                <c:pt idx="27">
                  <c:v>3.4386529516599797E-2</c:v>
                </c:pt>
                <c:pt idx="28">
                  <c:v>4.5232607883601797E-2</c:v>
                </c:pt>
                <c:pt idx="29">
                  <c:v>5.1656607140807602E-2</c:v>
                </c:pt>
              </c:numCache>
            </c:numRef>
          </c:val>
          <c:extLst>
            <c:ext xmlns:c16="http://schemas.microsoft.com/office/drawing/2014/chart" uri="{C3380CC4-5D6E-409C-BE32-E72D297353CC}">
              <c16:uniqueId val="{00000001-7C41-456F-A4C8-2CEDCA4D1A73}"/>
            </c:ext>
          </c:extLst>
        </c:ser>
        <c:ser>
          <c:idx val="2"/>
          <c:order val="2"/>
          <c:tx>
            <c:v>Delivered 2-3 Years Ago</c:v>
          </c:tx>
          <c:spPr>
            <a:solidFill>
              <a:srgbClr val="A9A9A8"/>
            </a:solidFill>
            <a:ln>
              <a:noFill/>
            </a:ln>
            <a:effectLst/>
          </c:spPr>
          <c:invertIfNegative val="0"/>
          <c:cat>
            <c:strRef>
              <c:f>'Top 30 Metros'!$A$2:$A$31</c:f>
              <c:strCache>
                <c:ptCount val="30"/>
                <c:pt idx="0">
                  <c:v>Inland Empire</c:v>
                </c:pt>
                <c:pt idx="1">
                  <c:v>Denver</c:v>
                </c:pt>
                <c:pt idx="2">
                  <c:v>Nashville</c:v>
                </c:pt>
                <c:pt idx="3">
                  <c:v>San Francisco</c:v>
                </c:pt>
                <c:pt idx="4">
                  <c:v>Houston</c:v>
                </c:pt>
                <c:pt idx="5">
                  <c:v>Seattle</c:v>
                </c:pt>
                <c:pt idx="6">
                  <c:v>San Diego</c:v>
                </c:pt>
                <c:pt idx="7">
                  <c:v>Sacramento</c:v>
                </c:pt>
                <c:pt idx="8">
                  <c:v>Columbus (OH)</c:v>
                </c:pt>
                <c:pt idx="9">
                  <c:v>Portland</c:v>
                </c:pt>
                <c:pt idx="10">
                  <c:v>Austin</c:v>
                </c:pt>
                <c:pt idx="11">
                  <c:v>San Antonio</c:v>
                </c:pt>
                <c:pt idx="12">
                  <c:v>San Jose</c:v>
                </c:pt>
                <c:pt idx="13">
                  <c:v>Dallas - Ft Worth</c:v>
                </c:pt>
                <c:pt idx="14">
                  <c:v>Raleigh - Durham</c:v>
                </c:pt>
                <c:pt idx="15">
                  <c:v>Chicago</c:v>
                </c:pt>
                <c:pt idx="16">
                  <c:v>Los Angeles</c:v>
                </c:pt>
                <c:pt idx="17">
                  <c:v>Charleston (SC)</c:v>
                </c:pt>
                <c:pt idx="18">
                  <c:v>Minneapolis</c:v>
                </c:pt>
                <c:pt idx="19">
                  <c:v>Miami</c:v>
                </c:pt>
                <c:pt idx="20">
                  <c:v>Washington DC</c:v>
                </c:pt>
                <c:pt idx="21">
                  <c:v>Phoenix</c:v>
                </c:pt>
                <c:pt idx="22">
                  <c:v>Boston</c:v>
                </c:pt>
                <c:pt idx="23">
                  <c:v>Charlotte</c:v>
                </c:pt>
                <c:pt idx="24">
                  <c:v>Tampa</c:v>
                </c:pt>
                <c:pt idx="25">
                  <c:v>New York</c:v>
                </c:pt>
                <c:pt idx="26">
                  <c:v>Atlanta</c:v>
                </c:pt>
                <c:pt idx="27">
                  <c:v>Orlando</c:v>
                </c:pt>
                <c:pt idx="28">
                  <c:v>Philadelphia</c:v>
                </c:pt>
                <c:pt idx="29">
                  <c:v>Las Vegas</c:v>
                </c:pt>
              </c:strCache>
            </c:strRef>
          </c:cat>
          <c:val>
            <c:numRef>
              <c:f>'Top 30 Metros'!$D$2:$D$31</c:f>
              <c:numCache>
                <c:formatCode>0.0%</c:formatCode>
                <c:ptCount val="30"/>
                <c:pt idx="0">
                  <c:v>8.1673600408019003E-3</c:v>
                </c:pt>
                <c:pt idx="1">
                  <c:v>1.28070471573164E-2</c:v>
                </c:pt>
                <c:pt idx="2">
                  <c:v>8.59500114199316E-3</c:v>
                </c:pt>
                <c:pt idx="3">
                  <c:v>1.73663313527294E-2</c:v>
                </c:pt>
                <c:pt idx="4">
                  <c:v>8.4097499666927599E-3</c:v>
                </c:pt>
                <c:pt idx="5">
                  <c:v>1.3119810878022499E-2</c:v>
                </c:pt>
                <c:pt idx="6">
                  <c:v>2.1495235622556199E-2</c:v>
                </c:pt>
                <c:pt idx="7">
                  <c:v>1.3281030269180099E-2</c:v>
                </c:pt>
                <c:pt idx="8">
                  <c:v>1.0904806771564199E-2</c:v>
                </c:pt>
                <c:pt idx="9">
                  <c:v>3.8642771320891799E-2</c:v>
                </c:pt>
                <c:pt idx="10">
                  <c:v>1.4342063743996601E-2</c:v>
                </c:pt>
                <c:pt idx="11">
                  <c:v>2.4674522711197799E-2</c:v>
                </c:pt>
                <c:pt idx="12">
                  <c:v>1.03853654595961E-2</c:v>
                </c:pt>
                <c:pt idx="13">
                  <c:v>1.59162158501919E-2</c:v>
                </c:pt>
                <c:pt idx="14">
                  <c:v>2.4334673637188501E-2</c:v>
                </c:pt>
                <c:pt idx="15">
                  <c:v>1.53711964869393E-2</c:v>
                </c:pt>
                <c:pt idx="16">
                  <c:v>2.1834948092576901E-2</c:v>
                </c:pt>
                <c:pt idx="17">
                  <c:v>1.35731081957789E-2</c:v>
                </c:pt>
                <c:pt idx="18">
                  <c:v>4.2148568488595703E-2</c:v>
                </c:pt>
                <c:pt idx="19">
                  <c:v>2.8139842860486299E-2</c:v>
                </c:pt>
                <c:pt idx="20">
                  <c:v>3.1364428574520001E-2</c:v>
                </c:pt>
                <c:pt idx="21">
                  <c:v>3.7532695661921398E-2</c:v>
                </c:pt>
                <c:pt idx="22">
                  <c:v>3.32157449889805E-2</c:v>
                </c:pt>
                <c:pt idx="23">
                  <c:v>2.5752097839376199E-2</c:v>
                </c:pt>
                <c:pt idx="24">
                  <c:v>2.9009772714278102E-2</c:v>
                </c:pt>
                <c:pt idx="25">
                  <c:v>5.2263836115829403E-2</c:v>
                </c:pt>
                <c:pt idx="26">
                  <c:v>3.2420401109054503E-2</c:v>
                </c:pt>
                <c:pt idx="27">
                  <c:v>2.89492034089559E-2</c:v>
                </c:pt>
                <c:pt idx="28">
                  <c:v>4.0107321767358498E-2</c:v>
                </c:pt>
                <c:pt idx="29">
                  <c:v>2.3711148984149E-2</c:v>
                </c:pt>
              </c:numCache>
            </c:numRef>
          </c:val>
          <c:extLst>
            <c:ext xmlns:c16="http://schemas.microsoft.com/office/drawing/2014/chart" uri="{C3380CC4-5D6E-409C-BE32-E72D297353CC}">
              <c16:uniqueId val="{00000002-7C41-456F-A4C8-2CEDCA4D1A73}"/>
            </c:ext>
          </c:extLst>
        </c:ser>
        <c:dLbls>
          <c:showLegendKey val="0"/>
          <c:showVal val="0"/>
          <c:showCatName val="0"/>
          <c:showSerName val="0"/>
          <c:showPercent val="0"/>
          <c:showBubbleSize val="0"/>
        </c:dLbls>
        <c:gapWidth val="150"/>
        <c:overlap val="100"/>
        <c:axId val="1540509919"/>
        <c:axId val="1540512799"/>
      </c:barChart>
      <c:catAx>
        <c:axId val="1540509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0512799"/>
        <c:crosses val="autoZero"/>
        <c:auto val="1"/>
        <c:lblAlgn val="ctr"/>
        <c:lblOffset val="100"/>
        <c:noMultiLvlLbl val="0"/>
      </c:catAx>
      <c:valAx>
        <c:axId val="15405127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0509919"/>
        <c:crosses val="autoZero"/>
        <c:crossBetween val="between"/>
      </c:valAx>
      <c:spPr>
        <a:noFill/>
        <a:ln>
          <a:noFill/>
        </a:ln>
        <a:effectLst/>
      </c:spPr>
    </c:plotArea>
    <c:legend>
      <c:legendPos val="r"/>
      <c:layout>
        <c:manualLayout>
          <c:xMode val="edge"/>
          <c:yMode val="edge"/>
          <c:x val="0.61139448331351676"/>
          <c:y val="0.80852956129808518"/>
          <c:w val="0.32882339810848793"/>
          <c:h val="0.11578123548101989"/>
        </c:manualLayout>
      </c:layout>
      <c:overlay val="0"/>
      <c:spPr>
        <a:solidFill>
          <a:schemeClr val="bg1">
            <a:lumMod val="95000"/>
          </a:schemeClr>
        </a:solidFill>
        <a:ln>
          <a:solidFill>
            <a:srgbClr val="000000"/>
          </a:solid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Supply in Lease-</a:t>
            </a:r>
            <a:r>
              <a:rPr lang="en-US" sz="1600" b="1" baseline="0"/>
              <a:t>Up – Current vs. 3 Years Ago </a:t>
            </a:r>
            <a:endParaRPr lang="en-US" sz="1600" b="1"/>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8459971746650934E-2"/>
          <c:y val="7.4757035578885966E-2"/>
          <c:w val="0.88506836588087034"/>
          <c:h val="0.78932451151939342"/>
        </c:manualLayout>
      </c:layout>
      <c:scatterChart>
        <c:scatterStyle val="lineMarker"/>
        <c:varyColors val="0"/>
        <c:ser>
          <c:idx val="0"/>
          <c:order val="0"/>
          <c:tx>
            <c:strRef>
              <c:f>'Supply in Lease-Up'!$A$2</c:f>
              <c:strCache>
                <c:ptCount val="1"/>
                <c:pt idx="0">
                  <c:v>Metro</c:v>
                </c:pt>
              </c:strCache>
            </c:strRef>
          </c:tx>
          <c:spPr>
            <a:ln w="25400" cap="rnd">
              <a:noFill/>
              <a:round/>
            </a:ln>
            <a:effectLst/>
          </c:spPr>
          <c:marker>
            <c:symbol val="circle"/>
            <c:size val="10"/>
            <c:spPr>
              <a:solidFill>
                <a:srgbClr val="0048A9"/>
              </a:solidFill>
              <a:ln w="12700">
                <a:solidFill>
                  <a:schemeClr val="bg1">
                    <a:alpha val="70000"/>
                  </a:schemeClr>
                </a:solidFill>
              </a:ln>
              <a:effectLst/>
            </c:spPr>
          </c:marker>
          <c:dLbls>
            <c:dLbl>
              <c:idx val="0"/>
              <c:layout>
                <c:manualLayout>
                  <c:x val="-2.8660193278592469E-2"/>
                  <c:y val="2.5868146689997085E-2"/>
                </c:manualLayout>
              </c:layout>
              <c:tx>
                <c:rich>
                  <a:bodyPr/>
                  <a:lstStyle/>
                  <a:p>
                    <a:fld id="{9EB47A22-729B-4F48-A1A3-C35BA88FF2B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39B-4721-8D25-6A64BD496954}"/>
                </c:ext>
              </c:extLst>
            </c:dLbl>
            <c:dLbl>
              <c:idx val="1"/>
              <c:layout>
                <c:manualLayout>
                  <c:x val="-4.1341793285013639E-2"/>
                  <c:y val="-2.9687408865558471E-2"/>
                </c:manualLayout>
              </c:layout>
              <c:tx>
                <c:rich>
                  <a:bodyPr/>
                  <a:lstStyle/>
                  <a:p>
                    <a:fld id="{51F763A3-60D5-41EE-92D2-6D72C96E57A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39B-4721-8D25-6A64BD496954}"/>
                </c:ext>
              </c:extLst>
            </c:dLbl>
            <c:dLbl>
              <c:idx val="2"/>
              <c:layout>
                <c:manualLayout>
                  <c:x val="-6.4956115003973219E-2"/>
                  <c:y val="-8.8540755322251384E-3"/>
                </c:manualLayout>
              </c:layout>
              <c:tx>
                <c:rich>
                  <a:bodyPr/>
                  <a:lstStyle/>
                  <a:p>
                    <a:fld id="{B76E38E8-9AAF-4732-BED3-D8783B8E168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39B-4721-8D25-6A64BD496954}"/>
                </c:ext>
              </c:extLst>
            </c:dLbl>
            <c:dLbl>
              <c:idx val="3"/>
              <c:layout>
                <c:manualLayout>
                  <c:x val="-5.2556546830728725E-2"/>
                  <c:y val="2.8831109652960003E-2"/>
                </c:manualLayout>
              </c:layout>
              <c:tx>
                <c:rich>
                  <a:bodyPr/>
                  <a:lstStyle/>
                  <a:p>
                    <a:fld id="{CC12143F-6B88-407D-80C6-EE0B9610C83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339B-4721-8D25-6A64BD496954}"/>
                </c:ext>
              </c:extLst>
            </c:dLbl>
            <c:dLbl>
              <c:idx val="4"/>
              <c:layout>
                <c:manualLayout>
                  <c:x val="-3.659220063088444E-2"/>
                  <c:y val="1.8923702245552555E-2"/>
                </c:manualLayout>
              </c:layout>
              <c:tx>
                <c:rich>
                  <a:bodyPr/>
                  <a:lstStyle/>
                  <a:p>
                    <a:fld id="{19AD2964-0790-4DC6-8BA4-AD781227D13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339B-4721-8D25-6A64BD496954}"/>
                </c:ext>
              </c:extLst>
            </c:dLbl>
            <c:dLbl>
              <c:idx val="5"/>
              <c:layout>
                <c:manualLayout>
                  <c:x val="-1.2564513151452398E-3"/>
                  <c:y val="3.8090368912219306E-2"/>
                </c:manualLayout>
              </c:layout>
              <c:tx>
                <c:rich>
                  <a:bodyPr/>
                  <a:lstStyle/>
                  <a:p>
                    <a:fld id="{7B23F387-0C44-454B-A91D-F090513D240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339B-4721-8D25-6A64BD496954}"/>
                </c:ext>
              </c:extLst>
            </c:dLbl>
            <c:dLbl>
              <c:idx val="6"/>
              <c:layout>
                <c:manualLayout>
                  <c:x val="-5.8674259754228013E-2"/>
                  <c:y val="1.8923702245552725E-2"/>
                </c:manualLayout>
              </c:layout>
              <c:tx>
                <c:rich>
                  <a:bodyPr/>
                  <a:lstStyle/>
                  <a:p>
                    <a:fld id="{8CFB256C-6722-4EA8-958F-44002141352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339B-4721-8D25-6A64BD496954}"/>
                </c:ext>
              </c:extLst>
            </c:dLbl>
            <c:dLbl>
              <c:idx val="7"/>
              <c:layout>
                <c:manualLayout>
                  <c:x val="-7.7206590575260664E-2"/>
                  <c:y val="2.008110965295996E-2"/>
                </c:manualLayout>
              </c:layout>
              <c:tx>
                <c:rich>
                  <a:bodyPr/>
                  <a:lstStyle/>
                  <a:p>
                    <a:fld id="{9040A52F-1DBB-4DCA-A030-4B9FDA9D868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339B-4721-8D25-6A64BD496954}"/>
                </c:ext>
              </c:extLst>
            </c:dLbl>
            <c:dLbl>
              <c:idx val="8"/>
              <c:layout>
                <c:manualLayout>
                  <c:x val="-6.8119266055045896E-2"/>
                  <c:y val="-6.5392607174103237E-3"/>
                </c:manualLayout>
              </c:layout>
              <c:tx>
                <c:rich>
                  <a:bodyPr rot="0" spcFirstLastPara="1" vertOverflow="ellipsis" vert="horz" wrap="square" anchor="ctr" anchorCtr="1"/>
                  <a:lstStyle/>
                  <a:p>
                    <a:pPr>
                      <a:defRPr sz="1200" b="0" i="0" u="none" strike="noStrike" kern="1200" baseline="0">
                        <a:solidFill>
                          <a:srgbClr val="007FFF"/>
                        </a:solidFill>
                        <a:latin typeface="+mn-lt"/>
                        <a:ea typeface="+mn-ea"/>
                        <a:cs typeface="+mn-cs"/>
                      </a:defRPr>
                    </a:pPr>
                    <a:fld id="{12B879B3-0AEE-4309-ABB8-3CE2D3992869}" type="CELLRANGE">
                      <a:rPr lang="en-US" b="1">
                        <a:solidFill>
                          <a:srgbClr val="007FFF"/>
                        </a:solidFill>
                      </a:rPr>
                      <a:pPr>
                        <a:defRPr sz="1200">
                          <a:solidFill>
                            <a:srgbClr val="007FFF"/>
                          </a:solidFill>
                        </a:defRPr>
                      </a:pPr>
                      <a:t>[CELLRANGE]</a:t>
                    </a:fld>
                    <a:endParaRPr lang="en-US"/>
                  </a:p>
                </c:rich>
              </c:tx>
              <c:spPr>
                <a:noFill/>
                <a:ln>
                  <a:noFill/>
                </a:ln>
                <a:effectLst/>
              </c:spPr>
              <c:txPr>
                <a:bodyPr rot="0" spcFirstLastPara="1" vertOverflow="ellipsis" vert="horz" wrap="square" anchor="ctr" anchorCtr="1"/>
                <a:lstStyle/>
                <a:p>
                  <a:pPr>
                    <a:defRPr sz="1200" b="0" i="0" u="none" strike="noStrike" kern="1200" baseline="0">
                      <a:solidFill>
                        <a:srgbClr val="007FFF"/>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339B-4721-8D25-6A64BD496954}"/>
                </c:ext>
              </c:extLst>
            </c:dLbl>
            <c:dLbl>
              <c:idx val="9"/>
              <c:layout>
                <c:manualLayout>
                  <c:x val="-6.1933026720283821E-2"/>
                  <c:y val="-2.7372594050743656E-2"/>
                </c:manualLayout>
              </c:layout>
              <c:tx>
                <c:rich>
                  <a:bodyPr/>
                  <a:lstStyle/>
                  <a:p>
                    <a:fld id="{EDA23359-0E3F-4B35-99FC-9ECA5748757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339B-4721-8D25-6A64BD496954}"/>
                </c:ext>
              </c:extLst>
            </c:dLbl>
            <c:dLbl>
              <c:idx val="10"/>
              <c:tx>
                <c:rich>
                  <a:bodyPr/>
                  <a:lstStyle/>
                  <a:p>
                    <a:fld id="{F60AA1E2-767D-41BF-9A93-A2534E027BA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339B-4721-8D25-6A64BD496954}"/>
                </c:ext>
              </c:extLst>
            </c:dLbl>
            <c:dLbl>
              <c:idx val="11"/>
              <c:layout>
                <c:manualLayout>
                  <c:x val="-4.8582516634961916E-2"/>
                  <c:y val="-3.2002223680373289E-2"/>
                </c:manualLayout>
              </c:layout>
              <c:tx>
                <c:rich>
                  <a:bodyPr/>
                  <a:lstStyle/>
                  <a:p>
                    <a:fld id="{45E76AA0-105C-4990-ABF4-663D3D341BF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39B-4721-8D25-6A64BD496954}"/>
                </c:ext>
              </c:extLst>
            </c:dLbl>
            <c:dLbl>
              <c:idx val="12"/>
              <c:layout>
                <c:manualLayout>
                  <c:x val="-4.909119731593193E-2"/>
                  <c:y val="2.1886665208515604E-2"/>
                </c:manualLayout>
              </c:layout>
              <c:tx>
                <c:rich>
                  <a:bodyPr/>
                  <a:lstStyle/>
                  <a:p>
                    <a:fld id="{D347A63E-8A7E-4F44-8BB3-8C040D8ED55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339B-4721-8D25-6A64BD496954}"/>
                </c:ext>
              </c:extLst>
            </c:dLbl>
            <c:dLbl>
              <c:idx val="13"/>
              <c:layout>
                <c:manualLayout>
                  <c:x val="-3.3833485837206127E-2"/>
                  <c:y val="-3.2002223680373289E-2"/>
                </c:manualLayout>
              </c:layout>
              <c:tx>
                <c:rich>
                  <a:bodyPr/>
                  <a:lstStyle/>
                  <a:p>
                    <a:fld id="{5B1FD7D9-DFC7-4B88-ADB5-1D07A8F43B4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339B-4721-8D25-6A64BD496954}"/>
                </c:ext>
              </c:extLst>
            </c:dLbl>
            <c:dLbl>
              <c:idx val="14"/>
              <c:layout>
                <c:manualLayout>
                  <c:x val="-5.8692620417860705E-2"/>
                  <c:y val="-2.9039260717410333E-2"/>
                </c:manualLayout>
              </c:layout>
              <c:tx>
                <c:rich>
                  <a:bodyPr/>
                  <a:lstStyle/>
                  <a:p>
                    <a:fld id="{009888A7-E1A7-49D2-B353-7E4F74AACB9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339B-4721-8D25-6A64BD496954}"/>
                </c:ext>
              </c:extLst>
            </c:dLbl>
            <c:dLbl>
              <c:idx val="15"/>
              <c:layout>
                <c:manualLayout>
                  <c:x val="-4.2017124579611084E-2"/>
                  <c:y val="-3.43170384951881E-2"/>
                </c:manualLayout>
              </c:layout>
              <c:tx>
                <c:rich>
                  <a:bodyPr/>
                  <a:lstStyle/>
                  <a:p>
                    <a:fld id="{2E286C09-A8AC-4E2B-BBDE-7AB6E9470C7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339B-4721-8D25-6A64BD496954}"/>
                </c:ext>
              </c:extLst>
            </c:dLbl>
            <c:dLbl>
              <c:idx val="16"/>
              <c:layout>
                <c:manualLayout>
                  <c:x val="-3.9420946808254476E-2"/>
                  <c:y val="-2.5057779235928886E-2"/>
                </c:manualLayout>
              </c:layout>
              <c:tx>
                <c:rich>
                  <a:bodyPr/>
                  <a:lstStyle/>
                  <a:p>
                    <a:fld id="{DAB21C71-9454-4BA5-9252-61A2F391685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339B-4721-8D25-6A64BD496954}"/>
                </c:ext>
              </c:extLst>
            </c:dLbl>
            <c:dLbl>
              <c:idx val="17"/>
              <c:layout>
                <c:manualLayout>
                  <c:x val="-3.5519355952065624E-3"/>
                  <c:y val="-1.9096310877806941E-3"/>
                </c:manualLayout>
              </c:layout>
              <c:tx>
                <c:rich>
                  <a:bodyPr/>
                  <a:lstStyle/>
                  <a:p>
                    <a:fld id="{30B8773C-CAE3-4FA0-86F1-CB25FD89AD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339B-4721-8D25-6A64BD496954}"/>
                </c:ext>
              </c:extLst>
            </c:dLbl>
            <c:dLbl>
              <c:idx val="18"/>
              <c:layout>
                <c:manualLayout>
                  <c:x val="-5.091111030845924E-2"/>
                  <c:y val="2.5868146689997085E-2"/>
                </c:manualLayout>
              </c:layout>
              <c:tx>
                <c:rich>
                  <a:bodyPr/>
                  <a:lstStyle/>
                  <a:p>
                    <a:fld id="{02976587-0238-4521-BBEF-0E3120D4A85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339B-4721-8D25-6A64BD496954}"/>
                </c:ext>
              </c:extLst>
            </c:dLbl>
            <c:dLbl>
              <c:idx val="19"/>
              <c:layout>
                <c:manualLayout>
                  <c:x val="-4.0175840978593273E-2"/>
                  <c:y val="-2.7372594050743656E-2"/>
                </c:manualLayout>
              </c:layout>
              <c:tx>
                <c:rich>
                  <a:bodyPr/>
                  <a:lstStyle/>
                  <a:p>
                    <a:fld id="{F22D140E-A6C6-457B-96FD-52ADB9505AC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339B-4721-8D25-6A64BD496954}"/>
                </c:ext>
              </c:extLst>
            </c:dLbl>
            <c:dLbl>
              <c:idx val="20"/>
              <c:layout>
                <c:manualLayout>
                  <c:x val="-4.0526298891537638E-2"/>
                  <c:y val="-2.7372594050743656E-2"/>
                </c:manualLayout>
              </c:layout>
              <c:tx>
                <c:rich>
                  <a:bodyPr/>
                  <a:lstStyle/>
                  <a:p>
                    <a:fld id="{FBD66798-388D-4378-8DCA-2FCB327B205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339B-4721-8D25-6A64BD496954}"/>
                </c:ext>
              </c:extLst>
            </c:dLbl>
            <c:dLbl>
              <c:idx val="21"/>
              <c:layout>
                <c:manualLayout>
                  <c:x val="-8.4938837920489299E-2"/>
                  <c:y val="-6.7881853310002918E-2"/>
                </c:manualLayout>
              </c:layout>
              <c:tx>
                <c:rich>
                  <a:bodyPr/>
                  <a:lstStyle/>
                  <a:p>
                    <a:fld id="{8D992C0D-B544-41B6-B167-ADC9E52A124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339B-4721-8D25-6A64BD496954}"/>
                </c:ext>
              </c:extLst>
            </c:dLbl>
            <c:dLbl>
              <c:idx val="22"/>
              <c:layout>
                <c:manualLayout>
                  <c:x val="-6.6268551293473643E-2"/>
                  <c:y val="1.429407261592301E-2"/>
                </c:manualLayout>
              </c:layout>
              <c:tx>
                <c:rich>
                  <a:bodyPr/>
                  <a:lstStyle/>
                  <a:p>
                    <a:fld id="{7D42CDBA-40F2-4641-BBE6-ADF7AC2443E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339B-4721-8D25-6A64BD496954}"/>
                </c:ext>
              </c:extLst>
            </c:dLbl>
            <c:dLbl>
              <c:idx val="23"/>
              <c:layout>
                <c:manualLayout>
                  <c:x val="4.5307997624150192E-2"/>
                  <c:y val="1.7257035578885888E-2"/>
                </c:manualLayout>
              </c:layout>
              <c:tx>
                <c:rich>
                  <a:bodyPr/>
                  <a:lstStyle/>
                  <a:p>
                    <a:fld id="{D663EC07-AE07-4FFF-AA4C-523C1349E71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339B-4721-8D25-6A64BD496954}"/>
                </c:ext>
              </c:extLst>
            </c:dLbl>
            <c:dLbl>
              <c:idx val="24"/>
              <c:layout>
                <c:manualLayout>
                  <c:x val="-8.8108510518753957E-2"/>
                  <c:y val="2.7199985418489355E-3"/>
                </c:manualLayout>
              </c:layout>
              <c:tx>
                <c:rich>
                  <a:bodyPr/>
                  <a:lstStyle/>
                  <a:p>
                    <a:fld id="{EFA9F80C-0232-4AA9-841F-BDCF5C3A4E4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339B-4721-8D25-6A64BD496954}"/>
                </c:ext>
              </c:extLst>
            </c:dLbl>
            <c:dLbl>
              <c:idx val="25"/>
              <c:layout>
                <c:manualLayout>
                  <c:x val="-5.0729510302037935E-2"/>
                  <c:y val="-2.9687408865558557E-2"/>
                </c:manualLayout>
              </c:layout>
              <c:tx>
                <c:rich>
                  <a:bodyPr/>
                  <a:lstStyle/>
                  <a:p>
                    <a:fld id="{B5F81A58-D67B-43F0-A5E8-BC3B0F00A0F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339B-4721-8D25-6A64BD496954}"/>
                </c:ext>
              </c:extLst>
            </c:dLbl>
            <c:dLbl>
              <c:idx val="26"/>
              <c:layout>
                <c:manualLayout>
                  <c:x val="-5.6115405299108252E-3"/>
                  <c:y val="1.7257035578885974E-2"/>
                </c:manualLayout>
              </c:layout>
              <c:tx>
                <c:rich>
                  <a:bodyPr/>
                  <a:lstStyle/>
                  <a:p>
                    <a:fld id="{1CF196AB-385B-4BF9-BB4A-68DB97DBCFB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339B-4721-8D25-6A64BD496954}"/>
                </c:ext>
              </c:extLst>
            </c:dLbl>
            <c:dLbl>
              <c:idx val="27"/>
              <c:layout>
                <c:manualLayout>
                  <c:x val="-6.6342094279499511E-2"/>
                  <c:y val="-1.261482939632546E-3"/>
                </c:manualLayout>
              </c:layout>
              <c:tx>
                <c:rich>
                  <a:bodyPr/>
                  <a:lstStyle/>
                  <a:p>
                    <a:fld id="{BE7756F6-066D-4D02-BE51-7BB8A5BDFCD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339B-4721-8D25-6A64BD496954}"/>
                </c:ext>
              </c:extLst>
            </c:dLbl>
            <c:dLbl>
              <c:idx val="28"/>
              <c:layout>
                <c:manualLayout>
                  <c:x val="-5.4982161060142802E-2"/>
                  <c:y val="-2.5057779235928841E-2"/>
                </c:manualLayout>
              </c:layout>
              <c:tx>
                <c:rich>
                  <a:bodyPr/>
                  <a:lstStyle/>
                  <a:p>
                    <a:fld id="{36A7FDF2-6CA9-4459-88BC-607CE6EDA94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339B-4721-8D25-6A64BD496954}"/>
                </c:ext>
              </c:extLst>
            </c:dLbl>
            <c:dLbl>
              <c:idx val="29"/>
              <c:layout>
                <c:manualLayout>
                  <c:x val="8.5499490316004075E-3"/>
                  <c:y val="-8.8540755322250968E-3"/>
                </c:manualLayout>
              </c:layout>
              <c:tx>
                <c:rich>
                  <a:bodyPr/>
                  <a:lstStyle/>
                  <a:p>
                    <a:fld id="{4D10DF40-D9E1-499A-AE67-2863BA9808F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339B-4721-8D25-6A64BD496954}"/>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'Supply in Lease-Up'!$B$3:$B$32</c:f>
              <c:numCache>
                <c:formatCode>0.0%</c:formatCode>
                <c:ptCount val="30"/>
                <c:pt idx="0">
                  <c:v>0.11008521</c:v>
                </c:pt>
                <c:pt idx="1">
                  <c:v>6.0112150000000003E-2</c:v>
                </c:pt>
                <c:pt idx="2">
                  <c:v>0.10054858999999999</c:v>
                </c:pt>
                <c:pt idx="3">
                  <c:v>7.1977849999999996E-2</c:v>
                </c:pt>
                <c:pt idx="4">
                  <c:v>9.9266220000000002E-2</c:v>
                </c:pt>
                <c:pt idx="5">
                  <c:v>6.9070309999999996E-2</c:v>
                </c:pt>
                <c:pt idx="6">
                  <c:v>5.5081360000000003E-2</c:v>
                </c:pt>
                <c:pt idx="7">
                  <c:v>6.2398259999999997E-2</c:v>
                </c:pt>
                <c:pt idx="8">
                  <c:v>2.823664E-2</c:v>
                </c:pt>
                <c:pt idx="9">
                  <c:v>4.2897879999999999E-2</c:v>
                </c:pt>
                <c:pt idx="10">
                  <c:v>1.9196390000000001E-2</c:v>
                </c:pt>
                <c:pt idx="11">
                  <c:v>0.12925014000000001</c:v>
                </c:pt>
                <c:pt idx="12">
                  <c:v>7.1359829999999999E-2</c:v>
                </c:pt>
                <c:pt idx="13">
                  <c:v>7.2861469999999998E-2</c:v>
                </c:pt>
                <c:pt idx="14">
                  <c:v>7.2750560000000006E-2</c:v>
                </c:pt>
                <c:pt idx="15">
                  <c:v>3.4497989999999999E-2</c:v>
                </c:pt>
                <c:pt idx="16">
                  <c:v>0.11117565</c:v>
                </c:pt>
                <c:pt idx="17">
                  <c:v>0.11230234</c:v>
                </c:pt>
                <c:pt idx="18">
                  <c:v>0.1240612</c:v>
                </c:pt>
                <c:pt idx="19">
                  <c:v>9.3534400000000004E-2</c:v>
                </c:pt>
                <c:pt idx="20">
                  <c:v>6.0095170000000003E-2</c:v>
                </c:pt>
                <c:pt idx="21">
                  <c:v>5.646168E-2</c:v>
                </c:pt>
                <c:pt idx="22">
                  <c:v>5.3542079999999999E-2</c:v>
                </c:pt>
                <c:pt idx="23">
                  <c:v>6.3384350000000006E-2</c:v>
                </c:pt>
                <c:pt idx="24">
                  <c:v>4.8200670000000001E-2</c:v>
                </c:pt>
                <c:pt idx="25">
                  <c:v>3.7748139999999999E-2</c:v>
                </c:pt>
                <c:pt idx="26">
                  <c:v>6.4235399999999998E-2</c:v>
                </c:pt>
                <c:pt idx="27">
                  <c:v>4.5320279999999998E-2</c:v>
                </c:pt>
                <c:pt idx="28">
                  <c:v>0.11006357999999999</c:v>
                </c:pt>
                <c:pt idx="29">
                  <c:v>7.6041360000000002E-2</c:v>
                </c:pt>
              </c:numCache>
            </c:numRef>
          </c:xVal>
          <c:yVal>
            <c:numRef>
              <c:f>'Supply in Lease-Up'!$C$3:$C$32</c:f>
              <c:numCache>
                <c:formatCode>0.0%</c:formatCode>
                <c:ptCount val="30"/>
                <c:pt idx="0">
                  <c:v>0.12220344</c:v>
                </c:pt>
                <c:pt idx="1">
                  <c:v>0.14086770000000001</c:v>
                </c:pt>
                <c:pt idx="2">
                  <c:v>0.14607464000000001</c:v>
                </c:pt>
                <c:pt idx="3">
                  <c:v>0.14725634000000001</c:v>
                </c:pt>
                <c:pt idx="4">
                  <c:v>0.10937669999999999</c:v>
                </c:pt>
                <c:pt idx="5">
                  <c:v>7.4351039999999993E-2</c:v>
                </c:pt>
                <c:pt idx="6">
                  <c:v>7.2209480000000006E-2</c:v>
                </c:pt>
                <c:pt idx="7">
                  <c:v>0.10681722</c:v>
                </c:pt>
                <c:pt idx="8">
                  <c:v>0.10499979</c:v>
                </c:pt>
                <c:pt idx="9">
                  <c:v>6.7623920000000004E-2</c:v>
                </c:pt>
                <c:pt idx="10">
                  <c:v>3.3379890000000002E-2</c:v>
                </c:pt>
                <c:pt idx="11">
                  <c:v>0.11020893</c:v>
                </c:pt>
                <c:pt idx="12">
                  <c:v>5.1221580000000003E-2</c:v>
                </c:pt>
                <c:pt idx="13">
                  <c:v>0.1093105</c:v>
                </c:pt>
                <c:pt idx="14">
                  <c:v>0.19748304</c:v>
                </c:pt>
                <c:pt idx="15">
                  <c:v>0.15764152000000001</c:v>
                </c:pt>
                <c:pt idx="16">
                  <c:v>0.12465053</c:v>
                </c:pt>
                <c:pt idx="17">
                  <c:v>0.15621359000000001</c:v>
                </c:pt>
                <c:pt idx="18">
                  <c:v>0.10288870999999999</c:v>
                </c:pt>
                <c:pt idx="19">
                  <c:v>0.16608238</c:v>
                </c:pt>
                <c:pt idx="20">
                  <c:v>0.17663316000000001</c:v>
                </c:pt>
                <c:pt idx="21">
                  <c:v>0.1107281</c:v>
                </c:pt>
                <c:pt idx="22">
                  <c:v>9.4622890000000001E-2</c:v>
                </c:pt>
                <c:pt idx="23">
                  <c:v>0.10639701999999999</c:v>
                </c:pt>
                <c:pt idx="24">
                  <c:v>9.6892359999999997E-2</c:v>
                </c:pt>
                <c:pt idx="25">
                  <c:v>4.5717250000000001E-2</c:v>
                </c:pt>
                <c:pt idx="26">
                  <c:v>9.1589770000000001E-2</c:v>
                </c:pt>
                <c:pt idx="27">
                  <c:v>0.10943624</c:v>
                </c:pt>
                <c:pt idx="28">
                  <c:v>0.14457897</c:v>
                </c:pt>
                <c:pt idx="29">
                  <c:v>0.12414259</c:v>
                </c:pt>
              </c:numCache>
            </c:numRef>
          </c:yVal>
          <c:smooth val="0"/>
          <c:extLst>
            <c:ext xmlns:c15="http://schemas.microsoft.com/office/drawing/2012/chart" uri="{02D57815-91ED-43cb-92C2-25804820EDAC}">
              <c15:datalabelsRange>
                <c15:f>'Supply in Lease-Up'!$A$3:$A$32</c15:f>
                <c15:dlblRangeCache>
                  <c:ptCount val="30"/>
                  <c:pt idx="0">
                    <c:v>Atlanta</c:v>
                  </c:pt>
                  <c:pt idx="1">
                    <c:v>Austin</c:v>
                  </c:pt>
                  <c:pt idx="2">
                    <c:v>Boston</c:v>
                  </c:pt>
                  <c:pt idx="3">
                    <c:v>Charleston (SC)</c:v>
                  </c:pt>
                  <c:pt idx="4">
                    <c:v>Charlotte</c:v>
                  </c:pt>
                  <c:pt idx="5">
                    <c:v>Chicago</c:v>
                  </c:pt>
                  <c:pt idx="6">
                    <c:v>Columbus (OH)</c:v>
                  </c:pt>
                  <c:pt idx="7">
                    <c:v>Dallas - Ft Worth</c:v>
                  </c:pt>
                  <c:pt idx="8">
                    <c:v>Denver</c:v>
                  </c:pt>
                  <c:pt idx="9">
                    <c:v>Houston</c:v>
                  </c:pt>
                  <c:pt idx="10">
                    <c:v>Inland Empire</c:v>
                  </c:pt>
                  <c:pt idx="11">
                    <c:v>Las Vegas</c:v>
                  </c:pt>
                  <c:pt idx="12">
                    <c:v>Los Angeles</c:v>
                  </c:pt>
                  <c:pt idx="13">
                    <c:v>Miami</c:v>
                  </c:pt>
                  <c:pt idx="14">
                    <c:v>Minneapolis</c:v>
                  </c:pt>
                  <c:pt idx="15">
                    <c:v>Nashville</c:v>
                  </c:pt>
                  <c:pt idx="16">
                    <c:v>New York</c:v>
                  </c:pt>
                  <c:pt idx="17">
                    <c:v>Orlando</c:v>
                  </c:pt>
                  <c:pt idx="18">
                    <c:v>Philadelphia</c:v>
                  </c:pt>
                  <c:pt idx="19">
                    <c:v>Phoenix</c:v>
                  </c:pt>
                  <c:pt idx="20">
                    <c:v>Portland</c:v>
                  </c:pt>
                  <c:pt idx="21">
                    <c:v>Raleigh - Durham</c:v>
                  </c:pt>
                  <c:pt idx="22">
                    <c:v>Sacramento</c:v>
                  </c:pt>
                  <c:pt idx="23">
                    <c:v>San Antonio</c:v>
                  </c:pt>
                  <c:pt idx="24">
                    <c:v>San Diego</c:v>
                  </c:pt>
                  <c:pt idx="25">
                    <c:v>San Francisco</c:v>
                  </c:pt>
                  <c:pt idx="26">
                    <c:v>San Jose</c:v>
                  </c:pt>
                  <c:pt idx="27">
                    <c:v>Seattle</c:v>
                  </c:pt>
                  <c:pt idx="28">
                    <c:v>Tampa</c:v>
                  </c:pt>
                  <c:pt idx="29">
                    <c:v>Washington DC</c:v>
                  </c:pt>
                </c15:dlblRangeCache>
              </c15:datalabelsRange>
            </c:ext>
            <c:ext xmlns:c16="http://schemas.microsoft.com/office/drawing/2014/chart" uri="{C3380CC4-5D6E-409C-BE32-E72D297353CC}">
              <c16:uniqueId val="{0000001E-339B-4721-8D25-6A64BD496954}"/>
            </c:ext>
          </c:extLst>
        </c:ser>
        <c:ser>
          <c:idx val="1"/>
          <c:order val="1"/>
          <c:tx>
            <c:strRef>
              <c:f>'Supply in Lease-Up'!$A$34</c:f>
              <c:strCache>
                <c:ptCount val="1"/>
                <c:pt idx="0">
                  <c:v>National</c:v>
                </c:pt>
              </c:strCache>
            </c:strRef>
          </c:tx>
          <c:spPr>
            <a:ln w="25400" cap="rnd">
              <a:noFill/>
              <a:round/>
            </a:ln>
            <a:effectLst/>
          </c:spPr>
          <c:marker>
            <c:symbol val="circle"/>
            <c:size val="5"/>
            <c:spPr>
              <a:noFill/>
              <a:ln w="9525">
                <a:noFill/>
              </a:ln>
              <a:effectLst/>
            </c:spPr>
          </c:marker>
          <c:dLbls>
            <c:delete val="1"/>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errBars>
            <c:errDir val="x"/>
            <c:errBarType val="both"/>
            <c:errValType val="percentage"/>
            <c:noEndCap val="1"/>
            <c:val val="150"/>
            <c:spPr>
              <a:noFill/>
              <a:ln w="15875" cap="flat" cmpd="sng" algn="ctr">
                <a:solidFill>
                  <a:srgbClr val="797979">
                    <a:alpha val="50000"/>
                  </a:srgbClr>
                </a:solidFill>
                <a:prstDash val="sysDash"/>
                <a:round/>
              </a:ln>
              <a:effectLst/>
            </c:spPr>
          </c:errBars>
          <c:errBars>
            <c:errDir val="y"/>
            <c:errBarType val="both"/>
            <c:errValType val="percentage"/>
            <c:noEndCap val="1"/>
            <c:val val="250"/>
            <c:spPr>
              <a:noFill/>
              <a:ln w="15875" cap="flat" cmpd="sng" algn="ctr">
                <a:solidFill>
                  <a:srgbClr val="797979">
                    <a:alpha val="50000"/>
                  </a:srgbClr>
                </a:solidFill>
                <a:prstDash val="sysDash"/>
                <a:round/>
              </a:ln>
              <a:effectLst/>
            </c:spPr>
          </c:errBars>
          <c:xVal>
            <c:numRef>
              <c:f>'Supply in Lease-Up'!$B$34</c:f>
              <c:numCache>
                <c:formatCode>0.0%</c:formatCode>
                <c:ptCount val="1"/>
                <c:pt idx="0">
                  <c:v>8.7321750000000004E-2</c:v>
                </c:pt>
              </c:numCache>
            </c:numRef>
          </c:xVal>
          <c:yVal>
            <c:numRef>
              <c:f>'Supply in Lease-Up'!$C$34</c:f>
              <c:numCache>
                <c:formatCode>0.0%</c:formatCode>
                <c:ptCount val="1"/>
                <c:pt idx="0">
                  <c:v>0.11660558</c:v>
                </c:pt>
              </c:numCache>
            </c:numRef>
          </c:yVal>
          <c:smooth val="0"/>
          <c:extLst>
            <c:ext xmlns:c16="http://schemas.microsoft.com/office/drawing/2014/chart" uri="{C3380CC4-5D6E-409C-BE32-E72D297353CC}">
              <c16:uniqueId val="{00000022-339B-4721-8D25-6A64BD496954}"/>
            </c:ext>
          </c:extLst>
        </c:ser>
        <c:dLbls>
          <c:dLblPos val="t"/>
          <c:showLegendKey val="0"/>
          <c:showVal val="1"/>
          <c:showCatName val="0"/>
          <c:showSerName val="0"/>
          <c:showPercent val="0"/>
          <c:showBubbleSize val="0"/>
        </c:dLbls>
        <c:axId val="2128744527"/>
        <c:axId val="733085007"/>
      </c:scatterChart>
      <c:valAx>
        <c:axId val="2128744527"/>
        <c:scaling>
          <c:orientation val="minMax"/>
          <c:max val="0.14000000000000001"/>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r>
                  <a:rPr lang="en-US" sz="1600" b="0" i="0" u="none" strike="noStrike" kern="1200" baseline="0">
                    <a:solidFill>
                      <a:sysClr val="windowText" lastClr="000000"/>
                    </a:solidFill>
                  </a:rPr>
                  <a:t>Supply in Lease-Up – </a:t>
                </a:r>
                <a:r>
                  <a:rPr lang="en-US">
                    <a:solidFill>
                      <a:sysClr val="windowText" lastClr="000000"/>
                    </a:solidFill>
                  </a:rPr>
                  <a:t>Current </a:t>
                </a:r>
              </a:p>
            </c:rich>
          </c:tx>
          <c:layout>
            <c:manualLayout>
              <c:xMode val="edge"/>
              <c:yMode val="edge"/>
              <c:x val="0.41623293361265623"/>
              <c:y val="0.94784722222222217"/>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33085007"/>
        <c:crosses val="autoZero"/>
        <c:crossBetween val="midCat"/>
        <c:majorUnit val="2.0000000000000004E-2"/>
      </c:valAx>
      <c:valAx>
        <c:axId val="733085007"/>
        <c:scaling>
          <c:orientation val="minMax"/>
          <c:max val="0.22000000000000003"/>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Supply in Lease-Up – 3 Years Ago </a:t>
                </a:r>
              </a:p>
            </c:rich>
          </c:tx>
          <c:layout>
            <c:manualLayout>
              <c:xMode val="edge"/>
              <c:yMode val="edge"/>
              <c:x val="0"/>
              <c:y val="0.219720217264508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28744527"/>
        <c:crosses val="autoZero"/>
        <c:crossBetween val="midCat"/>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a:t>Lease</a:t>
            </a:r>
            <a:r>
              <a:rPr lang="en-US" sz="1200" b="1" baseline="0"/>
              <a:t>-Up Supply as % of Existing Inventory</a:t>
            </a:r>
            <a:endParaRPr lang="en-US" sz="1200" b="1"/>
          </a:p>
        </c:rich>
      </c:tx>
      <c:layout>
        <c:manualLayout>
          <c:xMode val="edge"/>
          <c:yMode val="edge"/>
          <c:x val="0.19883092738407696"/>
          <c:y val="2.1716185805662112E-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33732753250201702"/>
          <c:y val="8.1973846567199873E-2"/>
          <c:w val="0.62451566122328095"/>
          <c:h val="0.86497123396114151"/>
        </c:manualLayout>
      </c:layout>
      <c:barChart>
        <c:barDir val="bar"/>
        <c:grouping val="stacked"/>
        <c:varyColors val="0"/>
        <c:ser>
          <c:idx val="0"/>
          <c:order val="0"/>
          <c:tx>
            <c:v>Delivered &lt; 1 Year Ago</c:v>
          </c:tx>
          <c:spPr>
            <a:solidFill>
              <a:srgbClr val="0048A9"/>
            </a:solidFill>
            <a:ln>
              <a:noFill/>
            </a:ln>
            <a:effectLst/>
          </c:spPr>
          <c:invertIfNegative val="0"/>
          <c:cat>
            <c:strRef>
              <c:f>'Top 30 Secondary'!$A$2:$A$31</c:f>
              <c:strCache>
                <c:ptCount val="30"/>
                <c:pt idx="0">
                  <c:v>Oklahoma City</c:v>
                </c:pt>
                <c:pt idx="1">
                  <c:v>Orange County</c:v>
                </c:pt>
                <c:pt idx="2">
                  <c:v>Central Valley</c:v>
                </c:pt>
                <c:pt idx="3">
                  <c:v>Greenville (SC)</c:v>
                </c:pt>
                <c:pt idx="4">
                  <c:v>Colorado Springs</c:v>
                </c:pt>
                <c:pt idx="5">
                  <c:v>Richmond</c:v>
                </c:pt>
                <c:pt idx="6">
                  <c:v>Salt Lake City</c:v>
                </c:pt>
                <c:pt idx="7">
                  <c:v>Milwaukee</c:v>
                </c:pt>
                <c:pt idx="8">
                  <c:v>New Orleans</c:v>
                </c:pt>
                <c:pt idx="9">
                  <c:v>Indianapolis</c:v>
                </c:pt>
                <c:pt idx="10">
                  <c:v>Tacoma</c:v>
                </c:pt>
                <c:pt idx="11">
                  <c:v>Boise</c:v>
                </c:pt>
                <c:pt idx="12">
                  <c:v>Kansas City</c:v>
                </c:pt>
                <c:pt idx="13">
                  <c:v>Winson-Salem</c:v>
                </c:pt>
                <c:pt idx="14">
                  <c:v>Detroit</c:v>
                </c:pt>
                <c:pt idx="15">
                  <c:v>Bridgeport</c:v>
                </c:pt>
                <c:pt idx="16">
                  <c:v>Cincinnati</c:v>
                </c:pt>
                <c:pt idx="17">
                  <c:v>Lansing-Ann Arbor</c:v>
                </c:pt>
                <c:pt idx="18">
                  <c:v>Central East Texas</c:v>
                </c:pt>
                <c:pt idx="19">
                  <c:v>Jacksonville</c:v>
                </c:pt>
                <c:pt idx="20">
                  <c:v>N. New Jersey</c:v>
                </c:pt>
                <c:pt idx="21">
                  <c:v>Cleveland - Akron</c:v>
                </c:pt>
                <c:pt idx="22">
                  <c:v>Long Island</c:v>
                </c:pt>
                <c:pt idx="23">
                  <c:v>Baltimore</c:v>
                </c:pt>
                <c:pt idx="24">
                  <c:v>Memphis</c:v>
                </c:pt>
                <c:pt idx="25">
                  <c:v>N. Central Florida</c:v>
                </c:pt>
                <c:pt idx="26">
                  <c:v>Pensacola</c:v>
                </c:pt>
                <c:pt idx="27">
                  <c:v>SW Florida Coast</c:v>
                </c:pt>
                <c:pt idx="28">
                  <c:v>New Jersey-Centr.</c:v>
                </c:pt>
                <c:pt idx="29">
                  <c:v>White Plains</c:v>
                </c:pt>
              </c:strCache>
            </c:strRef>
          </c:cat>
          <c:val>
            <c:numRef>
              <c:f>'Top 30 Secondary'!$B$2:$B$31</c:f>
              <c:numCache>
                <c:formatCode>0.0%</c:formatCode>
                <c:ptCount val="30"/>
                <c:pt idx="0">
                  <c:v>7.5151773947810703E-3</c:v>
                </c:pt>
                <c:pt idx="1">
                  <c:v>5.0871916709588202E-3</c:v>
                </c:pt>
                <c:pt idx="2">
                  <c:v>1.77825253626086E-2</c:v>
                </c:pt>
                <c:pt idx="3">
                  <c:v>1.1470567371479201E-2</c:v>
                </c:pt>
                <c:pt idx="4">
                  <c:v>9.73709547020561E-3</c:v>
                </c:pt>
                <c:pt idx="5">
                  <c:v>1.6949966659105201E-2</c:v>
                </c:pt>
                <c:pt idx="6">
                  <c:v>1.54929641861376E-2</c:v>
                </c:pt>
                <c:pt idx="7">
                  <c:v>1.1140778317172299E-2</c:v>
                </c:pt>
                <c:pt idx="8">
                  <c:v>2.3353841016994399E-2</c:v>
                </c:pt>
                <c:pt idx="9">
                  <c:v>1.5686182281892599E-2</c:v>
                </c:pt>
                <c:pt idx="10">
                  <c:v>1.55154114319371E-2</c:v>
                </c:pt>
                <c:pt idx="11">
                  <c:v>1.6986957975331202E-2</c:v>
                </c:pt>
                <c:pt idx="12">
                  <c:v>4.1214790671314401E-2</c:v>
                </c:pt>
                <c:pt idx="13">
                  <c:v>3.56559993090921E-2</c:v>
                </c:pt>
                <c:pt idx="14">
                  <c:v>3.8321564557981101E-2</c:v>
                </c:pt>
                <c:pt idx="15">
                  <c:v>2.4469717915613899E-2</c:v>
                </c:pt>
                <c:pt idx="16">
                  <c:v>2.8385775246256899E-2</c:v>
                </c:pt>
                <c:pt idx="17">
                  <c:v>4.4580260665778602E-2</c:v>
                </c:pt>
                <c:pt idx="18">
                  <c:v>3.1900700112441199E-2</c:v>
                </c:pt>
                <c:pt idx="19">
                  <c:v>5.1488161476491399E-2</c:v>
                </c:pt>
                <c:pt idx="20">
                  <c:v>4.8146523273441003E-2</c:v>
                </c:pt>
                <c:pt idx="21">
                  <c:v>2.24259883272004E-2</c:v>
                </c:pt>
                <c:pt idx="22">
                  <c:v>3.4533124877445198E-2</c:v>
                </c:pt>
                <c:pt idx="23">
                  <c:v>4.6171205214842803E-2</c:v>
                </c:pt>
                <c:pt idx="24">
                  <c:v>3.1266119548560498E-2</c:v>
                </c:pt>
                <c:pt idx="25">
                  <c:v>6.3388550545148803E-2</c:v>
                </c:pt>
                <c:pt idx="26">
                  <c:v>5.6936141554064498E-2</c:v>
                </c:pt>
                <c:pt idx="27">
                  <c:v>6.3263259595761304E-2</c:v>
                </c:pt>
                <c:pt idx="28">
                  <c:v>6.0538470743748803E-2</c:v>
                </c:pt>
                <c:pt idx="29">
                  <c:v>9.3651615189881798E-2</c:v>
                </c:pt>
              </c:numCache>
            </c:numRef>
          </c:val>
          <c:extLst>
            <c:ext xmlns:c16="http://schemas.microsoft.com/office/drawing/2014/chart" uri="{C3380CC4-5D6E-409C-BE32-E72D297353CC}">
              <c16:uniqueId val="{00000000-4410-40C8-8B70-41E65ECBDF38}"/>
            </c:ext>
          </c:extLst>
        </c:ser>
        <c:ser>
          <c:idx val="1"/>
          <c:order val="1"/>
          <c:tx>
            <c:v>Delivered 1-2 Years Ago</c:v>
          </c:tx>
          <c:spPr>
            <a:solidFill>
              <a:srgbClr val="007FFF"/>
            </a:solidFill>
            <a:ln>
              <a:noFill/>
            </a:ln>
            <a:effectLst/>
          </c:spPr>
          <c:invertIfNegative val="0"/>
          <c:cat>
            <c:strRef>
              <c:f>'Top 30 Secondary'!$A$2:$A$31</c:f>
              <c:strCache>
                <c:ptCount val="30"/>
                <c:pt idx="0">
                  <c:v>Oklahoma City</c:v>
                </c:pt>
                <c:pt idx="1">
                  <c:v>Orange County</c:v>
                </c:pt>
                <c:pt idx="2">
                  <c:v>Central Valley</c:v>
                </c:pt>
                <c:pt idx="3">
                  <c:v>Greenville (SC)</c:v>
                </c:pt>
                <c:pt idx="4">
                  <c:v>Colorado Springs</c:v>
                </c:pt>
                <c:pt idx="5">
                  <c:v>Richmond</c:v>
                </c:pt>
                <c:pt idx="6">
                  <c:v>Salt Lake City</c:v>
                </c:pt>
                <c:pt idx="7">
                  <c:v>Milwaukee</c:v>
                </c:pt>
                <c:pt idx="8">
                  <c:v>New Orleans</c:v>
                </c:pt>
                <c:pt idx="9">
                  <c:v>Indianapolis</c:v>
                </c:pt>
                <c:pt idx="10">
                  <c:v>Tacoma</c:v>
                </c:pt>
                <c:pt idx="11">
                  <c:v>Boise</c:v>
                </c:pt>
                <c:pt idx="12">
                  <c:v>Kansas City</c:v>
                </c:pt>
                <c:pt idx="13">
                  <c:v>Winson-Salem</c:v>
                </c:pt>
                <c:pt idx="14">
                  <c:v>Detroit</c:v>
                </c:pt>
                <c:pt idx="15">
                  <c:v>Bridgeport</c:v>
                </c:pt>
                <c:pt idx="16">
                  <c:v>Cincinnati</c:v>
                </c:pt>
                <c:pt idx="17">
                  <c:v>Lansing-Ann Arbor</c:v>
                </c:pt>
                <c:pt idx="18">
                  <c:v>Central East Texas</c:v>
                </c:pt>
                <c:pt idx="19">
                  <c:v>Jacksonville</c:v>
                </c:pt>
                <c:pt idx="20">
                  <c:v>N. New Jersey</c:v>
                </c:pt>
                <c:pt idx="21">
                  <c:v>Cleveland - Akron</c:v>
                </c:pt>
                <c:pt idx="22">
                  <c:v>Long Island</c:v>
                </c:pt>
                <c:pt idx="23">
                  <c:v>Baltimore</c:v>
                </c:pt>
                <c:pt idx="24">
                  <c:v>Memphis</c:v>
                </c:pt>
                <c:pt idx="25">
                  <c:v>N. Central Florida</c:v>
                </c:pt>
                <c:pt idx="26">
                  <c:v>Pensacola</c:v>
                </c:pt>
                <c:pt idx="27">
                  <c:v>SW Florida Coast</c:v>
                </c:pt>
                <c:pt idx="28">
                  <c:v>New Jersey-Centr.</c:v>
                </c:pt>
                <c:pt idx="29">
                  <c:v>White Plains</c:v>
                </c:pt>
              </c:strCache>
            </c:strRef>
          </c:cat>
          <c:val>
            <c:numRef>
              <c:f>'Top 30 Secondary'!$C$2:$C$31</c:f>
              <c:numCache>
                <c:formatCode>0.0%</c:formatCode>
                <c:ptCount val="30"/>
                <c:pt idx="0">
                  <c:v>1.0741872194673799E-2</c:v>
                </c:pt>
                <c:pt idx="1">
                  <c:v>2.5040325463471801E-2</c:v>
                </c:pt>
                <c:pt idx="2">
                  <c:v>4.4928130504359003E-3</c:v>
                </c:pt>
                <c:pt idx="3">
                  <c:v>8.2636920824786502E-3</c:v>
                </c:pt>
                <c:pt idx="4">
                  <c:v>3.1844156018423803E-2</c:v>
                </c:pt>
                <c:pt idx="5">
                  <c:v>1.1880800730014201E-2</c:v>
                </c:pt>
                <c:pt idx="6">
                  <c:v>2.3475158012447501E-2</c:v>
                </c:pt>
                <c:pt idx="7">
                  <c:v>2.1157189480903699E-2</c:v>
                </c:pt>
                <c:pt idx="8">
                  <c:v>3.2125491602566898E-2</c:v>
                </c:pt>
                <c:pt idx="9">
                  <c:v>1.5875533278337101E-2</c:v>
                </c:pt>
                <c:pt idx="10">
                  <c:v>2.2991634435997201E-2</c:v>
                </c:pt>
                <c:pt idx="11">
                  <c:v>1.6125374299963299E-2</c:v>
                </c:pt>
                <c:pt idx="12">
                  <c:v>1.5648267421989801E-2</c:v>
                </c:pt>
                <c:pt idx="13">
                  <c:v>3.95498693358503E-2</c:v>
                </c:pt>
                <c:pt idx="14">
                  <c:v>2.1875130641585701E-2</c:v>
                </c:pt>
                <c:pt idx="15">
                  <c:v>2.86599051647204E-2</c:v>
                </c:pt>
                <c:pt idx="16">
                  <c:v>6.1733258234334702E-3</c:v>
                </c:pt>
                <c:pt idx="17">
                  <c:v>2.0091257127926299E-2</c:v>
                </c:pt>
                <c:pt idx="18">
                  <c:v>3.8748646651793901E-2</c:v>
                </c:pt>
                <c:pt idx="19">
                  <c:v>3.0957408871813301E-2</c:v>
                </c:pt>
                <c:pt idx="20">
                  <c:v>3.4994604176909902E-2</c:v>
                </c:pt>
                <c:pt idx="21">
                  <c:v>6.22125268878439E-2</c:v>
                </c:pt>
                <c:pt idx="22">
                  <c:v>2.8355591679674799E-2</c:v>
                </c:pt>
                <c:pt idx="23">
                  <c:v>3.1702842280260199E-2</c:v>
                </c:pt>
                <c:pt idx="24">
                  <c:v>5.3036119808851402E-2</c:v>
                </c:pt>
                <c:pt idx="25">
                  <c:v>3.5684254188817502E-2</c:v>
                </c:pt>
                <c:pt idx="26">
                  <c:v>4.7420307392261198E-2</c:v>
                </c:pt>
                <c:pt idx="27">
                  <c:v>5.1784579344714303E-2</c:v>
                </c:pt>
                <c:pt idx="28">
                  <c:v>4.8008507083659203E-2</c:v>
                </c:pt>
                <c:pt idx="29">
                  <c:v>7.1622692571095395E-2</c:v>
                </c:pt>
              </c:numCache>
            </c:numRef>
          </c:val>
          <c:extLst>
            <c:ext xmlns:c16="http://schemas.microsoft.com/office/drawing/2014/chart" uri="{C3380CC4-5D6E-409C-BE32-E72D297353CC}">
              <c16:uniqueId val="{00000001-4410-40C8-8B70-41E65ECBDF38}"/>
            </c:ext>
          </c:extLst>
        </c:ser>
        <c:ser>
          <c:idx val="2"/>
          <c:order val="2"/>
          <c:tx>
            <c:v>Delivered 2-3 Years Ago</c:v>
          </c:tx>
          <c:spPr>
            <a:solidFill>
              <a:srgbClr val="A9A9A8"/>
            </a:solidFill>
            <a:ln>
              <a:noFill/>
            </a:ln>
            <a:effectLst/>
          </c:spPr>
          <c:invertIfNegative val="0"/>
          <c:cat>
            <c:strRef>
              <c:f>'Top 30 Secondary'!$A$2:$A$31</c:f>
              <c:strCache>
                <c:ptCount val="30"/>
                <c:pt idx="0">
                  <c:v>Oklahoma City</c:v>
                </c:pt>
                <c:pt idx="1">
                  <c:v>Orange County</c:v>
                </c:pt>
                <c:pt idx="2">
                  <c:v>Central Valley</c:v>
                </c:pt>
                <c:pt idx="3">
                  <c:v>Greenville (SC)</c:v>
                </c:pt>
                <c:pt idx="4">
                  <c:v>Colorado Springs</c:v>
                </c:pt>
                <c:pt idx="5">
                  <c:v>Richmond</c:v>
                </c:pt>
                <c:pt idx="6">
                  <c:v>Salt Lake City</c:v>
                </c:pt>
                <c:pt idx="7">
                  <c:v>Milwaukee</c:v>
                </c:pt>
                <c:pt idx="8">
                  <c:v>New Orleans</c:v>
                </c:pt>
                <c:pt idx="9">
                  <c:v>Indianapolis</c:v>
                </c:pt>
                <c:pt idx="10">
                  <c:v>Tacoma</c:v>
                </c:pt>
                <c:pt idx="11">
                  <c:v>Boise</c:v>
                </c:pt>
                <c:pt idx="12">
                  <c:v>Kansas City</c:v>
                </c:pt>
                <c:pt idx="13">
                  <c:v>Winson-Salem</c:v>
                </c:pt>
                <c:pt idx="14">
                  <c:v>Detroit</c:v>
                </c:pt>
                <c:pt idx="15">
                  <c:v>Bridgeport</c:v>
                </c:pt>
                <c:pt idx="16">
                  <c:v>Cincinnati</c:v>
                </c:pt>
                <c:pt idx="17">
                  <c:v>Lansing-Ann Arbor</c:v>
                </c:pt>
                <c:pt idx="18">
                  <c:v>Central East Texas</c:v>
                </c:pt>
                <c:pt idx="19">
                  <c:v>Jacksonville</c:v>
                </c:pt>
                <c:pt idx="20">
                  <c:v>N. New Jersey</c:v>
                </c:pt>
                <c:pt idx="21">
                  <c:v>Cleveland - Akron</c:v>
                </c:pt>
                <c:pt idx="22">
                  <c:v>Long Island</c:v>
                </c:pt>
                <c:pt idx="23">
                  <c:v>Baltimore</c:v>
                </c:pt>
                <c:pt idx="24">
                  <c:v>Memphis</c:v>
                </c:pt>
                <c:pt idx="25">
                  <c:v>N. Central Florida</c:v>
                </c:pt>
                <c:pt idx="26">
                  <c:v>Pensacola</c:v>
                </c:pt>
                <c:pt idx="27">
                  <c:v>SW Florida Coast</c:v>
                </c:pt>
                <c:pt idx="28">
                  <c:v>New Jersey-Centr.</c:v>
                </c:pt>
                <c:pt idx="29">
                  <c:v>White Plains</c:v>
                </c:pt>
              </c:strCache>
            </c:strRef>
          </c:cat>
          <c:val>
            <c:numRef>
              <c:f>'Top 30 Secondary'!$D$2:$D$31</c:f>
              <c:numCache>
                <c:formatCode>0.0%</c:formatCode>
                <c:ptCount val="30"/>
                <c:pt idx="0">
                  <c:v>5.4902283131105503E-3</c:v>
                </c:pt>
                <c:pt idx="1">
                  <c:v>0</c:v>
                </c:pt>
                <c:pt idx="2">
                  <c:v>1.4415267570920799E-2</c:v>
                </c:pt>
                <c:pt idx="3">
                  <c:v>1.88757445528396E-2</c:v>
                </c:pt>
                <c:pt idx="4">
                  <c:v>0</c:v>
                </c:pt>
                <c:pt idx="5">
                  <c:v>1.8818570964109001E-2</c:v>
                </c:pt>
                <c:pt idx="6">
                  <c:v>1.4628977526862499E-2</c:v>
                </c:pt>
                <c:pt idx="7">
                  <c:v>2.1840455238558501E-2</c:v>
                </c:pt>
                <c:pt idx="8">
                  <c:v>1.27050901004622E-2</c:v>
                </c:pt>
                <c:pt idx="9">
                  <c:v>3.6943997533210801E-2</c:v>
                </c:pt>
                <c:pt idx="10">
                  <c:v>3.0975507719220301E-2</c:v>
                </c:pt>
                <c:pt idx="11">
                  <c:v>3.9403495360398298E-2</c:v>
                </c:pt>
                <c:pt idx="12">
                  <c:v>2.18184304277401E-2</c:v>
                </c:pt>
                <c:pt idx="13">
                  <c:v>7.0569224207918E-3</c:v>
                </c:pt>
                <c:pt idx="14">
                  <c:v>2.3577063515624001E-2</c:v>
                </c:pt>
                <c:pt idx="15">
                  <c:v>3.1268472981871402E-2</c:v>
                </c:pt>
                <c:pt idx="16">
                  <c:v>4.9995629677274202E-2</c:v>
                </c:pt>
                <c:pt idx="17">
                  <c:v>3.7281238337797097E-2</c:v>
                </c:pt>
                <c:pt idx="18">
                  <c:v>3.6578211292394698E-2</c:v>
                </c:pt>
                <c:pt idx="19">
                  <c:v>2.69831527856641E-2</c:v>
                </c:pt>
                <c:pt idx="20">
                  <c:v>2.86861499772979E-2</c:v>
                </c:pt>
                <c:pt idx="21">
                  <c:v>2.88725748972881E-2</c:v>
                </c:pt>
                <c:pt idx="22">
                  <c:v>5.1448265404359497E-2</c:v>
                </c:pt>
                <c:pt idx="23">
                  <c:v>3.94006731165642E-2</c:v>
                </c:pt>
                <c:pt idx="24">
                  <c:v>3.8174463530614502E-2</c:v>
                </c:pt>
                <c:pt idx="25">
                  <c:v>3.7384526333148399E-2</c:v>
                </c:pt>
                <c:pt idx="26">
                  <c:v>4.2433770644322098E-2</c:v>
                </c:pt>
                <c:pt idx="27">
                  <c:v>3.3156477188345197E-2</c:v>
                </c:pt>
                <c:pt idx="28">
                  <c:v>4.5654310491202298E-2</c:v>
                </c:pt>
                <c:pt idx="29">
                  <c:v>2.4878868004839499E-2</c:v>
                </c:pt>
              </c:numCache>
            </c:numRef>
          </c:val>
          <c:extLst>
            <c:ext xmlns:c16="http://schemas.microsoft.com/office/drawing/2014/chart" uri="{C3380CC4-5D6E-409C-BE32-E72D297353CC}">
              <c16:uniqueId val="{00000002-4410-40C8-8B70-41E65ECBDF38}"/>
            </c:ext>
          </c:extLst>
        </c:ser>
        <c:dLbls>
          <c:showLegendKey val="0"/>
          <c:showVal val="0"/>
          <c:showCatName val="0"/>
          <c:showSerName val="0"/>
          <c:showPercent val="0"/>
          <c:showBubbleSize val="0"/>
        </c:dLbls>
        <c:gapWidth val="150"/>
        <c:overlap val="100"/>
        <c:axId val="1540509919"/>
        <c:axId val="1540512799"/>
      </c:barChart>
      <c:catAx>
        <c:axId val="15405099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0512799"/>
        <c:crosses val="autoZero"/>
        <c:auto val="1"/>
        <c:lblAlgn val="ctr"/>
        <c:lblOffset val="100"/>
        <c:noMultiLvlLbl val="0"/>
      </c:catAx>
      <c:valAx>
        <c:axId val="154051279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540509919"/>
        <c:crosses val="autoZero"/>
        <c:crossBetween val="between"/>
        <c:majorUnit val="5.000000000000001E-2"/>
      </c:valAx>
      <c:spPr>
        <a:noFill/>
        <a:ln>
          <a:noFill/>
        </a:ln>
        <a:effectLst/>
      </c:spPr>
    </c:plotArea>
    <c:legend>
      <c:legendPos val="r"/>
      <c:layout>
        <c:manualLayout>
          <c:xMode val="edge"/>
          <c:yMode val="edge"/>
          <c:x val="0.58429245343376657"/>
          <c:y val="0.79054300947395262"/>
          <c:w val="0.33696444033081541"/>
          <c:h val="0.11578123548101989"/>
        </c:manualLayout>
      </c:layout>
      <c:overlay val="0"/>
      <c:spPr>
        <a:solidFill>
          <a:schemeClr val="bg1">
            <a:lumMod val="95000"/>
          </a:schemeClr>
        </a:solidFill>
        <a:ln>
          <a:solidFill>
            <a:schemeClr val="tx1"/>
          </a:solid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solidFill>
            <a:schemeClr val="tx1"/>
          </a:solidFill>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National Abandoned Storage Projects,</a:t>
            </a:r>
            <a:r>
              <a:rPr lang="en-US" sz="1600" b="1" baseline="0"/>
              <a:t> Monthly</a:t>
            </a:r>
            <a:endParaRPr lang="en-US" sz="1600" b="1"/>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6.3735087091386297E-2"/>
          <c:y val="9.7457934945631791E-2"/>
          <c:w val="0.85014525172989741"/>
          <c:h val="0.67337813242094724"/>
        </c:manualLayout>
      </c:layout>
      <c:barChart>
        <c:barDir val="col"/>
        <c:grouping val="clustered"/>
        <c:varyColors val="0"/>
        <c:ser>
          <c:idx val="0"/>
          <c:order val="0"/>
          <c:tx>
            <c:strRef>
              <c:f>CHART!$B$15</c:f>
              <c:strCache>
                <c:ptCount val="1"/>
                <c:pt idx="0">
                  <c:v>Abandoned Count</c:v>
                </c:pt>
              </c:strCache>
            </c:strRef>
          </c:tx>
          <c:spPr>
            <a:solidFill>
              <a:srgbClr val="A9A9A9"/>
            </a:solidFill>
            <a:ln>
              <a:noFill/>
            </a:ln>
            <a:effectLst/>
          </c:spPr>
          <c:invertIfNegative val="0"/>
          <c:cat>
            <c:numRef>
              <c:f>CHART!$A$28:$A$83</c:f>
              <c:numCache>
                <c:formatCode>[$-409]mmm\-yy;@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CHART!$B$28:$B$83</c:f>
              <c:numCache>
                <c:formatCode>0</c:formatCode>
                <c:ptCount val="56"/>
                <c:pt idx="0">
                  <c:v>22</c:v>
                </c:pt>
                <c:pt idx="1">
                  <c:v>25</c:v>
                </c:pt>
                <c:pt idx="2">
                  <c:v>25</c:v>
                </c:pt>
                <c:pt idx="3">
                  <c:v>27</c:v>
                </c:pt>
                <c:pt idx="4">
                  <c:v>21</c:v>
                </c:pt>
                <c:pt idx="5">
                  <c:v>14</c:v>
                </c:pt>
                <c:pt idx="6">
                  <c:v>30</c:v>
                </c:pt>
                <c:pt idx="7">
                  <c:v>28</c:v>
                </c:pt>
                <c:pt idx="8">
                  <c:v>23</c:v>
                </c:pt>
                <c:pt idx="9">
                  <c:v>41</c:v>
                </c:pt>
                <c:pt idx="10">
                  <c:v>31</c:v>
                </c:pt>
                <c:pt idx="11">
                  <c:v>21</c:v>
                </c:pt>
                <c:pt idx="12">
                  <c:v>37</c:v>
                </c:pt>
                <c:pt idx="13">
                  <c:v>32</c:v>
                </c:pt>
                <c:pt idx="14">
                  <c:v>32</c:v>
                </c:pt>
                <c:pt idx="15">
                  <c:v>17</c:v>
                </c:pt>
                <c:pt idx="16">
                  <c:v>22</c:v>
                </c:pt>
                <c:pt idx="17">
                  <c:v>21</c:v>
                </c:pt>
                <c:pt idx="18">
                  <c:v>26</c:v>
                </c:pt>
                <c:pt idx="19">
                  <c:v>19</c:v>
                </c:pt>
                <c:pt idx="20">
                  <c:v>22</c:v>
                </c:pt>
                <c:pt idx="21">
                  <c:v>11</c:v>
                </c:pt>
                <c:pt idx="22">
                  <c:v>13</c:v>
                </c:pt>
                <c:pt idx="23">
                  <c:v>16</c:v>
                </c:pt>
                <c:pt idx="24">
                  <c:v>18</c:v>
                </c:pt>
                <c:pt idx="25">
                  <c:v>6</c:v>
                </c:pt>
                <c:pt idx="26">
                  <c:v>23</c:v>
                </c:pt>
                <c:pt idx="27">
                  <c:v>12</c:v>
                </c:pt>
                <c:pt idx="28">
                  <c:v>7</c:v>
                </c:pt>
                <c:pt idx="29">
                  <c:v>8</c:v>
                </c:pt>
                <c:pt idx="30">
                  <c:v>8</c:v>
                </c:pt>
                <c:pt idx="31" formatCode="General">
                  <c:v>10</c:v>
                </c:pt>
                <c:pt idx="32" formatCode="General">
                  <c:v>8</c:v>
                </c:pt>
                <c:pt idx="33" formatCode="General">
                  <c:v>8</c:v>
                </c:pt>
                <c:pt idx="34" formatCode="General">
                  <c:v>6</c:v>
                </c:pt>
                <c:pt idx="35" formatCode="General">
                  <c:v>15</c:v>
                </c:pt>
                <c:pt idx="36" formatCode="General">
                  <c:v>11</c:v>
                </c:pt>
                <c:pt idx="37" formatCode="General">
                  <c:v>21</c:v>
                </c:pt>
                <c:pt idx="38" formatCode="General">
                  <c:v>16</c:v>
                </c:pt>
                <c:pt idx="39" formatCode="General">
                  <c:v>7</c:v>
                </c:pt>
                <c:pt idx="40" formatCode="General">
                  <c:v>20</c:v>
                </c:pt>
                <c:pt idx="41" formatCode="General">
                  <c:v>21</c:v>
                </c:pt>
                <c:pt idx="42" formatCode="General">
                  <c:v>25</c:v>
                </c:pt>
                <c:pt idx="43" formatCode="General">
                  <c:v>28</c:v>
                </c:pt>
                <c:pt idx="44" formatCode="General">
                  <c:v>35</c:v>
                </c:pt>
                <c:pt idx="45" formatCode="General">
                  <c:v>34</c:v>
                </c:pt>
                <c:pt idx="46" formatCode="General">
                  <c:v>46</c:v>
                </c:pt>
                <c:pt idx="47" formatCode="General">
                  <c:v>21</c:v>
                </c:pt>
                <c:pt idx="48" formatCode="General">
                  <c:v>35</c:v>
                </c:pt>
                <c:pt idx="49" formatCode="General">
                  <c:v>50</c:v>
                </c:pt>
                <c:pt idx="50" formatCode="General">
                  <c:v>55</c:v>
                </c:pt>
                <c:pt idx="51" formatCode="General">
                  <c:v>37</c:v>
                </c:pt>
                <c:pt idx="52" formatCode="General">
                  <c:v>67</c:v>
                </c:pt>
                <c:pt idx="53" formatCode="General">
                  <c:v>92</c:v>
                </c:pt>
                <c:pt idx="54" formatCode="General">
                  <c:v>64</c:v>
                </c:pt>
                <c:pt idx="55" formatCode="General">
                  <c:v>45</c:v>
                </c:pt>
              </c:numCache>
            </c:numRef>
          </c:val>
          <c:extLst>
            <c:ext xmlns:c16="http://schemas.microsoft.com/office/drawing/2014/chart" uri="{C3380CC4-5D6E-409C-BE32-E72D297353CC}">
              <c16:uniqueId val="{00000000-E451-4881-9379-D3AAA0A5BB15}"/>
            </c:ext>
          </c:extLst>
        </c:ser>
        <c:dLbls>
          <c:showLegendKey val="0"/>
          <c:showVal val="0"/>
          <c:showCatName val="0"/>
          <c:showSerName val="0"/>
          <c:showPercent val="0"/>
          <c:showBubbleSize val="0"/>
        </c:dLbls>
        <c:gapWidth val="185"/>
        <c:overlap val="20"/>
        <c:axId val="1280534368"/>
        <c:axId val="1280539360"/>
      </c:barChart>
      <c:lineChart>
        <c:grouping val="standard"/>
        <c:varyColors val="0"/>
        <c:ser>
          <c:idx val="1"/>
          <c:order val="1"/>
          <c:tx>
            <c:strRef>
              <c:f>CHART!$C$15</c:f>
              <c:strCache>
                <c:ptCount val="1"/>
                <c:pt idx="0">
                  <c:v>YoY % Change in Abandoned Count</c:v>
                </c:pt>
              </c:strCache>
            </c:strRef>
          </c:tx>
          <c:spPr>
            <a:ln w="38100" cap="rnd">
              <a:solidFill>
                <a:srgbClr val="007FFF"/>
              </a:solidFill>
              <a:round/>
            </a:ln>
            <a:effectLst/>
          </c:spPr>
          <c:marker>
            <c:symbol val="none"/>
          </c:marker>
          <c:cat>
            <c:numRef>
              <c:f>CHART!$A$28:$A$83</c:f>
              <c:numCache>
                <c:formatCode>[$-409]mmm\-yy;@</c:formatCode>
                <c:ptCount val="56"/>
                <c:pt idx="0">
                  <c:v>43831</c:v>
                </c:pt>
                <c:pt idx="1">
                  <c:v>43862</c:v>
                </c:pt>
                <c:pt idx="2">
                  <c:v>43891</c:v>
                </c:pt>
                <c:pt idx="3">
                  <c:v>43922</c:v>
                </c:pt>
                <c:pt idx="4">
                  <c:v>43952</c:v>
                </c:pt>
                <c:pt idx="5">
                  <c:v>43983</c:v>
                </c:pt>
                <c:pt idx="6">
                  <c:v>44013</c:v>
                </c:pt>
                <c:pt idx="7">
                  <c:v>44044</c:v>
                </c:pt>
                <c:pt idx="8">
                  <c:v>44075</c:v>
                </c:pt>
                <c:pt idx="9">
                  <c:v>44105</c:v>
                </c:pt>
                <c:pt idx="10">
                  <c:v>44136</c:v>
                </c:pt>
                <c:pt idx="11">
                  <c:v>44166</c:v>
                </c:pt>
                <c:pt idx="12">
                  <c:v>44197</c:v>
                </c:pt>
                <c:pt idx="13">
                  <c:v>44228</c:v>
                </c:pt>
                <c:pt idx="14">
                  <c:v>44256</c:v>
                </c:pt>
                <c:pt idx="15">
                  <c:v>44287</c:v>
                </c:pt>
                <c:pt idx="16">
                  <c:v>44317</c:v>
                </c:pt>
                <c:pt idx="17">
                  <c:v>44348</c:v>
                </c:pt>
                <c:pt idx="18">
                  <c:v>44378</c:v>
                </c:pt>
                <c:pt idx="19">
                  <c:v>44409</c:v>
                </c:pt>
                <c:pt idx="20">
                  <c:v>44440</c:v>
                </c:pt>
                <c:pt idx="21">
                  <c:v>44470</c:v>
                </c:pt>
                <c:pt idx="22">
                  <c:v>44501</c:v>
                </c:pt>
                <c:pt idx="23">
                  <c:v>44531</c:v>
                </c:pt>
                <c:pt idx="24">
                  <c:v>44562</c:v>
                </c:pt>
                <c:pt idx="25">
                  <c:v>44593</c:v>
                </c:pt>
                <c:pt idx="26">
                  <c:v>44621</c:v>
                </c:pt>
                <c:pt idx="27">
                  <c:v>44652</c:v>
                </c:pt>
                <c:pt idx="28">
                  <c:v>44682</c:v>
                </c:pt>
                <c:pt idx="29">
                  <c:v>44713</c:v>
                </c:pt>
                <c:pt idx="30">
                  <c:v>44743</c:v>
                </c:pt>
                <c:pt idx="31">
                  <c:v>44774</c:v>
                </c:pt>
                <c:pt idx="32">
                  <c:v>44805</c:v>
                </c:pt>
                <c:pt idx="33">
                  <c:v>44835</c:v>
                </c:pt>
                <c:pt idx="34">
                  <c:v>44866</c:v>
                </c:pt>
                <c:pt idx="35">
                  <c:v>44896</c:v>
                </c:pt>
                <c:pt idx="36">
                  <c:v>44927</c:v>
                </c:pt>
                <c:pt idx="37">
                  <c:v>44958</c:v>
                </c:pt>
                <c:pt idx="38">
                  <c:v>44986</c:v>
                </c:pt>
                <c:pt idx="39">
                  <c:v>45017</c:v>
                </c:pt>
                <c:pt idx="40">
                  <c:v>45047</c:v>
                </c:pt>
                <c:pt idx="41">
                  <c:v>45078</c:v>
                </c:pt>
                <c:pt idx="42">
                  <c:v>45108</c:v>
                </c:pt>
                <c:pt idx="43">
                  <c:v>45139</c:v>
                </c:pt>
                <c:pt idx="44">
                  <c:v>45170</c:v>
                </c:pt>
                <c:pt idx="45">
                  <c:v>45200</c:v>
                </c:pt>
                <c:pt idx="46">
                  <c:v>45231</c:v>
                </c:pt>
                <c:pt idx="47">
                  <c:v>45261</c:v>
                </c:pt>
                <c:pt idx="48">
                  <c:v>45292</c:v>
                </c:pt>
                <c:pt idx="49">
                  <c:v>45323</c:v>
                </c:pt>
                <c:pt idx="50">
                  <c:v>45352</c:v>
                </c:pt>
                <c:pt idx="51">
                  <c:v>45383</c:v>
                </c:pt>
                <c:pt idx="52">
                  <c:v>45413</c:v>
                </c:pt>
                <c:pt idx="53">
                  <c:v>45444</c:v>
                </c:pt>
                <c:pt idx="54">
                  <c:v>45474</c:v>
                </c:pt>
                <c:pt idx="55">
                  <c:v>45505</c:v>
                </c:pt>
              </c:numCache>
            </c:numRef>
          </c:cat>
          <c:val>
            <c:numRef>
              <c:f>CHART!$C$28:$C$83</c:f>
              <c:numCache>
                <c:formatCode>0%</c:formatCode>
                <c:ptCount val="56"/>
                <c:pt idx="0">
                  <c:v>-0.46341463414634149</c:v>
                </c:pt>
                <c:pt idx="1">
                  <c:v>-0.375</c:v>
                </c:pt>
                <c:pt idx="2">
                  <c:v>-0.44444444444444442</c:v>
                </c:pt>
                <c:pt idx="3">
                  <c:v>0.125</c:v>
                </c:pt>
                <c:pt idx="4">
                  <c:v>-0.34375</c:v>
                </c:pt>
                <c:pt idx="5">
                  <c:v>-0.39130434782608697</c:v>
                </c:pt>
                <c:pt idx="6">
                  <c:v>0.57894736842105265</c:v>
                </c:pt>
                <c:pt idx="7">
                  <c:v>0.47368421052631576</c:v>
                </c:pt>
                <c:pt idx="8">
                  <c:v>-0.34285714285714286</c:v>
                </c:pt>
                <c:pt idx="9">
                  <c:v>0.64</c:v>
                </c:pt>
                <c:pt idx="10">
                  <c:v>1.0666666666666667</c:v>
                </c:pt>
                <c:pt idx="11">
                  <c:v>0.10526315789473684</c:v>
                </c:pt>
                <c:pt idx="12">
                  <c:v>0.68181818181818177</c:v>
                </c:pt>
                <c:pt idx="13">
                  <c:v>0.28000000000000003</c:v>
                </c:pt>
                <c:pt idx="14">
                  <c:v>0.28000000000000003</c:v>
                </c:pt>
                <c:pt idx="15">
                  <c:v>-0.37037037037037035</c:v>
                </c:pt>
                <c:pt idx="16">
                  <c:v>4.7619047619047616E-2</c:v>
                </c:pt>
                <c:pt idx="17">
                  <c:v>0.5</c:v>
                </c:pt>
                <c:pt idx="18">
                  <c:v>-0.13333333333333333</c:v>
                </c:pt>
                <c:pt idx="19">
                  <c:v>-0.32142857142857145</c:v>
                </c:pt>
                <c:pt idx="20">
                  <c:v>-4.3478260869565216E-2</c:v>
                </c:pt>
                <c:pt idx="21">
                  <c:v>-0.73170731707317072</c:v>
                </c:pt>
                <c:pt idx="22">
                  <c:v>-0.58064516129032262</c:v>
                </c:pt>
                <c:pt idx="23">
                  <c:v>-0.23809523809523808</c:v>
                </c:pt>
                <c:pt idx="24">
                  <c:v>-0.51351351351351349</c:v>
                </c:pt>
                <c:pt idx="25">
                  <c:v>-0.8125</c:v>
                </c:pt>
                <c:pt idx="26">
                  <c:v>-0.28125</c:v>
                </c:pt>
                <c:pt idx="27">
                  <c:v>-0.29411764705882354</c:v>
                </c:pt>
                <c:pt idx="28">
                  <c:v>-0.68181818181818177</c:v>
                </c:pt>
                <c:pt idx="29">
                  <c:v>-0.61904761904761907</c:v>
                </c:pt>
                <c:pt idx="30">
                  <c:v>-0.69230769230769229</c:v>
                </c:pt>
                <c:pt idx="31">
                  <c:v>-0.47368421052631576</c:v>
                </c:pt>
                <c:pt idx="32">
                  <c:v>-0.63636363636363635</c:v>
                </c:pt>
                <c:pt idx="33">
                  <c:v>-0.27272727272727271</c:v>
                </c:pt>
                <c:pt idx="34">
                  <c:v>-0.53846153846153844</c:v>
                </c:pt>
                <c:pt idx="35">
                  <c:v>-6.25E-2</c:v>
                </c:pt>
                <c:pt idx="36">
                  <c:v>-0.3888888888888889</c:v>
                </c:pt>
                <c:pt idx="37">
                  <c:v>2.5</c:v>
                </c:pt>
                <c:pt idx="38">
                  <c:v>-0.30434782608695654</c:v>
                </c:pt>
                <c:pt idx="39">
                  <c:v>-0.41666666666666669</c:v>
                </c:pt>
                <c:pt idx="40">
                  <c:v>1.8571428571428572</c:v>
                </c:pt>
                <c:pt idx="41">
                  <c:v>1.625</c:v>
                </c:pt>
                <c:pt idx="42">
                  <c:v>2.125</c:v>
                </c:pt>
                <c:pt idx="43">
                  <c:v>1.8</c:v>
                </c:pt>
                <c:pt idx="44">
                  <c:v>3.375</c:v>
                </c:pt>
                <c:pt idx="45">
                  <c:v>3.25</c:v>
                </c:pt>
                <c:pt idx="46">
                  <c:v>6.666666666666667</c:v>
                </c:pt>
                <c:pt idx="47">
                  <c:v>0.4</c:v>
                </c:pt>
                <c:pt idx="48">
                  <c:v>2.1818181818181817</c:v>
                </c:pt>
                <c:pt idx="49">
                  <c:v>1.3809523809523809</c:v>
                </c:pt>
                <c:pt idx="50">
                  <c:v>2.4375</c:v>
                </c:pt>
                <c:pt idx="51">
                  <c:v>4.2857142857142856</c:v>
                </c:pt>
                <c:pt idx="52">
                  <c:v>2.35</c:v>
                </c:pt>
                <c:pt idx="53">
                  <c:v>3.3809523809523809</c:v>
                </c:pt>
                <c:pt idx="54">
                  <c:v>1.56</c:v>
                </c:pt>
                <c:pt idx="55">
                  <c:v>0.6071428571428571</c:v>
                </c:pt>
              </c:numCache>
            </c:numRef>
          </c:val>
          <c:smooth val="0"/>
          <c:extLst>
            <c:ext xmlns:c16="http://schemas.microsoft.com/office/drawing/2014/chart" uri="{C3380CC4-5D6E-409C-BE32-E72D297353CC}">
              <c16:uniqueId val="{00000001-E451-4881-9379-D3AAA0A5BB15}"/>
            </c:ext>
          </c:extLst>
        </c:ser>
        <c:dLbls>
          <c:showLegendKey val="0"/>
          <c:showVal val="0"/>
          <c:showCatName val="0"/>
          <c:showSerName val="0"/>
          <c:showPercent val="0"/>
          <c:showBubbleSize val="0"/>
        </c:dLbls>
        <c:marker val="1"/>
        <c:smooth val="0"/>
        <c:axId val="1280533120"/>
        <c:axId val="1280539776"/>
      </c:lineChart>
      <c:dateAx>
        <c:axId val="1280534368"/>
        <c:scaling>
          <c:orientation val="minMax"/>
          <c:min val="43831"/>
        </c:scaling>
        <c:delete val="0"/>
        <c:axPos val="b"/>
        <c:numFmt formatCode="[$-409]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80539360"/>
        <c:crosses val="autoZero"/>
        <c:auto val="0"/>
        <c:lblOffset val="0"/>
        <c:baseTimeUnit val="months"/>
        <c:majorUnit val="5"/>
        <c:majorTimeUnit val="months"/>
      </c:dateAx>
      <c:valAx>
        <c:axId val="1280539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80534368"/>
        <c:crosses val="autoZero"/>
        <c:crossBetween val="between"/>
        <c:majorUnit val="10"/>
      </c:valAx>
      <c:valAx>
        <c:axId val="1280539776"/>
        <c:scaling>
          <c:orientation val="minMax"/>
          <c:max val="7"/>
          <c:min val="-1"/>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80533120"/>
        <c:crosses val="max"/>
        <c:crossBetween val="between"/>
      </c:valAx>
      <c:dateAx>
        <c:axId val="1280533120"/>
        <c:scaling>
          <c:orientation val="minMax"/>
        </c:scaling>
        <c:delete val="1"/>
        <c:axPos val="b"/>
        <c:numFmt formatCode="[$-409]mmm\-yy;@" sourceLinked="1"/>
        <c:majorTickMark val="out"/>
        <c:minorTickMark val="none"/>
        <c:tickLblPos val="nextTo"/>
        <c:crossAx val="1280539776"/>
        <c:crosses val="autoZero"/>
        <c:auto val="1"/>
        <c:lblOffset val="100"/>
        <c:baseTimeUnit val="months"/>
      </c:dateAx>
      <c:spPr>
        <a:noFill/>
        <a:ln>
          <a:noFill/>
        </a:ln>
        <a:effectLst/>
      </c:spPr>
    </c:plotArea>
    <c:legend>
      <c:legendPos val="b"/>
      <c:layout>
        <c:manualLayout>
          <c:xMode val="edge"/>
          <c:yMode val="edge"/>
          <c:x val="1.5441499449884838E-3"/>
          <c:y val="0.94271505256758159"/>
          <c:w val="0.99647067445463455"/>
          <c:h val="5.49308984681999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rgbClr val="A9A9A9"/>
              </a:solidFill>
              <a:ln w="19050">
                <a:solidFill>
                  <a:schemeClr val="lt1"/>
                </a:solidFill>
              </a:ln>
              <a:effectLst/>
            </c:spPr>
            <c:extLst>
              <c:ext xmlns:c16="http://schemas.microsoft.com/office/drawing/2014/chart" uri="{C3380CC4-5D6E-409C-BE32-E72D297353CC}">
                <c16:uniqueId val="{00000001-933D-472D-B720-666AA776C388}"/>
              </c:ext>
            </c:extLst>
          </c:dPt>
          <c:dPt>
            <c:idx val="1"/>
            <c:bubble3D val="0"/>
            <c:spPr>
              <a:solidFill>
                <a:srgbClr val="007FFF"/>
              </a:solidFill>
              <a:ln w="19050">
                <a:solidFill>
                  <a:schemeClr val="lt1"/>
                </a:solidFill>
              </a:ln>
              <a:effectLst/>
            </c:spPr>
            <c:extLst>
              <c:ext xmlns:c16="http://schemas.microsoft.com/office/drawing/2014/chart" uri="{C3380CC4-5D6E-409C-BE32-E72D297353CC}">
                <c16:uniqueId val="{00000003-933D-472D-B720-666AA776C388}"/>
              </c:ext>
            </c:extLst>
          </c:dPt>
          <c:dPt>
            <c:idx val="2"/>
            <c:bubble3D val="0"/>
            <c:spPr>
              <a:solidFill>
                <a:srgbClr val="0048A9"/>
              </a:solidFill>
              <a:ln w="19050">
                <a:solidFill>
                  <a:schemeClr val="lt1"/>
                </a:solidFill>
              </a:ln>
              <a:effectLst/>
            </c:spPr>
            <c:extLst>
              <c:ext xmlns:c16="http://schemas.microsoft.com/office/drawing/2014/chart" uri="{C3380CC4-5D6E-409C-BE32-E72D297353CC}">
                <c16:uniqueId val="{00000005-933D-472D-B720-666AA776C388}"/>
              </c:ext>
            </c:extLst>
          </c:dPt>
          <c:dLbls>
            <c:dLbl>
              <c:idx val="0"/>
              <c:layout>
                <c:manualLayout>
                  <c:x val="-0.24889698434998531"/>
                  <c:y val="-0.10245024357993021"/>
                </c:manualLayout>
              </c:layout>
              <c:numFmt formatCode="[&gt;999999]\ \ #,,&quot;MM&quot;;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5130499627143921"/>
                      <c:h val="0.103806266084068"/>
                    </c:manualLayout>
                  </c15:layout>
                </c:ext>
                <c:ext xmlns:c16="http://schemas.microsoft.com/office/drawing/2014/chart" uri="{C3380CC4-5D6E-409C-BE32-E72D297353CC}">
                  <c16:uniqueId val="{00000001-933D-472D-B720-666AA776C388}"/>
                </c:ext>
              </c:extLst>
            </c:dLbl>
            <c:dLbl>
              <c:idx val="1"/>
              <c:layout>
                <c:manualLayout>
                  <c:x val="0.14473007264133478"/>
                  <c:y val="-0.1172619756272539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fld id="{EB2C3AC8-1D39-466D-949A-32DA3EC20191}" type="VALUE">
                      <a:rPr lang="en-US" sz="1600">
                        <a:solidFill>
                          <a:schemeClr val="bg1"/>
                        </a:solidFill>
                      </a:rPr>
                      <a:pPr>
                        <a:defRPr sz="1600" b="1">
                          <a:solidFill>
                            <a:schemeClr val="bg1"/>
                          </a:solidFill>
                        </a:defRPr>
                      </a:pPr>
                      <a:t>[VALUE]</a:t>
                    </a:fld>
                    <a:endParaRPr lang="en-US"/>
                  </a:p>
                </c:rich>
              </c:tx>
              <c:numFmt formatCode="[&gt;999999]\ \ #,,&quot;MM&quot;;General" sourceLinked="0"/>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7556332429400681"/>
                      <c:h val="0.11252092447495392"/>
                    </c:manualLayout>
                  </c15:layout>
                  <c15:dlblFieldTable/>
                  <c15:showDataLabelsRange val="0"/>
                </c:ext>
                <c:ext xmlns:c16="http://schemas.microsoft.com/office/drawing/2014/chart" uri="{C3380CC4-5D6E-409C-BE32-E72D297353CC}">
                  <c16:uniqueId val="{00000003-933D-472D-B720-666AA776C388}"/>
                </c:ext>
              </c:extLst>
            </c:dLbl>
            <c:dLbl>
              <c:idx val="2"/>
              <c:layout>
                <c:manualLayout>
                  <c:x val="0.146341904357391"/>
                  <c:y val="0.16104409141546713"/>
                </c:manualLayout>
              </c:layout>
              <c:numFmt formatCode="[&gt;999999]\ \ #,,&quot;MM&quot;;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3D-472D-B720-666AA776C388}"/>
                </c:ext>
              </c:extLst>
            </c:dLbl>
            <c:numFmt formatCode="[&gt;999999]\ \ #,,&quot;M&quot;;General"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Summary!$A$2:$A$4</c:f>
              <c:strCache>
                <c:ptCount val="3"/>
                <c:pt idx="0">
                  <c:v>Planned</c:v>
                </c:pt>
                <c:pt idx="1">
                  <c:v>Prospective</c:v>
                </c:pt>
                <c:pt idx="2">
                  <c:v>Under Construction</c:v>
                </c:pt>
              </c:strCache>
            </c:strRef>
          </c:cat>
          <c:val>
            <c:numRef>
              <c:f>Summary!$B$2:$B$4</c:f>
              <c:numCache>
                <c:formatCode>#,##0</c:formatCode>
                <c:ptCount val="3"/>
                <c:pt idx="0">
                  <c:v>136093739</c:v>
                </c:pt>
                <c:pt idx="1">
                  <c:v>26934100</c:v>
                </c:pt>
                <c:pt idx="2">
                  <c:v>61275951</c:v>
                </c:pt>
              </c:numCache>
            </c:numRef>
          </c:val>
          <c:extLst>
            <c:ext xmlns:c16="http://schemas.microsoft.com/office/drawing/2014/chart" uri="{C3380CC4-5D6E-409C-BE32-E72D297353CC}">
              <c16:uniqueId val="{00000006-933D-472D-B720-666AA776C388}"/>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933D-472D-B720-666AA776C3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933D-472D-B720-666AA776C38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933D-472D-B720-666AA776C38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Summary!$A$2:$A$4</c:f>
              <c:strCache>
                <c:ptCount val="3"/>
                <c:pt idx="0">
                  <c:v>Planned</c:v>
                </c:pt>
                <c:pt idx="1">
                  <c:v>Prospective</c:v>
                </c:pt>
                <c:pt idx="2">
                  <c:v>Under Construction</c:v>
                </c:pt>
              </c:strCache>
            </c:strRef>
          </c:cat>
          <c:val>
            <c:numRef>
              <c:f>Summary!$C$2:$C$4</c:f>
              <c:numCache>
                <c:formatCode>0.0%</c:formatCode>
                <c:ptCount val="3"/>
                <c:pt idx="0">
                  <c:v>0.60673847285415905</c:v>
                </c:pt>
                <c:pt idx="1">
                  <c:v>0.12007866652632129</c:v>
                </c:pt>
                <c:pt idx="2">
                  <c:v>0.27318286061951963</c:v>
                </c:pt>
              </c:numCache>
            </c:numRef>
          </c:val>
          <c:extLst>
            <c:ext xmlns:c16="http://schemas.microsoft.com/office/drawing/2014/chart" uri="{C3380CC4-5D6E-409C-BE32-E72D297353CC}">
              <c16:uniqueId val="{0000000D-933D-472D-B720-666AA776C388}"/>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rgbClr val="0070C0"/>
                </a:solidFill>
                <a:latin typeface="+mn-lt"/>
                <a:ea typeface="+mn-ea"/>
                <a:cs typeface="+mn-cs"/>
              </a:defRPr>
            </a:pPr>
            <a:r>
              <a:rPr lang="en-US" sz="1200" b="1">
                <a:solidFill>
                  <a:sysClr val="windowText" lastClr="000000"/>
                </a:solidFill>
              </a:rPr>
              <a:t>Under Construction as a % of Existing Inventory                 </a:t>
            </a:r>
          </a:p>
        </c:rich>
      </c:tx>
      <c:layout>
        <c:manualLayout>
          <c:xMode val="edge"/>
          <c:yMode val="edge"/>
          <c:x val="0.17111231194139948"/>
          <c:y val="9.0481360839667034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rgbClr val="0070C0"/>
              </a:solidFill>
              <a:latin typeface="+mn-lt"/>
              <a:ea typeface="+mn-ea"/>
              <a:cs typeface="+mn-cs"/>
            </a:defRPr>
          </a:pPr>
          <a:endParaRPr lang="en-US"/>
        </a:p>
      </c:txPr>
    </c:title>
    <c:autoTitleDeleted val="0"/>
    <c:plotArea>
      <c:layout>
        <c:manualLayout>
          <c:layoutTarget val="inner"/>
          <c:xMode val="edge"/>
          <c:yMode val="edge"/>
          <c:x val="0.23427598510970443"/>
          <c:y val="5.8793114012214258E-2"/>
          <c:w val="0.71222466676959495"/>
          <c:h val="0.8845391933907284"/>
        </c:manualLayout>
      </c:layout>
      <c:barChart>
        <c:barDir val="bar"/>
        <c:grouping val="clustered"/>
        <c:varyColors val="0"/>
        <c:ser>
          <c:idx val="0"/>
          <c:order val="0"/>
          <c:spPr>
            <a:solidFill>
              <a:srgbClr val="007FFF"/>
            </a:solidFill>
            <a:ln>
              <a:noFill/>
            </a:ln>
            <a:effectLst/>
          </c:spPr>
          <c:invertIfNegative val="0"/>
          <c:dPt>
            <c:idx val="11"/>
            <c:invertIfNegative val="0"/>
            <c:bubble3D val="0"/>
            <c:spPr>
              <a:solidFill>
                <a:srgbClr val="007FFF"/>
              </a:solidFill>
              <a:ln>
                <a:noFill/>
              </a:ln>
              <a:effectLst/>
            </c:spPr>
            <c:extLst>
              <c:ext xmlns:c16="http://schemas.microsoft.com/office/drawing/2014/chart" uri="{C3380CC4-5D6E-409C-BE32-E72D297353CC}">
                <c16:uniqueId val="{00000001-6F32-450C-A939-86B8ACD712B7}"/>
              </c:ext>
            </c:extLst>
          </c:dPt>
          <c:cat>
            <c:strRef>
              <c:f>Sheet1!$A$2:$A$31</c:f>
              <c:strCache>
                <c:ptCount val="30"/>
                <c:pt idx="0">
                  <c:v>San Jose</c:v>
                </c:pt>
                <c:pt idx="1">
                  <c:v>Minneapolis</c:v>
                </c:pt>
                <c:pt idx="2">
                  <c:v>Denver</c:v>
                </c:pt>
                <c:pt idx="3">
                  <c:v>Chicago</c:v>
                </c:pt>
                <c:pt idx="4">
                  <c:v>San Diego</c:v>
                </c:pt>
                <c:pt idx="5">
                  <c:v>Raleigh - Durham</c:v>
                </c:pt>
                <c:pt idx="6">
                  <c:v>Austin</c:v>
                </c:pt>
                <c:pt idx="7">
                  <c:v>Portland</c:v>
                </c:pt>
                <c:pt idx="8">
                  <c:v>Dallas - Ft Worth</c:v>
                </c:pt>
                <c:pt idx="9">
                  <c:v>Inland Empire</c:v>
                </c:pt>
                <c:pt idx="10">
                  <c:v>Las Vegas</c:v>
                </c:pt>
                <c:pt idx="11">
                  <c:v>Washington DC</c:v>
                </c:pt>
                <c:pt idx="12">
                  <c:v>Charleston (SC)</c:v>
                </c:pt>
                <c:pt idx="13">
                  <c:v>Houston</c:v>
                </c:pt>
                <c:pt idx="14">
                  <c:v>Nashville</c:v>
                </c:pt>
                <c:pt idx="15">
                  <c:v>Columbus (OH)</c:v>
                </c:pt>
                <c:pt idx="16">
                  <c:v>San Francisco</c:v>
                </c:pt>
                <c:pt idx="17">
                  <c:v>Seattle</c:v>
                </c:pt>
                <c:pt idx="18">
                  <c:v>Boston</c:v>
                </c:pt>
                <c:pt idx="19">
                  <c:v>Los Angeles</c:v>
                </c:pt>
                <c:pt idx="20">
                  <c:v>New York</c:v>
                </c:pt>
                <c:pt idx="21">
                  <c:v>Atlanta</c:v>
                </c:pt>
                <c:pt idx="22">
                  <c:v>Miami</c:v>
                </c:pt>
                <c:pt idx="23">
                  <c:v>Tampa</c:v>
                </c:pt>
                <c:pt idx="24">
                  <c:v>San Antonio</c:v>
                </c:pt>
                <c:pt idx="25">
                  <c:v>Charlotte</c:v>
                </c:pt>
                <c:pt idx="26">
                  <c:v>Phoenix</c:v>
                </c:pt>
                <c:pt idx="27">
                  <c:v>Philadelphia</c:v>
                </c:pt>
                <c:pt idx="28">
                  <c:v>Sacramento</c:v>
                </c:pt>
                <c:pt idx="29">
                  <c:v>Orlando</c:v>
                </c:pt>
              </c:strCache>
            </c:strRef>
          </c:cat>
          <c:val>
            <c:numRef>
              <c:f>Sheet1!$B$2:$B$31</c:f>
              <c:numCache>
                <c:formatCode>0.0%</c:formatCode>
                <c:ptCount val="30"/>
                <c:pt idx="0">
                  <c:v>0</c:v>
                </c:pt>
                <c:pt idx="1">
                  <c:v>1.1110204528097099E-2</c:v>
                </c:pt>
                <c:pt idx="2">
                  <c:v>1.22682634881524E-2</c:v>
                </c:pt>
                <c:pt idx="3">
                  <c:v>1.47588007000232E-2</c:v>
                </c:pt>
                <c:pt idx="4">
                  <c:v>1.9778753945529502E-2</c:v>
                </c:pt>
                <c:pt idx="5">
                  <c:v>2.2105496163631101E-2</c:v>
                </c:pt>
                <c:pt idx="6">
                  <c:v>2.3839902034376199E-2</c:v>
                </c:pt>
                <c:pt idx="7">
                  <c:v>2.5804120171805601E-2</c:v>
                </c:pt>
                <c:pt idx="8">
                  <c:v>2.59626537602279E-2</c:v>
                </c:pt>
                <c:pt idx="9">
                  <c:v>2.72768420284067E-2</c:v>
                </c:pt>
                <c:pt idx="10">
                  <c:v>2.7749857165561699E-2</c:v>
                </c:pt>
                <c:pt idx="11">
                  <c:v>2.8022759100956501E-2</c:v>
                </c:pt>
                <c:pt idx="12">
                  <c:v>2.82598240446971E-2</c:v>
                </c:pt>
                <c:pt idx="13">
                  <c:v>2.8901314874721199E-2</c:v>
                </c:pt>
                <c:pt idx="14">
                  <c:v>3.0312238293234501E-2</c:v>
                </c:pt>
                <c:pt idx="15">
                  <c:v>3.0565567634947902E-2</c:v>
                </c:pt>
                <c:pt idx="16">
                  <c:v>3.2804521458044598E-2</c:v>
                </c:pt>
                <c:pt idx="17">
                  <c:v>3.6877601414028897E-2</c:v>
                </c:pt>
                <c:pt idx="18">
                  <c:v>4.0117727786675002E-2</c:v>
                </c:pt>
                <c:pt idx="19">
                  <c:v>4.0147778951479002E-2</c:v>
                </c:pt>
                <c:pt idx="20">
                  <c:v>4.0263935956688798E-2</c:v>
                </c:pt>
                <c:pt idx="21">
                  <c:v>4.1136503600551003E-2</c:v>
                </c:pt>
                <c:pt idx="22">
                  <c:v>4.5140226508302503E-2</c:v>
                </c:pt>
                <c:pt idx="23">
                  <c:v>4.5372119250083297E-2</c:v>
                </c:pt>
                <c:pt idx="24">
                  <c:v>4.9005360081019897E-2</c:v>
                </c:pt>
                <c:pt idx="25">
                  <c:v>5.5902039946423801E-2</c:v>
                </c:pt>
                <c:pt idx="26">
                  <c:v>5.6729733855310299E-2</c:v>
                </c:pt>
                <c:pt idx="27">
                  <c:v>5.7658870812195E-2</c:v>
                </c:pt>
                <c:pt idx="28">
                  <c:v>6.0536446272992803E-2</c:v>
                </c:pt>
                <c:pt idx="29">
                  <c:v>6.7859633683717793E-2</c:v>
                </c:pt>
              </c:numCache>
            </c:numRef>
          </c:val>
          <c:extLst>
            <c:ext xmlns:c16="http://schemas.microsoft.com/office/drawing/2014/chart" uri="{C3380CC4-5D6E-409C-BE32-E72D297353CC}">
              <c16:uniqueId val="{00000002-6F32-450C-A939-86B8ACD712B7}"/>
            </c:ext>
          </c:extLst>
        </c:ser>
        <c:dLbls>
          <c:showLegendKey val="0"/>
          <c:showVal val="0"/>
          <c:showCatName val="0"/>
          <c:showSerName val="0"/>
          <c:showPercent val="0"/>
          <c:showBubbleSize val="0"/>
        </c:dLbls>
        <c:gapWidth val="182"/>
        <c:axId val="514279008"/>
        <c:axId val="514273128"/>
      </c:barChart>
      <c:catAx>
        <c:axId val="514279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14273128"/>
        <c:crosses val="autoZero"/>
        <c:auto val="1"/>
        <c:lblAlgn val="ctr"/>
        <c:lblOffset val="100"/>
        <c:noMultiLvlLbl val="0"/>
      </c:catAx>
      <c:valAx>
        <c:axId val="5142731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14279008"/>
        <c:crosses val="autoZero"/>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Supply</a:t>
            </a:r>
            <a:r>
              <a:rPr lang="en-US" sz="1600" b="1" baseline="0"/>
              <a:t> Under Construction as a % of Existing Inventory - Current vs. 1 Year Ago </a:t>
            </a:r>
            <a:endParaRPr lang="en-US" sz="1600" b="1"/>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8.8459971746650934E-2"/>
          <c:y val="7.4757035578885966E-2"/>
          <c:w val="0.88506836588087034"/>
          <c:h val="0.78932451151939342"/>
        </c:manualLayout>
      </c:layout>
      <c:scatterChart>
        <c:scatterStyle val="lineMarker"/>
        <c:varyColors val="0"/>
        <c:ser>
          <c:idx val="0"/>
          <c:order val="0"/>
          <c:tx>
            <c:strRef>
              <c:f>'UC % of Inventory'!$A$2</c:f>
              <c:strCache>
                <c:ptCount val="1"/>
                <c:pt idx="0">
                  <c:v>Metro</c:v>
                </c:pt>
              </c:strCache>
            </c:strRef>
          </c:tx>
          <c:spPr>
            <a:ln w="25400" cap="rnd">
              <a:noFill/>
              <a:round/>
            </a:ln>
            <a:effectLst/>
          </c:spPr>
          <c:marker>
            <c:symbol val="circle"/>
            <c:size val="10"/>
            <c:spPr>
              <a:solidFill>
                <a:srgbClr val="0048A9"/>
              </a:solidFill>
              <a:ln w="12700">
                <a:solidFill>
                  <a:schemeClr val="bg1">
                    <a:alpha val="70000"/>
                  </a:schemeClr>
                </a:solidFill>
              </a:ln>
              <a:effectLst/>
            </c:spPr>
          </c:marker>
          <c:dLbls>
            <c:dLbl>
              <c:idx val="0"/>
              <c:layout>
                <c:manualLayout>
                  <c:x val="-3.6305453217430388E-2"/>
                  <c:y val="-3.43170384951881E-2"/>
                </c:manualLayout>
              </c:layout>
              <c:tx>
                <c:rich>
                  <a:bodyPr/>
                  <a:lstStyle/>
                  <a:p>
                    <a:fld id="{111F7B8D-6BD3-4029-9882-EA4F427BD00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03E-4DEE-82CC-4F93FB573400}"/>
                </c:ext>
              </c:extLst>
            </c:dLbl>
            <c:dLbl>
              <c:idx val="1"/>
              <c:layout>
                <c:manualLayout>
                  <c:x val="-9.1035982887460218E-2"/>
                  <c:y val="-8.8540755322251384E-3"/>
                </c:manualLayout>
              </c:layout>
              <c:tx>
                <c:rich>
                  <a:bodyPr/>
                  <a:lstStyle/>
                  <a:p>
                    <a:fld id="{EF995B71-250A-4E4B-97D2-39CF921DAA5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03E-4DEE-82CC-4F93FB573400}"/>
                </c:ext>
              </c:extLst>
            </c:dLbl>
            <c:dLbl>
              <c:idx val="2"/>
              <c:layout>
                <c:manualLayout>
                  <c:x val="-1.2456155136571232E-3"/>
                  <c:y val="-3.43170384951881E-2"/>
                </c:manualLayout>
              </c:layout>
              <c:tx>
                <c:rich>
                  <a:bodyPr/>
                  <a:lstStyle/>
                  <a:p>
                    <a:fld id="{3AB6EBD9-28FA-43FD-B66E-83826221BB5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03E-4DEE-82CC-4F93FB573400}"/>
                </c:ext>
              </c:extLst>
            </c:dLbl>
            <c:dLbl>
              <c:idx val="3"/>
              <c:layout>
                <c:manualLayout>
                  <c:x val="-0.14295050848001797"/>
                  <c:y val="-3.8946668124817729E-2"/>
                </c:manualLayout>
              </c:layout>
              <c:tx>
                <c:rich>
                  <a:bodyPr/>
                  <a:lstStyle/>
                  <a:p>
                    <a:fld id="{C2A940B4-03C0-4287-BB0B-DF7630B6D4B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3E-4DEE-82CC-4F93FB573400}"/>
                </c:ext>
              </c:extLst>
            </c:dLbl>
            <c:dLbl>
              <c:idx val="4"/>
              <c:layout>
                <c:manualLayout>
                  <c:x val="-4.296325057991595E-2"/>
                  <c:y val="-2.9687408865558471E-2"/>
                </c:manualLayout>
              </c:layout>
              <c:tx>
                <c:rich>
                  <a:bodyPr/>
                  <a:lstStyle/>
                  <a:p>
                    <a:fld id="{409DD572-0DC1-4728-B480-2CCB6BE915D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3E-4DEE-82CC-4F93FB573400}"/>
                </c:ext>
              </c:extLst>
            </c:dLbl>
            <c:dLbl>
              <c:idx val="5"/>
              <c:layout>
                <c:manualLayout>
                  <c:x val="3.7684509619783767E-3"/>
                  <c:y val="-4.224445902595594E-3"/>
                </c:manualLayout>
              </c:layout>
              <c:tx>
                <c:rich>
                  <a:bodyPr/>
                  <a:lstStyle/>
                  <a:p>
                    <a:fld id="{FDD78FE9-9EC2-445C-8F2E-FE4D7D6E65B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03E-4DEE-82CC-4F93FB573400}"/>
                </c:ext>
              </c:extLst>
            </c:dLbl>
            <c:dLbl>
              <c:idx val="6"/>
              <c:layout>
                <c:manualLayout>
                  <c:x val="-7.0142149662484846E-2"/>
                  <c:y val="-8.7557779235928931E-2"/>
                </c:manualLayout>
              </c:layout>
              <c:tx>
                <c:rich>
                  <a:bodyPr/>
                  <a:lstStyle/>
                  <a:p>
                    <a:fld id="{A7870DC4-B44C-4C09-93C8-C41EA9EB370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03E-4DEE-82CC-4F93FB573400}"/>
                </c:ext>
              </c:extLst>
            </c:dLbl>
            <c:dLbl>
              <c:idx val="7"/>
              <c:layout>
                <c:manualLayout>
                  <c:x val="3.4714697360068353E-4"/>
                  <c:y val="7.3496281714784803E-3"/>
                </c:manualLayout>
              </c:layout>
              <c:tx>
                <c:rich>
                  <a:bodyPr/>
                  <a:lstStyle/>
                  <a:p>
                    <a:fld id="{8740D0C8-3BCD-4DED-A172-50C18BB0EC6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3E-4DEE-82CC-4F93FB573400}"/>
                </c:ext>
              </c:extLst>
            </c:dLbl>
            <c:dLbl>
              <c:idx val="8"/>
              <c:layout>
                <c:manualLayout>
                  <c:x val="-5.6829765545362339E-3"/>
                  <c:y val="3.2812591134441613E-2"/>
                </c:manualLayout>
              </c:layout>
              <c:tx>
                <c:rich>
                  <a:bodyPr rot="0" spcFirstLastPara="1" vertOverflow="ellipsis" vert="horz" wrap="square" anchor="ctr" anchorCtr="1"/>
                  <a:lstStyle/>
                  <a:p>
                    <a:pPr>
                      <a:defRPr sz="1200" b="0" i="0" u="none" strike="noStrike" kern="1200" baseline="0">
                        <a:solidFill>
                          <a:srgbClr val="007FFF"/>
                        </a:solidFill>
                        <a:latin typeface="+mn-lt"/>
                        <a:ea typeface="+mn-ea"/>
                        <a:cs typeface="+mn-cs"/>
                      </a:defRPr>
                    </a:pPr>
                    <a:fld id="{035785F2-BDB7-49A0-8DD2-7A0AAC4C36B9}" type="CELLRANGE">
                      <a:rPr lang="en-US" b="1">
                        <a:solidFill>
                          <a:srgbClr val="007FFF"/>
                        </a:solidFill>
                      </a:rPr>
                      <a:pPr>
                        <a:defRPr sz="1200">
                          <a:solidFill>
                            <a:srgbClr val="007FFF"/>
                          </a:solidFill>
                        </a:defRPr>
                      </a:pPr>
                      <a:t>[CELLRANGE]</a:t>
                    </a:fld>
                    <a:endParaRPr lang="en-US"/>
                  </a:p>
                </c:rich>
              </c:tx>
              <c:spPr>
                <a:noFill/>
                <a:ln>
                  <a:noFill/>
                </a:ln>
                <a:effectLst/>
              </c:spPr>
              <c:txPr>
                <a:bodyPr rot="0" spcFirstLastPara="1" vertOverflow="ellipsis" vert="horz" wrap="square" anchor="ctr" anchorCtr="1"/>
                <a:lstStyle/>
                <a:p>
                  <a:pPr>
                    <a:defRPr sz="1200" b="0" i="0" u="none" strike="noStrike" kern="1200" baseline="0">
                      <a:solidFill>
                        <a:srgbClr val="007FFF"/>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B03E-4DEE-82CC-4F93FB573400}"/>
                </c:ext>
              </c:extLst>
            </c:dLbl>
            <c:dLbl>
              <c:idx val="9"/>
              <c:layout>
                <c:manualLayout>
                  <c:x val="-6.3207236710090139E-2"/>
                  <c:y val="1.1979257801108196E-2"/>
                </c:manualLayout>
              </c:layout>
              <c:tx>
                <c:rich>
                  <a:bodyPr/>
                  <a:lstStyle/>
                  <a:p>
                    <a:fld id="{6FC40216-C2E2-454A-9A8F-974CC87D8A5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B03E-4DEE-82CC-4F93FB573400}"/>
                </c:ext>
              </c:extLst>
            </c:dLbl>
            <c:dLbl>
              <c:idx val="10"/>
              <c:layout>
                <c:manualLayout>
                  <c:x val="-9.917176350662589E-2"/>
                  <c:y val="1.8923702245552638E-2"/>
                </c:manualLayout>
              </c:layout>
              <c:tx>
                <c:rich>
                  <a:bodyPr/>
                  <a:lstStyle/>
                  <a:p>
                    <a:fld id="{8F6AA60D-49A3-4C52-8544-D5380A2B54F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B03E-4DEE-82CC-4F93FB573400}"/>
                </c:ext>
              </c:extLst>
            </c:dLbl>
            <c:dLbl>
              <c:idx val="11"/>
              <c:layout>
                <c:manualLayout>
                  <c:x val="-4.3485676675736724E-2"/>
                  <c:y val="-2.5057779235928841E-2"/>
                </c:manualLayout>
              </c:layout>
              <c:tx>
                <c:rich>
                  <a:bodyPr/>
                  <a:lstStyle/>
                  <a:p>
                    <a:fld id="{02FB0E5F-B996-4751-AEC7-9AEF79B3913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03E-4DEE-82CC-4F93FB573400}"/>
                </c:ext>
              </c:extLst>
            </c:dLbl>
            <c:dLbl>
              <c:idx val="12"/>
              <c:layout>
                <c:manualLayout>
                  <c:x val="-9.7461211843932347E-2"/>
                  <c:y val="-8.8540755322251384E-3"/>
                </c:manualLayout>
              </c:layout>
              <c:tx>
                <c:rich>
                  <a:bodyPr/>
                  <a:lstStyle/>
                  <a:p>
                    <a:fld id="{65BF4CF9-39BE-4CA4-9115-9AE0181112D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B03E-4DEE-82CC-4F93FB573400}"/>
                </c:ext>
              </c:extLst>
            </c:dLbl>
            <c:dLbl>
              <c:idx val="13"/>
              <c:layout>
                <c:manualLayout>
                  <c:x val="-7.0750760512735007E-3"/>
                  <c:y val="-1.1168890347039953E-2"/>
                </c:manualLayout>
              </c:layout>
              <c:tx>
                <c:rich>
                  <a:bodyPr/>
                  <a:lstStyle/>
                  <a:p>
                    <a:fld id="{BA6B1EA9-9FDF-4B9F-ACC5-5B1DA7EEA11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B03E-4DEE-82CC-4F93FB573400}"/>
                </c:ext>
              </c:extLst>
            </c:dLbl>
            <c:dLbl>
              <c:idx val="14"/>
              <c:layout>
                <c:manualLayout>
                  <c:x val="-6.5102598987053242E-2"/>
                  <c:y val="-2.7372594050743656E-2"/>
                </c:manualLayout>
              </c:layout>
              <c:tx>
                <c:rich>
                  <a:bodyPr/>
                  <a:lstStyle/>
                  <a:p>
                    <a:fld id="{B320C099-5DA3-4160-9062-211A1217138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B03E-4DEE-82CC-4F93FB573400}"/>
                </c:ext>
              </c:extLst>
            </c:dLbl>
            <c:dLbl>
              <c:idx val="15"/>
              <c:layout>
                <c:manualLayout>
                  <c:x val="-2.2903974732516232E-2"/>
                  <c:y val="1.8923702245552468E-2"/>
                </c:manualLayout>
              </c:layout>
              <c:tx>
                <c:rich>
                  <a:bodyPr/>
                  <a:lstStyle/>
                  <a:p>
                    <a:fld id="{D14835AD-5936-46D8-9A7E-41B56C8B039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B03E-4DEE-82CC-4F93FB573400}"/>
                </c:ext>
              </c:extLst>
            </c:dLbl>
            <c:dLbl>
              <c:idx val="16"/>
              <c:layout>
                <c:manualLayout>
                  <c:x val="-5.088883671651135E-2"/>
                  <c:y val="8.1423702245552551E-2"/>
                </c:manualLayout>
              </c:layout>
              <c:tx>
                <c:rich>
                  <a:bodyPr/>
                  <a:lstStyle/>
                  <a:p>
                    <a:fld id="{349F058C-035F-4F57-856A-424AC8E497D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B03E-4DEE-82CC-4F93FB573400}"/>
                </c:ext>
              </c:extLst>
            </c:dLbl>
            <c:dLbl>
              <c:idx val="17"/>
              <c:layout>
                <c:manualLayout>
                  <c:x val="-7.4130025604597777E-2"/>
                  <c:y val="4.0518372703412072E-4"/>
                </c:manualLayout>
              </c:layout>
              <c:tx>
                <c:rich>
                  <a:bodyPr/>
                  <a:lstStyle/>
                  <a:p>
                    <a:fld id="{48BFA3AD-BFB2-431C-BE25-BC032039CAB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B03E-4DEE-82CC-4F93FB573400}"/>
                </c:ext>
              </c:extLst>
            </c:dLbl>
            <c:dLbl>
              <c:idx val="18"/>
              <c:layout>
                <c:manualLayout>
                  <c:x val="-7.002426015555395E-2"/>
                  <c:y val="2.3553331875182267E-2"/>
                </c:manualLayout>
              </c:layout>
              <c:tx>
                <c:rich>
                  <a:bodyPr/>
                  <a:lstStyle/>
                  <a:p>
                    <a:fld id="{0D645D31-AA1F-4716-9BAE-BD517773043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03E-4DEE-82CC-4F93FB573400}"/>
                </c:ext>
              </c:extLst>
            </c:dLbl>
            <c:dLbl>
              <c:idx val="19"/>
              <c:layout>
                <c:manualLayout>
                  <c:x val="-1.4691641182466963E-2"/>
                  <c:y val="-2.7372594050743656E-2"/>
                </c:manualLayout>
              </c:layout>
              <c:tx>
                <c:rich>
                  <a:bodyPr/>
                  <a:lstStyle/>
                  <a:p>
                    <a:fld id="{2C7EA0DA-6C04-4622-BB2E-972CE184347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B03E-4DEE-82CC-4F93FB573400}"/>
                </c:ext>
              </c:extLst>
            </c:dLbl>
            <c:dLbl>
              <c:idx val="20"/>
              <c:layout>
                <c:manualLayout>
                  <c:x val="-6.218786871824513E-2"/>
                  <c:y val="2.8182961504811983E-2"/>
                </c:manualLayout>
              </c:layout>
              <c:tx>
                <c:rich>
                  <a:bodyPr/>
                  <a:lstStyle/>
                  <a:p>
                    <a:fld id="{C2074561-6B85-440F-A1C4-B4FFC639088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B03E-4DEE-82CC-4F93FB573400}"/>
                </c:ext>
              </c:extLst>
            </c:dLbl>
            <c:dLbl>
              <c:idx val="21"/>
              <c:layout>
                <c:manualLayout>
                  <c:x val="-2.7522935779816515E-3"/>
                  <c:y val="4.0518372703403588E-4"/>
                </c:manualLayout>
              </c:layout>
              <c:tx>
                <c:rich>
                  <a:bodyPr/>
                  <a:lstStyle/>
                  <a:p>
                    <a:fld id="{83EAF93F-5026-4341-A89D-C83CB6677B5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B03E-4DEE-82CC-4F93FB573400}"/>
                </c:ext>
              </c:extLst>
            </c:dLbl>
            <c:dLbl>
              <c:idx val="22"/>
              <c:layout>
                <c:manualLayout>
                  <c:x val="-2.54841997961264E-2"/>
                  <c:y val="-3.43170384951881E-2"/>
                </c:manualLayout>
              </c:layout>
              <c:tx>
                <c:rich>
                  <a:bodyPr/>
                  <a:lstStyle/>
                  <a:p>
                    <a:fld id="{4BB227E2-0ACB-46AD-9736-D95850DC065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B03E-4DEE-82CC-4F93FB573400}"/>
                </c:ext>
              </c:extLst>
            </c:dLbl>
            <c:dLbl>
              <c:idx val="23"/>
              <c:layout>
                <c:manualLayout>
                  <c:x val="-3.2524260155553951E-2"/>
                  <c:y val="-3.2002223680373372E-2"/>
                </c:manualLayout>
              </c:layout>
              <c:tx>
                <c:rich>
                  <a:bodyPr/>
                  <a:lstStyle/>
                  <a:p>
                    <a:fld id="{EE8E1FAF-C24C-43B9-8CA2-1C37876267B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B03E-4DEE-82CC-4F93FB573400}"/>
                </c:ext>
              </c:extLst>
            </c:dLbl>
            <c:dLbl>
              <c:idx val="24"/>
              <c:layout>
                <c:manualLayout>
                  <c:x val="-8.8108510518753957E-2"/>
                  <c:y val="-4.224445902595509E-3"/>
                </c:manualLayout>
              </c:layout>
              <c:tx>
                <c:rich>
                  <a:bodyPr/>
                  <a:lstStyle/>
                  <a:p>
                    <a:fld id="{BD712DB2-D719-47F4-BBDD-14BFDC64070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B03E-4DEE-82CC-4F93FB573400}"/>
                </c:ext>
              </c:extLst>
            </c:dLbl>
            <c:dLbl>
              <c:idx val="25"/>
              <c:layout>
                <c:manualLayout>
                  <c:x val="2.0626249127115991E-2"/>
                  <c:y val="-1.1168890347040038E-2"/>
                </c:manualLayout>
              </c:layout>
              <c:tx>
                <c:rich>
                  <a:bodyPr/>
                  <a:lstStyle/>
                  <a:p>
                    <a:fld id="{F7418CEB-F6FB-4616-8AAA-B33B18E97FB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B03E-4DEE-82CC-4F93FB573400}"/>
                </c:ext>
              </c:extLst>
            </c:dLbl>
            <c:dLbl>
              <c:idx val="26"/>
              <c:layout>
                <c:manualLayout>
                  <c:x val="5.6670238467897939E-3"/>
                  <c:y val="4.0518372703403588E-4"/>
                </c:manualLayout>
              </c:layout>
              <c:tx>
                <c:rich>
                  <a:bodyPr/>
                  <a:lstStyle/>
                  <a:p>
                    <a:fld id="{655E1F63-C755-4006-B5ED-B729FF94F44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B03E-4DEE-82CC-4F93FB573400}"/>
                </c:ext>
              </c:extLst>
            </c:dLbl>
            <c:dLbl>
              <c:idx val="27"/>
              <c:layout>
                <c:manualLayout>
                  <c:x val="6.7711518858307854E-2"/>
                  <c:y val="1.6608887430737823E-2"/>
                </c:manualLayout>
              </c:layout>
              <c:tx>
                <c:rich>
                  <a:bodyPr/>
                  <a:lstStyle/>
                  <a:p>
                    <a:fld id="{60E4E9FB-592F-4676-901C-872FAA4AF6B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B03E-4DEE-82CC-4F93FB573400}"/>
                </c:ext>
              </c:extLst>
            </c:dLbl>
            <c:dLbl>
              <c:idx val="28"/>
              <c:tx>
                <c:rich>
                  <a:bodyPr/>
                  <a:lstStyle/>
                  <a:p>
                    <a:fld id="{42F8A824-7F7C-4A7F-AD83-037EF1840E5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B03E-4DEE-82CC-4F93FB573400}"/>
                </c:ext>
              </c:extLst>
            </c:dLbl>
            <c:dLbl>
              <c:idx val="29"/>
              <c:layout>
                <c:manualLayout>
                  <c:x val="3.4034148827726811E-2"/>
                  <c:y val="-3.8946668124817729E-2"/>
                </c:manualLayout>
              </c:layout>
              <c:tx>
                <c:rich>
                  <a:bodyPr/>
                  <a:lstStyle/>
                  <a:p>
                    <a:fld id="{CB329F63-79EA-4E17-A97A-8ABDDE23169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B03E-4DEE-82CC-4F93FB573400}"/>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'UC % of Inventory'!$B$3:$B$32</c:f>
              <c:numCache>
                <c:formatCode>0.0%</c:formatCode>
                <c:ptCount val="30"/>
                <c:pt idx="0">
                  <c:v>4.0251893465842299E-2</c:v>
                </c:pt>
                <c:pt idx="1">
                  <c:v>2.3839902034376199E-2</c:v>
                </c:pt>
                <c:pt idx="2">
                  <c:v>4.0081868009881297E-2</c:v>
                </c:pt>
                <c:pt idx="3">
                  <c:v>2.8282214896178499E-2</c:v>
                </c:pt>
                <c:pt idx="4">
                  <c:v>6.0709642203933302E-2</c:v>
                </c:pt>
                <c:pt idx="5">
                  <c:v>1.3831700955302E-2</c:v>
                </c:pt>
                <c:pt idx="6">
                  <c:v>3.0565567634947902E-2</c:v>
                </c:pt>
                <c:pt idx="7">
                  <c:v>2.8231937483934801E-2</c:v>
                </c:pt>
                <c:pt idx="8">
                  <c:v>1.22682634881524E-2</c:v>
                </c:pt>
                <c:pt idx="9">
                  <c:v>2.8284266148121899E-2</c:v>
                </c:pt>
                <c:pt idx="10">
                  <c:v>2.72768420284067E-2</c:v>
                </c:pt>
                <c:pt idx="11">
                  <c:v>2.4992379245324499E-2</c:v>
                </c:pt>
                <c:pt idx="12">
                  <c:v>4.01372989301578E-2</c:v>
                </c:pt>
                <c:pt idx="13">
                  <c:v>4.3497421500764098E-2</c:v>
                </c:pt>
                <c:pt idx="14">
                  <c:v>1.0087270095842701E-2</c:v>
                </c:pt>
                <c:pt idx="15">
                  <c:v>3.0312238293234501E-2</c:v>
                </c:pt>
                <c:pt idx="16">
                  <c:v>4.0263935956688798E-2</c:v>
                </c:pt>
                <c:pt idx="17">
                  <c:v>6.86386422785603E-2</c:v>
                </c:pt>
                <c:pt idx="18">
                  <c:v>5.7728488945496703E-2</c:v>
                </c:pt>
                <c:pt idx="19">
                  <c:v>5.5173307993845601E-2</c:v>
                </c:pt>
                <c:pt idx="20">
                  <c:v>2.64661719764409E-2</c:v>
                </c:pt>
                <c:pt idx="21">
                  <c:v>3.47937682792228E-2</c:v>
                </c:pt>
                <c:pt idx="22">
                  <c:v>6.2671948701213495E-2</c:v>
                </c:pt>
                <c:pt idx="23">
                  <c:v>4.9005360081019897E-2</c:v>
                </c:pt>
                <c:pt idx="24">
                  <c:v>1.9778753945529502E-2</c:v>
                </c:pt>
                <c:pt idx="25">
                  <c:v>3.2828198672115297E-2</c:v>
                </c:pt>
                <c:pt idx="26">
                  <c:v>0</c:v>
                </c:pt>
                <c:pt idx="27">
                  <c:v>3.0559646668216402E-2</c:v>
                </c:pt>
                <c:pt idx="28">
                  <c:v>4.1280377383414502E-2</c:v>
                </c:pt>
                <c:pt idx="29">
                  <c:v>2.83991308154905E-2</c:v>
                </c:pt>
              </c:numCache>
            </c:numRef>
          </c:xVal>
          <c:yVal>
            <c:numRef>
              <c:f>'UC % of Inventory'!$C$3:$C$32</c:f>
              <c:numCache>
                <c:formatCode>0.0%</c:formatCode>
                <c:ptCount val="30"/>
                <c:pt idx="0">
                  <c:v>4.7650786504350062E-2</c:v>
                </c:pt>
                <c:pt idx="1">
                  <c:v>2.8860635251923932E-2</c:v>
                </c:pt>
                <c:pt idx="2">
                  <c:v>4.2666630365419678E-2</c:v>
                </c:pt>
                <c:pt idx="3">
                  <c:v>3.1783113589511622E-2</c:v>
                </c:pt>
                <c:pt idx="4">
                  <c:v>4.1021616477168864E-2</c:v>
                </c:pt>
                <c:pt idx="5">
                  <c:v>1.3247488543459402E-2</c:v>
                </c:pt>
                <c:pt idx="6">
                  <c:v>3.1552673253571376E-2</c:v>
                </c:pt>
                <c:pt idx="7">
                  <c:v>2.0428673985040117E-2</c:v>
                </c:pt>
                <c:pt idx="8">
                  <c:v>1.0624410740451715E-2</c:v>
                </c:pt>
                <c:pt idx="9">
                  <c:v>2.3897288178160701E-2</c:v>
                </c:pt>
                <c:pt idx="10">
                  <c:v>8.9697026623668033E-3</c:v>
                </c:pt>
                <c:pt idx="11">
                  <c:v>6.3669804203939445E-2</c:v>
                </c:pt>
                <c:pt idx="12">
                  <c:v>4.1632431763306652E-2</c:v>
                </c:pt>
                <c:pt idx="13">
                  <c:v>3.6277767264355901E-2</c:v>
                </c:pt>
                <c:pt idx="14">
                  <c:v>2.5139120841876722E-2</c:v>
                </c:pt>
                <c:pt idx="15">
                  <c:v>7.5373508153299199E-3</c:v>
                </c:pt>
                <c:pt idx="16">
                  <c:v>4.2941017153564812E-2</c:v>
                </c:pt>
                <c:pt idx="17">
                  <c:v>6.8937638278070826E-2</c:v>
                </c:pt>
                <c:pt idx="18">
                  <c:v>5.3567658701156151E-2</c:v>
                </c:pt>
                <c:pt idx="19">
                  <c:v>2.6874681699904378E-2</c:v>
                </c:pt>
                <c:pt idx="20">
                  <c:v>1.928191320303467E-2</c:v>
                </c:pt>
                <c:pt idx="21">
                  <c:v>1.2433542504390844E-2</c:v>
                </c:pt>
                <c:pt idx="22">
                  <c:v>5.4116482630986118E-2</c:v>
                </c:pt>
                <c:pt idx="23">
                  <c:v>2.3664319218028085E-2</c:v>
                </c:pt>
                <c:pt idx="24">
                  <c:v>2.2845073084516502E-2</c:v>
                </c:pt>
                <c:pt idx="25">
                  <c:v>2.6233255190174234E-2</c:v>
                </c:pt>
                <c:pt idx="26">
                  <c:v>1.6976299601887037E-2</c:v>
                </c:pt>
                <c:pt idx="27">
                  <c:v>2.4167536520429776E-2</c:v>
                </c:pt>
                <c:pt idx="28">
                  <c:v>5.5574194372140499E-2</c:v>
                </c:pt>
                <c:pt idx="29">
                  <c:v>2.6341669449561379E-2</c:v>
                </c:pt>
              </c:numCache>
            </c:numRef>
          </c:yVal>
          <c:smooth val="0"/>
          <c:extLst>
            <c:ext xmlns:c15="http://schemas.microsoft.com/office/drawing/2012/chart" uri="{02D57815-91ED-43cb-92C2-25804820EDAC}">
              <c15:datalabelsRange>
                <c15:f>'UC % of Inventory'!$A$3:$A$32</c15:f>
                <c15:dlblRangeCache>
                  <c:ptCount val="30"/>
                  <c:pt idx="0">
                    <c:v>Atlanta</c:v>
                  </c:pt>
                  <c:pt idx="1">
                    <c:v>Austin</c:v>
                  </c:pt>
                  <c:pt idx="2">
                    <c:v>Boston</c:v>
                  </c:pt>
                  <c:pt idx="3">
                    <c:v>Charleston (SC)</c:v>
                  </c:pt>
                  <c:pt idx="4">
                    <c:v>Charlotte</c:v>
                  </c:pt>
                  <c:pt idx="5">
                    <c:v>Chicago</c:v>
                  </c:pt>
                  <c:pt idx="6">
                    <c:v>Columbus (OH)</c:v>
                  </c:pt>
                  <c:pt idx="7">
                    <c:v>Dallas - Ft Worth</c:v>
                  </c:pt>
                  <c:pt idx="8">
                    <c:v>Denver</c:v>
                  </c:pt>
                  <c:pt idx="9">
                    <c:v>Houston</c:v>
                  </c:pt>
                  <c:pt idx="10">
                    <c:v>Inland Empire</c:v>
                  </c:pt>
                  <c:pt idx="11">
                    <c:v>Las Vegas</c:v>
                  </c:pt>
                  <c:pt idx="12">
                    <c:v>Los Angeles</c:v>
                  </c:pt>
                  <c:pt idx="13">
                    <c:v>Miami</c:v>
                  </c:pt>
                  <c:pt idx="14">
                    <c:v>Minneapolis</c:v>
                  </c:pt>
                  <c:pt idx="15">
                    <c:v>Nashville</c:v>
                  </c:pt>
                  <c:pt idx="16">
                    <c:v>New York</c:v>
                  </c:pt>
                  <c:pt idx="17">
                    <c:v>Orlando</c:v>
                  </c:pt>
                  <c:pt idx="18">
                    <c:v>Philadelphia</c:v>
                  </c:pt>
                  <c:pt idx="19">
                    <c:v>Phoenix</c:v>
                  </c:pt>
                  <c:pt idx="20">
                    <c:v>Portland</c:v>
                  </c:pt>
                  <c:pt idx="21">
                    <c:v>Raleigh - Durham</c:v>
                  </c:pt>
                  <c:pt idx="22">
                    <c:v>Sacramento</c:v>
                  </c:pt>
                  <c:pt idx="23">
                    <c:v>San Antonio</c:v>
                  </c:pt>
                  <c:pt idx="24">
                    <c:v>San Diego</c:v>
                  </c:pt>
                  <c:pt idx="25">
                    <c:v>San Francisco</c:v>
                  </c:pt>
                  <c:pt idx="26">
                    <c:v>San Jose</c:v>
                  </c:pt>
                  <c:pt idx="27">
                    <c:v>Seattle</c:v>
                  </c:pt>
                  <c:pt idx="28">
                    <c:v>Tampa</c:v>
                  </c:pt>
                  <c:pt idx="29">
                    <c:v>Washington DC</c:v>
                  </c:pt>
                </c15:dlblRangeCache>
              </c15:datalabelsRange>
            </c:ext>
            <c:ext xmlns:c16="http://schemas.microsoft.com/office/drawing/2014/chart" uri="{C3380CC4-5D6E-409C-BE32-E72D297353CC}">
              <c16:uniqueId val="{0000001E-B03E-4DEE-82CC-4F93FB573400}"/>
            </c:ext>
          </c:extLst>
        </c:ser>
        <c:ser>
          <c:idx val="1"/>
          <c:order val="1"/>
          <c:tx>
            <c:strRef>
              <c:f>'UC % of Inventory'!$A$34</c:f>
              <c:strCache>
                <c:ptCount val="1"/>
                <c:pt idx="0">
                  <c:v>National</c:v>
                </c:pt>
              </c:strCache>
            </c:strRef>
          </c:tx>
          <c:spPr>
            <a:ln w="25400" cap="rnd">
              <a:noFill/>
              <a:round/>
            </a:ln>
            <a:effectLst/>
          </c:spPr>
          <c:marker>
            <c:symbol val="circle"/>
            <c:size val="5"/>
            <c:spPr>
              <a:noFill/>
              <a:ln w="9525">
                <a:noFill/>
              </a:ln>
              <a:effectLst/>
            </c:spPr>
          </c:marker>
          <c:dLbls>
            <c:delete val="1"/>
          </c:dLbls>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trendline>
            <c:spPr>
              <a:ln w="19050" cap="rnd">
                <a:solidFill>
                  <a:schemeClr val="accent2"/>
                </a:solidFill>
                <a:prstDash val="sysDot"/>
              </a:ln>
              <a:effectLst/>
            </c:spPr>
            <c:trendlineType val="linear"/>
            <c:dispRSqr val="0"/>
            <c:dispEq val="0"/>
          </c:trendline>
          <c:errBars>
            <c:errDir val="x"/>
            <c:errBarType val="both"/>
            <c:errValType val="percentage"/>
            <c:noEndCap val="1"/>
            <c:val val="150"/>
            <c:spPr>
              <a:noFill/>
              <a:ln w="15875" cap="flat" cmpd="sng" algn="ctr">
                <a:solidFill>
                  <a:srgbClr val="797979">
                    <a:alpha val="50000"/>
                  </a:srgbClr>
                </a:solidFill>
                <a:prstDash val="sysDash"/>
                <a:round/>
              </a:ln>
              <a:effectLst/>
            </c:spPr>
          </c:errBars>
          <c:errBars>
            <c:errDir val="y"/>
            <c:errBarType val="both"/>
            <c:errValType val="percentage"/>
            <c:noEndCap val="1"/>
            <c:val val="200"/>
            <c:spPr>
              <a:noFill/>
              <a:ln w="15875" cap="flat" cmpd="sng" algn="ctr">
                <a:solidFill>
                  <a:srgbClr val="797979">
                    <a:alpha val="50000"/>
                  </a:srgbClr>
                </a:solidFill>
                <a:prstDash val="sysDash"/>
                <a:round/>
              </a:ln>
              <a:effectLst/>
            </c:spPr>
          </c:errBars>
          <c:xVal>
            <c:numRef>
              <c:f>'UC % of Inventory'!$B$34</c:f>
              <c:numCache>
                <c:formatCode>0.0%</c:formatCode>
                <c:ptCount val="1"/>
                <c:pt idx="0">
                  <c:v>3.3796505370524102E-2</c:v>
                </c:pt>
              </c:numCache>
            </c:numRef>
          </c:xVal>
          <c:yVal>
            <c:numRef>
              <c:f>'UC % of Inventory'!$C$34</c:f>
              <c:numCache>
                <c:formatCode>0.0%</c:formatCode>
                <c:ptCount val="1"/>
                <c:pt idx="0">
                  <c:v>3.2923043316100416E-2</c:v>
                </c:pt>
              </c:numCache>
            </c:numRef>
          </c:yVal>
          <c:smooth val="0"/>
          <c:extLst>
            <c:ext xmlns:c16="http://schemas.microsoft.com/office/drawing/2014/chart" uri="{C3380CC4-5D6E-409C-BE32-E72D297353CC}">
              <c16:uniqueId val="{00000022-B03E-4DEE-82CC-4F93FB573400}"/>
            </c:ext>
          </c:extLst>
        </c:ser>
        <c:dLbls>
          <c:dLblPos val="t"/>
          <c:showLegendKey val="0"/>
          <c:showVal val="1"/>
          <c:showCatName val="0"/>
          <c:showSerName val="0"/>
          <c:showPercent val="0"/>
          <c:showBubbleSize val="0"/>
        </c:dLbls>
        <c:axId val="2128744527"/>
        <c:axId val="733085007"/>
      </c:scatterChart>
      <c:valAx>
        <c:axId val="2128744527"/>
        <c:scaling>
          <c:orientation val="minMax"/>
          <c:max val="7.0000000000000007E-2"/>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solidFill>
                      <a:sysClr val="windowText" lastClr="000000"/>
                    </a:solidFill>
                  </a:rPr>
                  <a:t>UC as a % of Existing Inventory - Current </a:t>
                </a:r>
              </a:p>
            </c:rich>
          </c:tx>
          <c:layout>
            <c:manualLayout>
              <c:xMode val="edge"/>
              <c:yMode val="edge"/>
              <c:x val="0.36526451892628459"/>
              <c:y val="0.94321759259259264"/>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733085007"/>
        <c:crosses val="autoZero"/>
        <c:crossBetween val="midCat"/>
      </c:valAx>
      <c:valAx>
        <c:axId val="733085007"/>
        <c:scaling>
          <c:orientation val="minMax"/>
          <c:max val="7.0000000000000007E-2"/>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UC as a % of Existing Inventory - 1 Year Ago </a:t>
                </a:r>
              </a:p>
            </c:rich>
          </c:tx>
          <c:layout>
            <c:manualLayout>
              <c:xMode val="edge"/>
              <c:yMode val="edge"/>
              <c:x val="0"/>
              <c:y val="0.1456461431904345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2874452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rgbClr val="0070C0"/>
                </a:solidFill>
                <a:latin typeface="+mn-lt"/>
                <a:ea typeface="+mn-ea"/>
                <a:cs typeface="+mn-cs"/>
              </a:defRPr>
            </a:pPr>
            <a:r>
              <a:rPr lang="en-US" sz="1200" b="1">
                <a:solidFill>
                  <a:sysClr val="windowText" lastClr="000000"/>
                </a:solidFill>
              </a:rPr>
              <a:t>Under Construction as a % of Existing Inventory                 </a:t>
            </a:r>
          </a:p>
        </c:rich>
      </c:tx>
      <c:layout>
        <c:manualLayout>
          <c:xMode val="edge"/>
          <c:yMode val="edge"/>
          <c:x val="0.19206487860892391"/>
          <c:y val="6.4469431650628906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rgbClr val="0070C0"/>
              </a:solidFill>
              <a:latin typeface="+mn-lt"/>
              <a:ea typeface="+mn-ea"/>
              <a:cs typeface="+mn-cs"/>
            </a:defRPr>
          </a:pPr>
          <a:endParaRPr lang="en-US"/>
        </a:p>
      </c:txPr>
    </c:title>
    <c:autoTitleDeleted val="0"/>
    <c:plotArea>
      <c:layout/>
      <c:barChart>
        <c:barDir val="bar"/>
        <c:grouping val="clustered"/>
        <c:varyColors val="0"/>
        <c:ser>
          <c:idx val="0"/>
          <c:order val="0"/>
          <c:spPr>
            <a:solidFill>
              <a:srgbClr val="007FFF"/>
            </a:solidFill>
            <a:ln>
              <a:noFill/>
            </a:ln>
            <a:effectLst/>
          </c:spPr>
          <c:invertIfNegative val="0"/>
          <c:dPt>
            <c:idx val="4"/>
            <c:invertIfNegative val="0"/>
            <c:bubble3D val="0"/>
            <c:spPr>
              <a:solidFill>
                <a:srgbClr val="007FFF"/>
              </a:solidFill>
              <a:ln>
                <a:noFill/>
              </a:ln>
              <a:effectLst/>
            </c:spPr>
            <c:extLst>
              <c:ext xmlns:c16="http://schemas.microsoft.com/office/drawing/2014/chart" uri="{C3380CC4-5D6E-409C-BE32-E72D297353CC}">
                <c16:uniqueId val="{00000001-0236-426E-92E5-F5285AEF0B84}"/>
              </c:ext>
            </c:extLst>
          </c:dPt>
          <c:cat>
            <c:strRef>
              <c:f>Sheet1!$A$2:$A$31</c:f>
              <c:strCache>
                <c:ptCount val="30"/>
                <c:pt idx="0">
                  <c:v>Memphis</c:v>
                </c:pt>
                <c:pt idx="1">
                  <c:v>New Orleans</c:v>
                </c:pt>
                <c:pt idx="2">
                  <c:v>Orange County</c:v>
                </c:pt>
                <c:pt idx="3">
                  <c:v>Salt Lake City</c:v>
                </c:pt>
                <c:pt idx="4">
                  <c:v>Greenville (SC)</c:v>
                </c:pt>
                <c:pt idx="5">
                  <c:v>Cincinnati</c:v>
                </c:pt>
                <c:pt idx="6">
                  <c:v>Lansing-Ann Arbor</c:v>
                </c:pt>
                <c:pt idx="7">
                  <c:v>Milwaukee</c:v>
                </c:pt>
                <c:pt idx="8">
                  <c:v>Central East Texas</c:v>
                </c:pt>
                <c:pt idx="9">
                  <c:v>Oklahoma City</c:v>
                </c:pt>
                <c:pt idx="10">
                  <c:v>Pensacola</c:v>
                </c:pt>
                <c:pt idx="11">
                  <c:v>Winston-Salem</c:v>
                </c:pt>
                <c:pt idx="12">
                  <c:v>Indianapolis</c:v>
                </c:pt>
                <c:pt idx="13">
                  <c:v>Baltimore</c:v>
                </c:pt>
                <c:pt idx="14">
                  <c:v>Long Island</c:v>
                </c:pt>
                <c:pt idx="15">
                  <c:v>Colorado Springs</c:v>
                </c:pt>
                <c:pt idx="16">
                  <c:v>White Plains</c:v>
                </c:pt>
                <c:pt idx="17">
                  <c:v>Cleveland-Akron</c:v>
                </c:pt>
                <c:pt idx="18">
                  <c:v>Central Valley</c:v>
                </c:pt>
                <c:pt idx="19">
                  <c:v>Detroit</c:v>
                </c:pt>
                <c:pt idx="20">
                  <c:v>Kansas City</c:v>
                </c:pt>
                <c:pt idx="21">
                  <c:v>Richmond</c:v>
                </c:pt>
                <c:pt idx="22">
                  <c:v>Boise</c:v>
                </c:pt>
                <c:pt idx="23">
                  <c:v>New Jersey-Centr.</c:v>
                </c:pt>
                <c:pt idx="24">
                  <c:v>Tacoma</c:v>
                </c:pt>
                <c:pt idx="25">
                  <c:v>N. New Jersey</c:v>
                </c:pt>
                <c:pt idx="26">
                  <c:v>Jacksonville</c:v>
                </c:pt>
                <c:pt idx="27">
                  <c:v>Bridgeport</c:v>
                </c:pt>
                <c:pt idx="28">
                  <c:v>SW Florida Coast</c:v>
                </c:pt>
                <c:pt idx="29">
                  <c:v>N. Central Florida</c:v>
                </c:pt>
              </c:strCache>
            </c:strRef>
          </c:cat>
          <c:val>
            <c:numRef>
              <c:f>Sheet1!$B$2:$B$31</c:f>
              <c:numCache>
                <c:formatCode>0.0%</c:formatCode>
                <c:ptCount val="30"/>
                <c:pt idx="0">
                  <c:v>0</c:v>
                </c:pt>
                <c:pt idx="1">
                  <c:v>0</c:v>
                </c:pt>
                <c:pt idx="2">
                  <c:v>0</c:v>
                </c:pt>
                <c:pt idx="3">
                  <c:v>3.84416439075866E-3</c:v>
                </c:pt>
                <c:pt idx="4">
                  <c:v>7.6282185748162302E-3</c:v>
                </c:pt>
                <c:pt idx="5">
                  <c:v>1.0057072887184101E-2</c:v>
                </c:pt>
                <c:pt idx="6">
                  <c:v>1.0466586471155399E-2</c:v>
                </c:pt>
                <c:pt idx="7">
                  <c:v>1.4386633136060501E-2</c:v>
                </c:pt>
                <c:pt idx="8">
                  <c:v>1.5092867894194799E-2</c:v>
                </c:pt>
                <c:pt idx="9">
                  <c:v>1.7766645385632E-2</c:v>
                </c:pt>
                <c:pt idx="10">
                  <c:v>2.47438221777555E-2</c:v>
                </c:pt>
                <c:pt idx="11">
                  <c:v>2.5017537280303301E-2</c:v>
                </c:pt>
                <c:pt idx="12">
                  <c:v>2.6925631290593902E-2</c:v>
                </c:pt>
                <c:pt idx="13">
                  <c:v>2.7109037109777901E-2</c:v>
                </c:pt>
                <c:pt idx="14">
                  <c:v>2.7894017749955501E-2</c:v>
                </c:pt>
                <c:pt idx="15">
                  <c:v>2.8020382900638401E-2</c:v>
                </c:pt>
                <c:pt idx="16">
                  <c:v>3.0621489325230001E-2</c:v>
                </c:pt>
                <c:pt idx="17">
                  <c:v>3.1736695957653299E-2</c:v>
                </c:pt>
                <c:pt idx="18">
                  <c:v>3.1755684382668903E-2</c:v>
                </c:pt>
                <c:pt idx="19">
                  <c:v>3.3262385485511699E-2</c:v>
                </c:pt>
                <c:pt idx="20">
                  <c:v>3.7113289800787298E-2</c:v>
                </c:pt>
                <c:pt idx="21">
                  <c:v>3.94266794582947E-2</c:v>
                </c:pt>
                <c:pt idx="22">
                  <c:v>4.0673901811175701E-2</c:v>
                </c:pt>
                <c:pt idx="23">
                  <c:v>4.2532457562010503E-2</c:v>
                </c:pt>
                <c:pt idx="24">
                  <c:v>4.8413160981507997E-2</c:v>
                </c:pt>
                <c:pt idx="25">
                  <c:v>5.7361095542086703E-2</c:v>
                </c:pt>
                <c:pt idx="26">
                  <c:v>5.8144364526899001E-2</c:v>
                </c:pt>
                <c:pt idx="27">
                  <c:v>7.2025630551613706E-2</c:v>
                </c:pt>
                <c:pt idx="28">
                  <c:v>8.9493111802896597E-2</c:v>
                </c:pt>
                <c:pt idx="29">
                  <c:v>9.4701434382329294E-2</c:v>
                </c:pt>
              </c:numCache>
            </c:numRef>
          </c:val>
          <c:extLst>
            <c:ext xmlns:c16="http://schemas.microsoft.com/office/drawing/2014/chart" uri="{C3380CC4-5D6E-409C-BE32-E72D297353CC}">
              <c16:uniqueId val="{00000002-0236-426E-92E5-F5285AEF0B84}"/>
            </c:ext>
          </c:extLst>
        </c:ser>
        <c:dLbls>
          <c:showLegendKey val="0"/>
          <c:showVal val="0"/>
          <c:showCatName val="0"/>
          <c:showSerName val="0"/>
          <c:showPercent val="0"/>
          <c:showBubbleSize val="0"/>
        </c:dLbls>
        <c:gapWidth val="182"/>
        <c:axId val="514279008"/>
        <c:axId val="514273128"/>
      </c:barChart>
      <c:catAx>
        <c:axId val="514279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14273128"/>
        <c:crosses val="autoZero"/>
        <c:auto val="1"/>
        <c:lblAlgn val="ctr"/>
        <c:lblOffset val="100"/>
        <c:noMultiLvlLbl val="0"/>
      </c:catAx>
      <c:valAx>
        <c:axId val="514273128"/>
        <c:scaling>
          <c:orientation val="minMax"/>
          <c:max val="0.1"/>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514279008"/>
        <c:crossesAt val="1"/>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National Average Days in Development Stage per Year</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FFF"/>
              </a:solidFill>
              <a:ln>
                <a:noFill/>
              </a:ln>
              <a:effectLst/>
            </c:spPr>
            <c:extLst>
              <c:ext xmlns:c16="http://schemas.microsoft.com/office/drawing/2014/chart" uri="{C3380CC4-5D6E-409C-BE32-E72D297353CC}">
                <c16:uniqueId val="{00000001-8905-4BB9-8EF9-FCC232CB341E}"/>
              </c:ext>
            </c:extLst>
          </c:dPt>
          <c:dPt>
            <c:idx val="1"/>
            <c:invertIfNegative val="0"/>
            <c:bubble3D val="0"/>
            <c:spPr>
              <a:solidFill>
                <a:srgbClr val="007FFF"/>
              </a:solidFill>
              <a:ln>
                <a:noFill/>
              </a:ln>
              <a:effectLst/>
            </c:spPr>
            <c:extLst>
              <c:ext xmlns:c16="http://schemas.microsoft.com/office/drawing/2014/chart" uri="{C3380CC4-5D6E-409C-BE32-E72D297353CC}">
                <c16:uniqueId val="{00000003-8905-4BB9-8EF9-FCC232CB341E}"/>
              </c:ext>
            </c:extLst>
          </c:dPt>
          <c:dPt>
            <c:idx val="2"/>
            <c:invertIfNegative val="0"/>
            <c:bubble3D val="0"/>
            <c:spPr>
              <a:solidFill>
                <a:srgbClr val="007FFF"/>
              </a:solidFill>
              <a:ln>
                <a:noFill/>
              </a:ln>
              <a:effectLst/>
            </c:spPr>
            <c:extLst>
              <c:ext xmlns:c16="http://schemas.microsoft.com/office/drawing/2014/chart" uri="{C3380CC4-5D6E-409C-BE32-E72D297353CC}">
                <c16:uniqueId val="{00000005-8905-4BB9-8EF9-FCC232CB341E}"/>
              </c:ext>
            </c:extLst>
          </c:dPt>
          <c:dPt>
            <c:idx val="3"/>
            <c:invertIfNegative val="0"/>
            <c:bubble3D val="0"/>
            <c:spPr>
              <a:solidFill>
                <a:srgbClr val="007FFF"/>
              </a:solidFill>
              <a:ln>
                <a:noFill/>
              </a:ln>
              <a:effectLst/>
            </c:spPr>
            <c:extLst>
              <c:ext xmlns:c16="http://schemas.microsoft.com/office/drawing/2014/chart" uri="{C3380CC4-5D6E-409C-BE32-E72D297353CC}">
                <c16:uniqueId val="{00000007-8905-4BB9-8EF9-FCC232CB341E}"/>
              </c:ext>
            </c:extLst>
          </c:dPt>
          <c:dPt>
            <c:idx val="4"/>
            <c:invertIfNegative val="0"/>
            <c:bubble3D val="0"/>
            <c:spPr>
              <a:solidFill>
                <a:srgbClr val="007FFF"/>
              </a:solidFill>
              <a:ln>
                <a:noFill/>
              </a:ln>
              <a:effectLst/>
            </c:spPr>
            <c:extLst>
              <c:ext xmlns:c16="http://schemas.microsoft.com/office/drawing/2014/chart" uri="{C3380CC4-5D6E-409C-BE32-E72D297353CC}">
                <c16:uniqueId val="{00000009-8905-4BB9-8EF9-FCC232CB341E}"/>
              </c:ext>
            </c:extLst>
          </c:dPt>
          <c:dPt>
            <c:idx val="5"/>
            <c:invertIfNegative val="0"/>
            <c:bubble3D val="0"/>
            <c:spPr>
              <a:solidFill>
                <a:srgbClr val="007FFF"/>
              </a:solidFill>
              <a:ln>
                <a:noFill/>
              </a:ln>
              <a:effectLst/>
            </c:spPr>
            <c:extLst>
              <c:ext xmlns:c16="http://schemas.microsoft.com/office/drawing/2014/chart" uri="{C3380CC4-5D6E-409C-BE32-E72D297353CC}">
                <c16:uniqueId val="{0000000B-8905-4BB9-8EF9-FCC232CB341E}"/>
              </c:ext>
            </c:extLst>
          </c:dPt>
          <c:dPt>
            <c:idx val="6"/>
            <c:invertIfNegative val="0"/>
            <c:bubble3D val="0"/>
            <c:spPr>
              <a:solidFill>
                <a:srgbClr val="0048A9"/>
              </a:solidFill>
              <a:ln>
                <a:noFill/>
              </a:ln>
              <a:effectLst/>
            </c:spPr>
            <c:extLst>
              <c:ext xmlns:c16="http://schemas.microsoft.com/office/drawing/2014/chart" uri="{C3380CC4-5D6E-409C-BE32-E72D297353CC}">
                <c16:uniqueId val="{0000000D-8905-4BB9-8EF9-FCC232CB341E}"/>
              </c:ext>
            </c:extLst>
          </c:dPt>
          <c:dPt>
            <c:idx val="7"/>
            <c:invertIfNegative val="0"/>
            <c:bubble3D val="0"/>
            <c:spPr>
              <a:solidFill>
                <a:srgbClr val="0048A9"/>
              </a:solidFill>
              <a:ln>
                <a:noFill/>
              </a:ln>
              <a:effectLst/>
            </c:spPr>
            <c:extLst>
              <c:ext xmlns:c16="http://schemas.microsoft.com/office/drawing/2014/chart" uri="{C3380CC4-5D6E-409C-BE32-E72D297353CC}">
                <c16:uniqueId val="{0000000F-8905-4BB9-8EF9-FCC232CB341E}"/>
              </c:ext>
            </c:extLst>
          </c:dPt>
          <c:dPt>
            <c:idx val="8"/>
            <c:invertIfNegative val="0"/>
            <c:bubble3D val="0"/>
            <c:spPr>
              <a:solidFill>
                <a:srgbClr val="0048A9"/>
              </a:solidFill>
              <a:ln>
                <a:noFill/>
              </a:ln>
              <a:effectLst/>
            </c:spPr>
            <c:extLst>
              <c:ext xmlns:c16="http://schemas.microsoft.com/office/drawing/2014/chart" uri="{C3380CC4-5D6E-409C-BE32-E72D297353CC}">
                <c16:uniqueId val="{00000011-8905-4BB9-8EF9-FCC232CB341E}"/>
              </c:ext>
            </c:extLst>
          </c:dPt>
          <c:dPt>
            <c:idx val="9"/>
            <c:invertIfNegative val="0"/>
            <c:bubble3D val="0"/>
            <c:spPr>
              <a:solidFill>
                <a:srgbClr val="0048A9"/>
              </a:solidFill>
              <a:ln>
                <a:noFill/>
              </a:ln>
              <a:effectLst/>
            </c:spPr>
            <c:extLst>
              <c:ext xmlns:c16="http://schemas.microsoft.com/office/drawing/2014/chart" uri="{C3380CC4-5D6E-409C-BE32-E72D297353CC}">
                <c16:uniqueId val="{00000013-8905-4BB9-8EF9-FCC232CB341E}"/>
              </c:ext>
            </c:extLst>
          </c:dPt>
          <c:dPt>
            <c:idx val="10"/>
            <c:invertIfNegative val="0"/>
            <c:bubble3D val="0"/>
            <c:spPr>
              <a:solidFill>
                <a:srgbClr val="0048A9"/>
              </a:solidFill>
              <a:ln>
                <a:noFill/>
              </a:ln>
              <a:effectLst/>
            </c:spPr>
            <c:extLst>
              <c:ext xmlns:c16="http://schemas.microsoft.com/office/drawing/2014/chart" uri="{C3380CC4-5D6E-409C-BE32-E72D297353CC}">
                <c16:uniqueId val="{00000015-8905-4BB9-8EF9-FCC232CB341E}"/>
              </c:ext>
            </c:extLst>
          </c:dPt>
          <c:dPt>
            <c:idx val="11"/>
            <c:invertIfNegative val="0"/>
            <c:bubble3D val="0"/>
            <c:spPr>
              <a:solidFill>
                <a:srgbClr val="0048A9"/>
              </a:solidFill>
              <a:ln>
                <a:noFill/>
              </a:ln>
              <a:effectLst/>
            </c:spPr>
            <c:extLst>
              <c:ext xmlns:c16="http://schemas.microsoft.com/office/drawing/2014/chart" uri="{C3380CC4-5D6E-409C-BE32-E72D297353CC}">
                <c16:uniqueId val="{00000017-8905-4BB9-8EF9-FCC232CB341E}"/>
              </c:ext>
            </c:extLst>
          </c:dPt>
          <c:dPt>
            <c:idx val="12"/>
            <c:invertIfNegative val="0"/>
            <c:bubble3D val="0"/>
            <c:spPr>
              <a:solidFill>
                <a:srgbClr val="A9A9A9"/>
              </a:solidFill>
              <a:ln>
                <a:noFill/>
              </a:ln>
              <a:effectLst/>
            </c:spPr>
            <c:extLst>
              <c:ext xmlns:c16="http://schemas.microsoft.com/office/drawing/2014/chart" uri="{C3380CC4-5D6E-409C-BE32-E72D297353CC}">
                <c16:uniqueId val="{00000019-8905-4BB9-8EF9-FCC232CB341E}"/>
              </c:ext>
            </c:extLst>
          </c:dPt>
          <c:dPt>
            <c:idx val="13"/>
            <c:invertIfNegative val="0"/>
            <c:bubble3D val="0"/>
            <c:spPr>
              <a:solidFill>
                <a:srgbClr val="A9A9A9"/>
              </a:solidFill>
              <a:ln>
                <a:noFill/>
              </a:ln>
              <a:effectLst/>
            </c:spPr>
            <c:extLst>
              <c:ext xmlns:c16="http://schemas.microsoft.com/office/drawing/2014/chart" uri="{C3380CC4-5D6E-409C-BE32-E72D297353CC}">
                <c16:uniqueId val="{0000001B-8905-4BB9-8EF9-FCC232CB341E}"/>
              </c:ext>
            </c:extLst>
          </c:dPt>
          <c:dPt>
            <c:idx val="14"/>
            <c:invertIfNegative val="0"/>
            <c:bubble3D val="0"/>
            <c:spPr>
              <a:solidFill>
                <a:srgbClr val="A9A9A9"/>
              </a:solidFill>
              <a:ln>
                <a:noFill/>
              </a:ln>
              <a:effectLst/>
            </c:spPr>
            <c:extLst>
              <c:ext xmlns:c16="http://schemas.microsoft.com/office/drawing/2014/chart" uri="{C3380CC4-5D6E-409C-BE32-E72D297353CC}">
                <c16:uniqueId val="{0000001D-8905-4BB9-8EF9-FCC232CB341E}"/>
              </c:ext>
            </c:extLst>
          </c:dPt>
          <c:dPt>
            <c:idx val="15"/>
            <c:invertIfNegative val="0"/>
            <c:bubble3D val="0"/>
            <c:spPr>
              <a:solidFill>
                <a:srgbClr val="A9A9A9"/>
              </a:solidFill>
              <a:ln>
                <a:noFill/>
              </a:ln>
              <a:effectLst/>
            </c:spPr>
            <c:extLst>
              <c:ext xmlns:c16="http://schemas.microsoft.com/office/drawing/2014/chart" uri="{C3380CC4-5D6E-409C-BE32-E72D297353CC}">
                <c16:uniqueId val="{0000001F-8905-4BB9-8EF9-FCC232CB341E}"/>
              </c:ext>
            </c:extLst>
          </c:dPt>
          <c:dPt>
            <c:idx val="16"/>
            <c:invertIfNegative val="0"/>
            <c:bubble3D val="0"/>
            <c:spPr>
              <a:solidFill>
                <a:srgbClr val="A9A9A9"/>
              </a:solidFill>
              <a:ln>
                <a:noFill/>
              </a:ln>
              <a:effectLst/>
            </c:spPr>
            <c:extLst>
              <c:ext xmlns:c16="http://schemas.microsoft.com/office/drawing/2014/chart" uri="{C3380CC4-5D6E-409C-BE32-E72D297353CC}">
                <c16:uniqueId val="{00000021-8905-4BB9-8EF9-FCC232CB341E}"/>
              </c:ext>
            </c:extLst>
          </c:dPt>
          <c:dPt>
            <c:idx val="17"/>
            <c:invertIfNegative val="0"/>
            <c:bubble3D val="0"/>
            <c:spPr>
              <a:solidFill>
                <a:srgbClr val="A9A9A9"/>
              </a:solidFill>
              <a:ln>
                <a:noFill/>
              </a:ln>
              <a:effectLst/>
            </c:spPr>
            <c:extLst>
              <c:ext xmlns:c16="http://schemas.microsoft.com/office/drawing/2014/chart" uri="{C3380CC4-5D6E-409C-BE32-E72D297353CC}">
                <c16:uniqueId val="{00000023-8905-4BB9-8EF9-FCC232CB341E}"/>
              </c:ext>
            </c:extLst>
          </c:dPt>
          <c:cat>
            <c:multiLvlStrRef>
              <c:f>Chart!$A$2:$B$19</c:f>
              <c:multiLvlStrCache>
                <c:ptCount val="18"/>
                <c:lvl>
                  <c:pt idx="0">
                    <c:v>2019</c:v>
                  </c:pt>
                  <c:pt idx="1">
                    <c:v>2020</c:v>
                  </c:pt>
                  <c:pt idx="2">
                    <c:v>2021</c:v>
                  </c:pt>
                  <c:pt idx="3">
                    <c:v>2022</c:v>
                  </c:pt>
                  <c:pt idx="4">
                    <c:v>2023</c:v>
                  </c:pt>
                  <c:pt idx="5">
                    <c:v>2024</c:v>
                  </c:pt>
                  <c:pt idx="6">
                    <c:v>2019</c:v>
                  </c:pt>
                  <c:pt idx="7">
                    <c:v>2020</c:v>
                  </c:pt>
                  <c:pt idx="8">
                    <c:v>2021</c:v>
                  </c:pt>
                  <c:pt idx="9">
                    <c:v>2022</c:v>
                  </c:pt>
                  <c:pt idx="10">
                    <c:v>2023</c:v>
                  </c:pt>
                  <c:pt idx="11">
                    <c:v>2024</c:v>
                  </c:pt>
                  <c:pt idx="12">
                    <c:v>2019</c:v>
                  </c:pt>
                  <c:pt idx="13">
                    <c:v>2020</c:v>
                  </c:pt>
                  <c:pt idx="14">
                    <c:v>2021</c:v>
                  </c:pt>
                  <c:pt idx="15">
                    <c:v>2022</c:v>
                  </c:pt>
                  <c:pt idx="16">
                    <c:v>2023</c:v>
                  </c:pt>
                  <c:pt idx="17">
                    <c:v>2024</c:v>
                  </c:pt>
                </c:lvl>
                <c:lvl>
                  <c:pt idx="0">
                    <c:v>Prospective</c:v>
                  </c:pt>
                  <c:pt idx="6">
                    <c:v>Planned</c:v>
                  </c:pt>
                  <c:pt idx="12">
                    <c:v>Under Construction</c:v>
                  </c:pt>
                </c:lvl>
              </c:multiLvlStrCache>
            </c:multiLvlStrRef>
          </c:cat>
          <c:val>
            <c:numRef>
              <c:f>Chart!$D$2:$D$19</c:f>
              <c:numCache>
                <c:formatCode>General</c:formatCode>
                <c:ptCount val="18"/>
                <c:pt idx="0">
                  <c:v>218</c:v>
                </c:pt>
                <c:pt idx="1">
                  <c:v>230</c:v>
                </c:pt>
                <c:pt idx="2">
                  <c:v>232</c:v>
                </c:pt>
                <c:pt idx="3">
                  <c:v>234</c:v>
                </c:pt>
                <c:pt idx="4">
                  <c:v>257</c:v>
                </c:pt>
                <c:pt idx="5">
                  <c:v>282</c:v>
                </c:pt>
                <c:pt idx="6">
                  <c:v>335</c:v>
                </c:pt>
                <c:pt idx="7">
                  <c:v>407</c:v>
                </c:pt>
                <c:pt idx="8">
                  <c:v>458</c:v>
                </c:pt>
                <c:pt idx="9">
                  <c:v>457</c:v>
                </c:pt>
                <c:pt idx="10">
                  <c:v>503</c:v>
                </c:pt>
                <c:pt idx="11">
                  <c:v>479</c:v>
                </c:pt>
                <c:pt idx="12">
                  <c:v>238</c:v>
                </c:pt>
                <c:pt idx="13">
                  <c:v>280</c:v>
                </c:pt>
                <c:pt idx="14">
                  <c:v>287</c:v>
                </c:pt>
                <c:pt idx="15">
                  <c:v>379</c:v>
                </c:pt>
                <c:pt idx="16">
                  <c:v>408</c:v>
                </c:pt>
                <c:pt idx="17">
                  <c:v>413</c:v>
                </c:pt>
              </c:numCache>
            </c:numRef>
          </c:val>
          <c:extLst>
            <c:ext xmlns:c16="http://schemas.microsoft.com/office/drawing/2014/chart" uri="{C3380CC4-5D6E-409C-BE32-E72D297353CC}">
              <c16:uniqueId val="{00000024-8905-4BB9-8EF9-FCC232CB341E}"/>
            </c:ext>
          </c:extLst>
        </c:ser>
        <c:dLbls>
          <c:showLegendKey val="0"/>
          <c:showVal val="0"/>
          <c:showCatName val="0"/>
          <c:showSerName val="0"/>
          <c:showPercent val="0"/>
          <c:showBubbleSize val="0"/>
        </c:dLbls>
        <c:gapWidth val="219"/>
        <c:overlap val="-27"/>
        <c:axId val="1327095264"/>
        <c:axId val="1327111904"/>
      </c:barChart>
      <c:catAx>
        <c:axId val="132709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327111904"/>
        <c:crosses val="autoZero"/>
        <c:auto val="1"/>
        <c:lblAlgn val="ctr"/>
        <c:lblOffset val="100"/>
        <c:noMultiLvlLbl val="0"/>
      </c:catAx>
      <c:valAx>
        <c:axId val="1327111904"/>
        <c:scaling>
          <c:orientation val="minMax"/>
          <c:max val="5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327095264"/>
        <c:crosses val="autoZero"/>
        <c:crossBetween val="between"/>
        <c:majorUnit val="50"/>
      </c:valAx>
      <c:spPr>
        <a:noFill/>
        <a:ln>
          <a:noFill/>
        </a:ln>
        <a:effectLst/>
      </c:spPr>
    </c:plotArea>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r>
              <a:rPr lang="en-US" sz="1600" b="1"/>
              <a:t>National Annual Completions: Net Rentable Square Feet &amp; Percent of Stock</a:t>
            </a:r>
          </a:p>
        </c:rich>
      </c:tx>
      <c:overlay val="0"/>
      <c:spPr>
        <a:noFill/>
        <a:ln>
          <a:noFill/>
        </a:ln>
        <a:effectLst/>
      </c:spPr>
      <c:txPr>
        <a:bodyPr rot="0" spcFirstLastPara="1" vertOverflow="ellipsis" vert="horz" wrap="square" anchor="ctr" anchorCtr="1"/>
        <a:lstStyle/>
        <a:p>
          <a:pPr>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2"/>
          <c:order val="0"/>
          <c:tx>
            <c:strRef>
              <c:f>'Forecast Chart Data'!$C$1</c:f>
              <c:strCache>
                <c:ptCount val="1"/>
                <c:pt idx="0">
                  <c:v>Supply</c:v>
                </c:pt>
              </c:strCache>
            </c:strRef>
          </c:tx>
          <c:spPr>
            <a:solidFill>
              <a:srgbClr val="A9A9A9"/>
            </a:solidFill>
            <a:ln>
              <a:noFill/>
            </a:ln>
            <a:effectLst/>
          </c:spPr>
          <c:invertIfNegative val="0"/>
          <c:cat>
            <c:strRef>
              <c:f>'Forecast Chart Data'!$A$2:$A$31</c:f>
              <c:strCache>
                <c:ptCount val="3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 (F)</c:v>
                </c:pt>
                <c:pt idx="25">
                  <c:v>2025 (F)</c:v>
                </c:pt>
                <c:pt idx="26">
                  <c:v>2026 (F)</c:v>
                </c:pt>
                <c:pt idx="27">
                  <c:v>2027 (F)</c:v>
                </c:pt>
                <c:pt idx="28">
                  <c:v>2028 (F)</c:v>
                </c:pt>
                <c:pt idx="29">
                  <c:v>2029 (F)</c:v>
                </c:pt>
              </c:strCache>
            </c:strRef>
          </c:cat>
          <c:val>
            <c:numRef>
              <c:f>'Forecast Chart Data'!$C$2:$C$31</c:f>
              <c:numCache>
                <c:formatCode>_(* #,##0_);_(* \(#,##0\);_(* "-"??_);_(@_)</c:formatCode>
                <c:ptCount val="30"/>
                <c:pt idx="0">
                  <c:v>55389374</c:v>
                </c:pt>
                <c:pt idx="1">
                  <c:v>55016463</c:v>
                </c:pt>
                <c:pt idx="2">
                  <c:v>58940705</c:v>
                </c:pt>
                <c:pt idx="3">
                  <c:v>60576652</c:v>
                </c:pt>
                <c:pt idx="4">
                  <c:v>57486153</c:v>
                </c:pt>
                <c:pt idx="5">
                  <c:v>60855446</c:v>
                </c:pt>
                <c:pt idx="6">
                  <c:v>55600859</c:v>
                </c:pt>
                <c:pt idx="7">
                  <c:v>48948744</c:v>
                </c:pt>
                <c:pt idx="8">
                  <c:v>45411484</c:v>
                </c:pt>
                <c:pt idx="9">
                  <c:v>32638756</c:v>
                </c:pt>
                <c:pt idx="10">
                  <c:v>17365899</c:v>
                </c:pt>
                <c:pt idx="11">
                  <c:v>12563481</c:v>
                </c:pt>
                <c:pt idx="12">
                  <c:v>14033996</c:v>
                </c:pt>
                <c:pt idx="13">
                  <c:v>17603271</c:v>
                </c:pt>
                <c:pt idx="14">
                  <c:v>26180952</c:v>
                </c:pt>
                <c:pt idx="15">
                  <c:v>34016772</c:v>
                </c:pt>
                <c:pt idx="16">
                  <c:v>42948146</c:v>
                </c:pt>
                <c:pt idx="17">
                  <c:v>55974870</c:v>
                </c:pt>
                <c:pt idx="18">
                  <c:v>76018434</c:v>
                </c:pt>
                <c:pt idx="19">
                  <c:v>75846635</c:v>
                </c:pt>
                <c:pt idx="20">
                  <c:v>68845822</c:v>
                </c:pt>
                <c:pt idx="21">
                  <c:v>63371190</c:v>
                </c:pt>
                <c:pt idx="22">
                  <c:v>58412960</c:v>
                </c:pt>
                <c:pt idx="23">
                  <c:v>67839317</c:v>
                </c:pt>
                <c:pt idx="24">
                  <c:v>59551745</c:v>
                </c:pt>
                <c:pt idx="25">
                  <c:v>50130807</c:v>
                </c:pt>
                <c:pt idx="26">
                  <c:v>40448201</c:v>
                </c:pt>
                <c:pt idx="27">
                  <c:v>39646105</c:v>
                </c:pt>
                <c:pt idx="28">
                  <c:v>30957150</c:v>
                </c:pt>
                <c:pt idx="29">
                  <c:v>30843354</c:v>
                </c:pt>
              </c:numCache>
            </c:numRef>
          </c:val>
          <c:extLst xmlns:c15="http://schemas.microsoft.com/office/drawing/2012/chart">
            <c:ext xmlns:c16="http://schemas.microsoft.com/office/drawing/2014/chart" uri="{C3380CC4-5D6E-409C-BE32-E72D297353CC}">
              <c16:uniqueId val="{00000000-476A-4F15-937D-697B4EA2AB7D}"/>
            </c:ext>
          </c:extLst>
        </c:ser>
        <c:dLbls>
          <c:showLegendKey val="0"/>
          <c:showVal val="0"/>
          <c:showCatName val="0"/>
          <c:showSerName val="0"/>
          <c:showPercent val="0"/>
          <c:showBubbleSize val="0"/>
        </c:dLbls>
        <c:gapWidth val="150"/>
        <c:axId val="937530128"/>
        <c:axId val="937523056"/>
        <c:extLst/>
      </c:barChart>
      <c:lineChart>
        <c:grouping val="standard"/>
        <c:varyColors val="0"/>
        <c:ser>
          <c:idx val="4"/>
          <c:order val="1"/>
          <c:tx>
            <c:strRef>
              <c:f>'Forecast Chart Data'!$E$1</c:f>
              <c:strCache>
                <c:ptCount val="1"/>
                <c:pt idx="0">
                  <c:v>% Stock</c:v>
                </c:pt>
              </c:strCache>
            </c:strRef>
          </c:tx>
          <c:spPr>
            <a:ln w="38100" cap="rnd">
              <a:solidFill>
                <a:srgbClr val="007FFF"/>
              </a:solidFill>
              <a:round/>
            </a:ln>
            <a:effectLst/>
          </c:spPr>
          <c:marker>
            <c:symbol val="none"/>
          </c:marker>
          <c:cat>
            <c:strRef>
              <c:f>'Forecast Chart Data'!$A$2:$A$31</c:f>
              <c:strCache>
                <c:ptCount val="3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 (F)</c:v>
                </c:pt>
                <c:pt idx="25">
                  <c:v>2025 (F)</c:v>
                </c:pt>
                <c:pt idx="26">
                  <c:v>2026 (F)</c:v>
                </c:pt>
                <c:pt idx="27">
                  <c:v>2027 (F)</c:v>
                </c:pt>
                <c:pt idx="28">
                  <c:v>2028 (F)</c:v>
                </c:pt>
                <c:pt idx="29">
                  <c:v>2029 (F)</c:v>
                </c:pt>
              </c:strCache>
            </c:strRef>
          </c:cat>
          <c:val>
            <c:numRef>
              <c:f>'Forecast Chart Data'!$E$2:$E$31</c:f>
              <c:numCache>
                <c:formatCode>0.0%</c:formatCode>
                <c:ptCount val="30"/>
                <c:pt idx="0">
                  <c:v>7.9894006874819207E-2</c:v>
                </c:pt>
                <c:pt idx="1">
                  <c:v>7.0139505238620004E-2</c:v>
                </c:pt>
                <c:pt idx="2">
                  <c:v>7.0217435062688502E-2</c:v>
                </c:pt>
                <c:pt idx="3">
                  <c:v>6.7431509218249294E-2</c:v>
                </c:pt>
                <c:pt idx="4">
                  <c:v>5.9948847894738401E-2</c:v>
                </c:pt>
                <c:pt idx="5">
                  <c:v>5.9873154101214202E-2</c:v>
                </c:pt>
                <c:pt idx="6">
                  <c:v>5.1613141877502398E-2</c:v>
                </c:pt>
                <c:pt idx="7">
                  <c:v>4.3208017824432898E-2</c:v>
                </c:pt>
                <c:pt idx="8">
                  <c:v>3.8425326737768099E-2</c:v>
                </c:pt>
                <c:pt idx="9">
                  <c:v>2.6595624980546999E-2</c:v>
                </c:pt>
                <c:pt idx="10">
                  <c:v>1.37839746123523E-2</c:v>
                </c:pt>
                <c:pt idx="11">
                  <c:v>9.8365263387348995E-3</c:v>
                </c:pt>
                <c:pt idx="12">
                  <c:v>1.0880830499899199E-2</c:v>
                </c:pt>
                <c:pt idx="13">
                  <c:v>1.35012540844433E-2</c:v>
                </c:pt>
                <c:pt idx="14">
                  <c:v>1.9812618612956599E-2</c:v>
                </c:pt>
                <c:pt idx="15">
                  <c:v>2.5242313886891E-2</c:v>
                </c:pt>
                <c:pt idx="16">
                  <c:v>3.1085221220914699E-2</c:v>
                </c:pt>
                <c:pt idx="17">
                  <c:v>3.9292356266201797E-2</c:v>
                </c:pt>
                <c:pt idx="18">
                  <c:v>5.1344764371347801E-2</c:v>
                </c:pt>
                <c:pt idx="19">
                  <c:v>4.8726857960527399E-2</c:v>
                </c:pt>
                <c:pt idx="20">
                  <c:v>4.2174242345872699E-2</c:v>
                </c:pt>
                <c:pt idx="21">
                  <c:v>3.7249566840551099E-2</c:v>
                </c:pt>
                <c:pt idx="22">
                  <c:v>3.3102082471494702E-2</c:v>
                </c:pt>
                <c:pt idx="23">
                  <c:v>3.7212113088445201E-2</c:v>
                </c:pt>
                <c:pt idx="24">
                  <c:v>3.2006972102051799E-2</c:v>
                </c:pt>
                <c:pt idx="25">
                  <c:v>2.61079134350626E-2</c:v>
                </c:pt>
                <c:pt idx="26">
                  <c:v>2.05292763846389E-2</c:v>
                </c:pt>
                <c:pt idx="27">
                  <c:v>1.9717392877212799E-2</c:v>
                </c:pt>
                <c:pt idx="28">
                  <c:v>1.50983715225193E-2</c:v>
                </c:pt>
                <c:pt idx="29">
                  <c:v>1.48191264433219E-2</c:v>
                </c:pt>
              </c:numCache>
            </c:numRef>
          </c:val>
          <c:smooth val="0"/>
          <c:extLst>
            <c:ext xmlns:c16="http://schemas.microsoft.com/office/drawing/2014/chart" uri="{C3380CC4-5D6E-409C-BE32-E72D297353CC}">
              <c16:uniqueId val="{00000001-476A-4F15-937D-697B4EA2AB7D}"/>
            </c:ext>
          </c:extLst>
        </c:ser>
        <c:ser>
          <c:idx val="0"/>
          <c:order val="2"/>
          <c:tx>
            <c:strRef>
              <c:f>'Forecast Chart Data'!$F$1</c:f>
              <c:strCache>
                <c:ptCount val="1"/>
                <c:pt idx="0">
                  <c:v>Long-Term Average </c:v>
                </c:pt>
              </c:strCache>
            </c:strRef>
          </c:tx>
          <c:spPr>
            <a:ln w="28575" cap="rnd">
              <a:solidFill>
                <a:srgbClr val="0048A9"/>
              </a:solidFill>
              <a:prstDash val="dash"/>
              <a:round/>
            </a:ln>
            <a:effectLst/>
          </c:spPr>
          <c:marker>
            <c:symbol val="none"/>
          </c:marker>
          <c:dLbls>
            <c:dLbl>
              <c:idx val="12"/>
              <c:layout>
                <c:manualLayout>
                  <c:x val="-9.6347557468414738E-2"/>
                  <c:y val="-3.2241965848019E-2"/>
                </c:manualLayout>
              </c:layout>
              <c:tx>
                <c:rich>
                  <a:bodyPr/>
                  <a:lstStyle/>
                  <a:p>
                    <a:r>
                      <a:rPr lang="en-US" i="1">
                        <a:solidFill>
                          <a:srgbClr val="0048A9"/>
                        </a:solidFill>
                      </a:rPr>
                      <a:t>Long-Term Average: </a:t>
                    </a:r>
                    <a:fld id="{99495D84-A9F8-4F37-8EC8-A7850AEF83F6}" type="VALUE">
                      <a:rPr lang="en-US" i="1">
                        <a:solidFill>
                          <a:srgbClr val="0048A9"/>
                        </a:solidFill>
                      </a:rPr>
                      <a:pPr/>
                      <a:t>[VALUE]</a:t>
                    </a:fld>
                    <a:endParaRPr lang="en-US" i="1">
                      <a:solidFill>
                        <a:srgbClr val="0048A9"/>
                      </a:solidFill>
                    </a:endParaRPr>
                  </a:p>
                </c:rich>
              </c:tx>
              <c:showLegendKey val="0"/>
              <c:showVal val="1"/>
              <c:showCatName val="0"/>
              <c:showSerName val="0"/>
              <c:showPercent val="0"/>
              <c:showBubbleSize val="0"/>
              <c:extLst>
                <c:ext xmlns:c15="http://schemas.microsoft.com/office/drawing/2012/chart" uri="{CE6537A1-D6FC-4f65-9D91-7224C49458BB}">
                  <c15:layout>
                    <c:manualLayout>
                      <c:w val="0.2175062972292191"/>
                      <c:h val="5.5877976190476179E-2"/>
                    </c:manualLayout>
                  </c15:layout>
                  <c15:dlblFieldTable/>
                  <c15:showDataLabelsRange val="0"/>
                </c:ext>
                <c:ext xmlns:c16="http://schemas.microsoft.com/office/drawing/2014/chart" uri="{C3380CC4-5D6E-409C-BE32-E72D297353CC}">
                  <c16:uniqueId val="{00000002-476A-4F15-937D-697B4EA2AB7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'Forecast Chart Data'!$A$2:$A$31</c:f>
              <c:strCache>
                <c:ptCount val="3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 (F)</c:v>
                </c:pt>
                <c:pt idx="25">
                  <c:v>2025 (F)</c:v>
                </c:pt>
                <c:pt idx="26">
                  <c:v>2026 (F)</c:v>
                </c:pt>
                <c:pt idx="27">
                  <c:v>2027 (F)</c:v>
                </c:pt>
                <c:pt idx="28">
                  <c:v>2028 (F)</c:v>
                </c:pt>
                <c:pt idx="29">
                  <c:v>2029 (F)</c:v>
                </c:pt>
              </c:strCache>
            </c:strRef>
          </c:cat>
          <c:val>
            <c:numRef>
              <c:f>'Forecast Chart Data'!$F$2:$F$31</c:f>
              <c:numCache>
                <c:formatCode>0.0%</c:formatCode>
                <c:ptCount val="30"/>
                <c:pt idx="0">
                  <c:v>4.040211299013298E-2</c:v>
                </c:pt>
                <c:pt idx="1">
                  <c:v>4.040211299013298E-2</c:v>
                </c:pt>
                <c:pt idx="2">
                  <c:v>4.040211299013298E-2</c:v>
                </c:pt>
                <c:pt idx="3">
                  <c:v>4.040211299013298E-2</c:v>
                </c:pt>
                <c:pt idx="4">
                  <c:v>4.040211299013298E-2</c:v>
                </c:pt>
                <c:pt idx="5">
                  <c:v>4.040211299013298E-2</c:v>
                </c:pt>
                <c:pt idx="6">
                  <c:v>4.040211299013298E-2</c:v>
                </c:pt>
                <c:pt idx="7">
                  <c:v>4.040211299013298E-2</c:v>
                </c:pt>
                <c:pt idx="8">
                  <c:v>4.040211299013298E-2</c:v>
                </c:pt>
                <c:pt idx="9">
                  <c:v>4.040211299013298E-2</c:v>
                </c:pt>
                <c:pt idx="10">
                  <c:v>4.040211299013298E-2</c:v>
                </c:pt>
                <c:pt idx="11">
                  <c:v>4.040211299013298E-2</c:v>
                </c:pt>
                <c:pt idx="12">
                  <c:v>4.040211299013298E-2</c:v>
                </c:pt>
                <c:pt idx="13">
                  <c:v>4.040211299013298E-2</c:v>
                </c:pt>
                <c:pt idx="14">
                  <c:v>4.040211299013298E-2</c:v>
                </c:pt>
                <c:pt idx="15">
                  <c:v>4.040211299013298E-2</c:v>
                </c:pt>
                <c:pt idx="16">
                  <c:v>4.040211299013298E-2</c:v>
                </c:pt>
                <c:pt idx="17">
                  <c:v>4.040211299013298E-2</c:v>
                </c:pt>
                <c:pt idx="18">
                  <c:v>4.040211299013298E-2</c:v>
                </c:pt>
                <c:pt idx="19">
                  <c:v>4.040211299013298E-2</c:v>
                </c:pt>
                <c:pt idx="20">
                  <c:v>4.040211299013298E-2</c:v>
                </c:pt>
                <c:pt idx="21">
                  <c:v>4.040211299013298E-2</c:v>
                </c:pt>
                <c:pt idx="22">
                  <c:v>4.040211299013298E-2</c:v>
                </c:pt>
                <c:pt idx="23">
                  <c:v>4.0857970517133864E-2</c:v>
                </c:pt>
                <c:pt idx="24">
                  <c:v>4.040211299013298E-2</c:v>
                </c:pt>
                <c:pt idx="25">
                  <c:v>4.040211299013298E-2</c:v>
                </c:pt>
                <c:pt idx="26">
                  <c:v>4.040211299013298E-2</c:v>
                </c:pt>
                <c:pt idx="27">
                  <c:v>4.040211299013298E-2</c:v>
                </c:pt>
                <c:pt idx="28">
                  <c:v>4.040211299013298E-2</c:v>
                </c:pt>
                <c:pt idx="29">
                  <c:v>4.040211299013298E-2</c:v>
                </c:pt>
              </c:numCache>
            </c:numRef>
          </c:val>
          <c:smooth val="0"/>
          <c:extLst>
            <c:ext xmlns:c16="http://schemas.microsoft.com/office/drawing/2014/chart" uri="{C3380CC4-5D6E-409C-BE32-E72D297353CC}">
              <c16:uniqueId val="{00000003-476A-4F15-937D-697B4EA2AB7D}"/>
            </c:ext>
          </c:extLst>
        </c:ser>
        <c:dLbls>
          <c:showLegendKey val="0"/>
          <c:showVal val="0"/>
          <c:showCatName val="0"/>
          <c:showSerName val="0"/>
          <c:showPercent val="0"/>
          <c:showBubbleSize val="0"/>
        </c:dLbls>
        <c:marker val="1"/>
        <c:smooth val="0"/>
        <c:axId val="1163740527"/>
        <c:axId val="390953759"/>
        <c:extLst/>
      </c:lineChart>
      <c:catAx>
        <c:axId val="93753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37523056"/>
        <c:crosses val="autoZero"/>
        <c:auto val="1"/>
        <c:lblAlgn val="ctr"/>
        <c:lblOffset val="100"/>
        <c:noMultiLvlLbl val="0"/>
      </c:catAx>
      <c:valAx>
        <c:axId val="9375230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Net</a:t>
                </a:r>
                <a:r>
                  <a:rPr lang="en-US" baseline="0"/>
                  <a:t> R</a:t>
                </a:r>
                <a:r>
                  <a:rPr lang="en-US"/>
                  <a:t>entable Square Feet</a:t>
                </a:r>
              </a:p>
            </c:rich>
          </c:tx>
          <c:layout>
            <c:manualLayout>
              <c:xMode val="edge"/>
              <c:yMode val="edge"/>
              <c:x val="3.8226299694189602E-3"/>
              <c:y val="0.2350361886582358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t;999999]\ \ #,,&quot;M&quot;;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37530128"/>
        <c:crosses val="autoZero"/>
        <c:crossBetween val="between"/>
      </c:valAx>
      <c:valAx>
        <c:axId val="390953759"/>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163740527"/>
        <c:crosses val="max"/>
        <c:crossBetween val="between"/>
      </c:valAx>
      <c:catAx>
        <c:axId val="1163740527"/>
        <c:scaling>
          <c:orientation val="minMax"/>
        </c:scaling>
        <c:delete val="1"/>
        <c:axPos val="b"/>
        <c:numFmt formatCode="General" sourceLinked="1"/>
        <c:majorTickMark val="out"/>
        <c:minorTickMark val="none"/>
        <c:tickLblPos val="nextTo"/>
        <c:crossAx val="390953759"/>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4.2778160334520999E-3"/>
          <c:y val="0.93349835176852891"/>
          <c:w val="0.99503917048391766"/>
          <c:h val="6.283394263217097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b="1"/>
              <a:t>Year-Over-Year</a:t>
            </a:r>
            <a:r>
              <a:rPr lang="en-US" sz="1600" b="1" baseline="0"/>
              <a:t> Rent Growth - All Asset Classes</a:t>
            </a:r>
            <a:endParaRPr lang="en-US"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48A9"/>
            </a:solidFill>
            <a:ln>
              <a:noFill/>
            </a:ln>
            <a:effectLst/>
          </c:spPr>
          <c:invertIfNegative val="0"/>
          <c:dPt>
            <c:idx val="8"/>
            <c:invertIfNegative val="0"/>
            <c:bubble3D val="0"/>
            <c:spPr>
              <a:solidFill>
                <a:srgbClr val="0048A9"/>
              </a:solidFill>
              <a:ln>
                <a:noFill/>
              </a:ln>
              <a:effectLst/>
            </c:spPr>
            <c:extLst>
              <c:ext xmlns:c16="http://schemas.microsoft.com/office/drawing/2014/chart" uri="{C3380CC4-5D6E-409C-BE32-E72D297353CC}">
                <c16:uniqueId val="{00000001-62A0-4976-9B11-86A0DE4CD8F3}"/>
              </c:ext>
            </c:extLst>
          </c:dPt>
          <c:dPt>
            <c:idx val="15"/>
            <c:invertIfNegative val="0"/>
            <c:bubble3D val="0"/>
            <c:spPr>
              <a:solidFill>
                <a:srgbClr val="A9A9A9"/>
              </a:solidFill>
              <a:ln>
                <a:noFill/>
              </a:ln>
              <a:effectLst/>
            </c:spPr>
            <c:extLst>
              <c:ext xmlns:c16="http://schemas.microsoft.com/office/drawing/2014/chart" uri="{C3380CC4-5D6E-409C-BE32-E72D297353CC}">
                <c16:uniqueId val="{00000003-62A0-4976-9B11-86A0DE4CD8F3}"/>
              </c:ext>
            </c:extLst>
          </c:dPt>
          <c:dLbls>
            <c:dLbl>
              <c:idx val="0"/>
              <c:delete val="1"/>
              <c:extLst>
                <c:ext xmlns:c15="http://schemas.microsoft.com/office/drawing/2012/chart" uri="{CE6537A1-D6FC-4f65-9D91-7224C49458BB}"/>
                <c:ext xmlns:c16="http://schemas.microsoft.com/office/drawing/2014/chart" uri="{C3380CC4-5D6E-409C-BE32-E72D297353CC}">
                  <c16:uniqueId val="{00000004-62A0-4976-9B11-86A0DE4CD8F3}"/>
                </c:ext>
              </c:extLst>
            </c:dLbl>
            <c:dLbl>
              <c:idx val="1"/>
              <c:delete val="1"/>
              <c:extLst>
                <c:ext xmlns:c15="http://schemas.microsoft.com/office/drawing/2012/chart" uri="{CE6537A1-D6FC-4f65-9D91-7224C49458BB}"/>
                <c:ext xmlns:c16="http://schemas.microsoft.com/office/drawing/2014/chart" uri="{C3380CC4-5D6E-409C-BE32-E72D297353CC}">
                  <c16:uniqueId val="{00000005-62A0-4976-9B11-86A0DE4CD8F3}"/>
                </c:ext>
              </c:extLst>
            </c:dLbl>
            <c:dLbl>
              <c:idx val="2"/>
              <c:delete val="1"/>
              <c:extLst>
                <c:ext xmlns:c15="http://schemas.microsoft.com/office/drawing/2012/chart" uri="{CE6537A1-D6FC-4f65-9D91-7224C49458BB}"/>
                <c:ext xmlns:c16="http://schemas.microsoft.com/office/drawing/2014/chart" uri="{C3380CC4-5D6E-409C-BE32-E72D297353CC}">
                  <c16:uniqueId val="{00000006-62A0-4976-9B11-86A0DE4CD8F3}"/>
                </c:ext>
              </c:extLst>
            </c:dLbl>
            <c:dLbl>
              <c:idx val="3"/>
              <c:delete val="1"/>
              <c:extLst>
                <c:ext xmlns:c15="http://schemas.microsoft.com/office/drawing/2012/chart" uri="{CE6537A1-D6FC-4f65-9D91-7224C49458BB}"/>
                <c:ext xmlns:c16="http://schemas.microsoft.com/office/drawing/2014/chart" uri="{C3380CC4-5D6E-409C-BE32-E72D297353CC}">
                  <c16:uniqueId val="{00000007-62A0-4976-9B11-86A0DE4CD8F3}"/>
                </c:ext>
              </c:extLst>
            </c:dLbl>
            <c:dLbl>
              <c:idx val="4"/>
              <c:delete val="1"/>
              <c:extLst>
                <c:ext xmlns:c15="http://schemas.microsoft.com/office/drawing/2012/chart" uri="{CE6537A1-D6FC-4f65-9D91-7224C49458BB}"/>
                <c:ext xmlns:c16="http://schemas.microsoft.com/office/drawing/2014/chart" uri="{C3380CC4-5D6E-409C-BE32-E72D297353CC}">
                  <c16:uniqueId val="{00000008-62A0-4976-9B11-86A0DE4CD8F3}"/>
                </c:ext>
              </c:extLst>
            </c:dLbl>
            <c:dLbl>
              <c:idx val="5"/>
              <c:delete val="1"/>
              <c:extLst>
                <c:ext xmlns:c15="http://schemas.microsoft.com/office/drawing/2012/chart" uri="{CE6537A1-D6FC-4f65-9D91-7224C49458BB}"/>
                <c:ext xmlns:c16="http://schemas.microsoft.com/office/drawing/2014/chart" uri="{C3380CC4-5D6E-409C-BE32-E72D297353CC}">
                  <c16:uniqueId val="{00000009-62A0-4976-9B11-86A0DE4CD8F3}"/>
                </c:ext>
              </c:extLst>
            </c:dLbl>
            <c:dLbl>
              <c:idx val="6"/>
              <c:delete val="1"/>
              <c:extLst>
                <c:ext xmlns:c15="http://schemas.microsoft.com/office/drawing/2012/chart" uri="{CE6537A1-D6FC-4f65-9D91-7224C49458BB}"/>
                <c:ext xmlns:c16="http://schemas.microsoft.com/office/drawing/2014/chart" uri="{C3380CC4-5D6E-409C-BE32-E72D297353CC}">
                  <c16:uniqueId val="{0000000A-62A0-4976-9B11-86A0DE4CD8F3}"/>
                </c:ext>
              </c:extLst>
            </c:dLbl>
            <c:dLbl>
              <c:idx val="7"/>
              <c:delete val="1"/>
              <c:extLst>
                <c:ext xmlns:c15="http://schemas.microsoft.com/office/drawing/2012/chart" uri="{CE6537A1-D6FC-4f65-9D91-7224C49458BB}"/>
                <c:ext xmlns:c16="http://schemas.microsoft.com/office/drawing/2014/chart" uri="{C3380CC4-5D6E-409C-BE32-E72D297353CC}">
                  <c16:uniqueId val="{0000000B-62A0-4976-9B11-86A0DE4CD8F3}"/>
                </c:ext>
              </c:extLst>
            </c:dLbl>
            <c:dLbl>
              <c:idx val="8"/>
              <c:delete val="1"/>
              <c:extLst>
                <c:ext xmlns:c15="http://schemas.microsoft.com/office/drawing/2012/chart" uri="{CE6537A1-D6FC-4f65-9D91-7224C49458BB}"/>
                <c:ext xmlns:c16="http://schemas.microsoft.com/office/drawing/2014/chart" uri="{C3380CC4-5D6E-409C-BE32-E72D297353CC}">
                  <c16:uniqueId val="{00000001-62A0-4976-9B11-86A0DE4CD8F3}"/>
                </c:ext>
              </c:extLst>
            </c:dLbl>
            <c:dLbl>
              <c:idx val="9"/>
              <c:delete val="1"/>
              <c:extLst>
                <c:ext xmlns:c15="http://schemas.microsoft.com/office/drawing/2012/chart" uri="{CE6537A1-D6FC-4f65-9D91-7224C49458BB}"/>
                <c:ext xmlns:c16="http://schemas.microsoft.com/office/drawing/2014/chart" uri="{C3380CC4-5D6E-409C-BE32-E72D297353CC}">
                  <c16:uniqueId val="{0000000C-62A0-4976-9B11-86A0DE4CD8F3}"/>
                </c:ext>
              </c:extLst>
            </c:dLbl>
            <c:dLbl>
              <c:idx val="10"/>
              <c:delete val="1"/>
              <c:extLst>
                <c:ext xmlns:c15="http://schemas.microsoft.com/office/drawing/2012/chart" uri="{CE6537A1-D6FC-4f65-9D91-7224C49458BB}"/>
                <c:ext xmlns:c16="http://schemas.microsoft.com/office/drawing/2014/chart" uri="{C3380CC4-5D6E-409C-BE32-E72D297353CC}">
                  <c16:uniqueId val="{0000000D-62A0-4976-9B11-86A0DE4CD8F3}"/>
                </c:ext>
              </c:extLst>
            </c:dLbl>
            <c:dLbl>
              <c:idx val="11"/>
              <c:delete val="1"/>
              <c:extLst>
                <c:ext xmlns:c15="http://schemas.microsoft.com/office/drawing/2012/chart" uri="{CE6537A1-D6FC-4f65-9D91-7224C49458BB}"/>
                <c:ext xmlns:c16="http://schemas.microsoft.com/office/drawing/2014/chart" uri="{C3380CC4-5D6E-409C-BE32-E72D297353CC}">
                  <c16:uniqueId val="{0000000E-62A0-4976-9B11-86A0DE4CD8F3}"/>
                </c:ext>
              </c:extLst>
            </c:dLbl>
            <c:dLbl>
              <c:idx val="12"/>
              <c:delete val="1"/>
              <c:extLst>
                <c:ext xmlns:c15="http://schemas.microsoft.com/office/drawing/2012/chart" uri="{CE6537A1-D6FC-4f65-9D91-7224C49458BB}"/>
                <c:ext xmlns:c16="http://schemas.microsoft.com/office/drawing/2014/chart" uri="{C3380CC4-5D6E-409C-BE32-E72D297353CC}">
                  <c16:uniqueId val="{0000000F-62A0-4976-9B11-86A0DE4CD8F3}"/>
                </c:ext>
              </c:extLst>
            </c:dLbl>
            <c:dLbl>
              <c:idx val="13"/>
              <c:delete val="1"/>
              <c:extLst>
                <c:ext xmlns:c15="http://schemas.microsoft.com/office/drawing/2012/chart" uri="{CE6537A1-D6FC-4f65-9D91-7224C49458BB}"/>
                <c:ext xmlns:c16="http://schemas.microsoft.com/office/drawing/2014/chart" uri="{C3380CC4-5D6E-409C-BE32-E72D297353CC}">
                  <c16:uniqueId val="{00000010-62A0-4976-9B11-86A0DE4CD8F3}"/>
                </c:ext>
              </c:extLst>
            </c:dLbl>
            <c:dLbl>
              <c:idx val="14"/>
              <c:delete val="1"/>
              <c:extLst>
                <c:ext xmlns:c15="http://schemas.microsoft.com/office/drawing/2012/chart" uri="{CE6537A1-D6FC-4f65-9D91-7224C49458BB}"/>
                <c:ext xmlns:c16="http://schemas.microsoft.com/office/drawing/2014/chart" uri="{C3380CC4-5D6E-409C-BE32-E72D297353CC}">
                  <c16:uniqueId val="{00000011-62A0-4976-9B11-86A0DE4CD8F3}"/>
                </c:ext>
              </c:extLst>
            </c:dLbl>
            <c:dLbl>
              <c:idx val="15"/>
              <c:numFmt formatCode="0.0%" sourceLinked="0"/>
              <c:spPr>
                <a:solidFill>
                  <a:schemeClr val="bg1"/>
                </a:solidFill>
                <a:ln>
                  <a:noFill/>
                </a:ln>
                <a:effectLst/>
              </c:spPr>
              <c:txPr>
                <a:bodyPr rot="-5400000" spcFirstLastPara="1" vertOverflow="ellipsis"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465052858489515E-2"/>
                      <c:h val="7.4277985985108513E-2"/>
                    </c:manualLayout>
                  </c15:layout>
                </c:ext>
                <c:ext xmlns:c16="http://schemas.microsoft.com/office/drawing/2014/chart" uri="{C3380CC4-5D6E-409C-BE32-E72D297353CC}">
                  <c16:uniqueId val="{00000003-62A0-4976-9B11-86A0DE4CD8F3}"/>
                </c:ext>
              </c:extLst>
            </c:dLbl>
            <c:dLbl>
              <c:idx val="16"/>
              <c:delete val="1"/>
              <c:extLst>
                <c:ext xmlns:c15="http://schemas.microsoft.com/office/drawing/2012/chart" uri="{CE6537A1-D6FC-4f65-9D91-7224C49458BB}"/>
                <c:ext xmlns:c16="http://schemas.microsoft.com/office/drawing/2014/chart" uri="{C3380CC4-5D6E-409C-BE32-E72D297353CC}">
                  <c16:uniqueId val="{00000012-62A0-4976-9B11-86A0DE4CD8F3}"/>
                </c:ext>
              </c:extLst>
            </c:dLbl>
            <c:dLbl>
              <c:idx val="17"/>
              <c:delete val="1"/>
              <c:extLst>
                <c:ext xmlns:c15="http://schemas.microsoft.com/office/drawing/2012/chart" uri="{CE6537A1-D6FC-4f65-9D91-7224C49458BB}"/>
                <c:ext xmlns:c16="http://schemas.microsoft.com/office/drawing/2014/chart" uri="{C3380CC4-5D6E-409C-BE32-E72D297353CC}">
                  <c16:uniqueId val="{00000013-62A0-4976-9B11-86A0DE4CD8F3}"/>
                </c:ext>
              </c:extLst>
            </c:dLbl>
            <c:dLbl>
              <c:idx val="18"/>
              <c:delete val="1"/>
              <c:extLst>
                <c:ext xmlns:c15="http://schemas.microsoft.com/office/drawing/2012/chart" uri="{CE6537A1-D6FC-4f65-9D91-7224C49458BB}"/>
                <c:ext xmlns:c16="http://schemas.microsoft.com/office/drawing/2014/chart" uri="{C3380CC4-5D6E-409C-BE32-E72D297353CC}">
                  <c16:uniqueId val="{00000014-62A0-4976-9B11-86A0DE4CD8F3}"/>
                </c:ext>
              </c:extLst>
            </c:dLbl>
            <c:dLbl>
              <c:idx val="19"/>
              <c:delete val="1"/>
              <c:extLst>
                <c:ext xmlns:c15="http://schemas.microsoft.com/office/drawing/2012/chart" uri="{CE6537A1-D6FC-4f65-9D91-7224C49458BB}"/>
                <c:ext xmlns:c16="http://schemas.microsoft.com/office/drawing/2014/chart" uri="{C3380CC4-5D6E-409C-BE32-E72D297353CC}">
                  <c16:uniqueId val="{00000015-62A0-4976-9B11-86A0DE4CD8F3}"/>
                </c:ext>
              </c:extLst>
            </c:dLbl>
            <c:dLbl>
              <c:idx val="20"/>
              <c:delete val="1"/>
              <c:extLst>
                <c:ext xmlns:c15="http://schemas.microsoft.com/office/drawing/2012/chart" uri="{CE6537A1-D6FC-4f65-9D91-7224C49458BB}"/>
                <c:ext xmlns:c16="http://schemas.microsoft.com/office/drawing/2014/chart" uri="{C3380CC4-5D6E-409C-BE32-E72D297353CC}">
                  <c16:uniqueId val="{00000016-62A0-4976-9B11-86A0DE4CD8F3}"/>
                </c:ext>
              </c:extLst>
            </c:dLbl>
            <c:dLbl>
              <c:idx val="21"/>
              <c:delete val="1"/>
              <c:extLst>
                <c:ext xmlns:c15="http://schemas.microsoft.com/office/drawing/2012/chart" uri="{CE6537A1-D6FC-4f65-9D91-7224C49458BB}"/>
                <c:ext xmlns:c16="http://schemas.microsoft.com/office/drawing/2014/chart" uri="{C3380CC4-5D6E-409C-BE32-E72D297353CC}">
                  <c16:uniqueId val="{00000017-62A0-4976-9B11-86A0DE4CD8F3}"/>
                </c:ext>
              </c:extLst>
            </c:dLbl>
            <c:dLbl>
              <c:idx val="22"/>
              <c:delete val="1"/>
              <c:extLst>
                <c:ext xmlns:c15="http://schemas.microsoft.com/office/drawing/2012/chart" uri="{CE6537A1-D6FC-4f65-9D91-7224C49458BB}"/>
                <c:ext xmlns:c16="http://schemas.microsoft.com/office/drawing/2014/chart" uri="{C3380CC4-5D6E-409C-BE32-E72D297353CC}">
                  <c16:uniqueId val="{00000018-62A0-4976-9B11-86A0DE4CD8F3}"/>
                </c:ext>
              </c:extLst>
            </c:dLbl>
            <c:dLbl>
              <c:idx val="23"/>
              <c:delete val="1"/>
              <c:extLst>
                <c:ext xmlns:c15="http://schemas.microsoft.com/office/drawing/2012/chart" uri="{CE6537A1-D6FC-4f65-9D91-7224C49458BB}"/>
                <c:ext xmlns:c16="http://schemas.microsoft.com/office/drawing/2014/chart" uri="{C3380CC4-5D6E-409C-BE32-E72D297353CC}">
                  <c16:uniqueId val="{00000019-62A0-4976-9B11-86A0DE4CD8F3}"/>
                </c:ext>
              </c:extLst>
            </c:dLbl>
            <c:dLbl>
              <c:idx val="24"/>
              <c:delete val="1"/>
              <c:extLst>
                <c:ext xmlns:c15="http://schemas.microsoft.com/office/drawing/2012/chart" uri="{CE6537A1-D6FC-4f65-9D91-7224C49458BB}"/>
                <c:ext xmlns:c16="http://schemas.microsoft.com/office/drawing/2014/chart" uri="{C3380CC4-5D6E-409C-BE32-E72D297353CC}">
                  <c16:uniqueId val="{0000001A-62A0-4976-9B11-86A0DE4CD8F3}"/>
                </c:ext>
              </c:extLst>
            </c:dLbl>
            <c:dLbl>
              <c:idx val="25"/>
              <c:delete val="1"/>
              <c:extLst>
                <c:ext xmlns:c15="http://schemas.microsoft.com/office/drawing/2012/chart" uri="{CE6537A1-D6FC-4f65-9D91-7224C49458BB}"/>
                <c:ext xmlns:c16="http://schemas.microsoft.com/office/drawing/2014/chart" uri="{C3380CC4-5D6E-409C-BE32-E72D297353CC}">
                  <c16:uniqueId val="{0000001B-62A0-4976-9B11-86A0DE4CD8F3}"/>
                </c:ext>
              </c:extLst>
            </c:dLbl>
            <c:dLbl>
              <c:idx val="26"/>
              <c:delete val="1"/>
              <c:extLst>
                <c:ext xmlns:c15="http://schemas.microsoft.com/office/drawing/2012/chart" uri="{CE6537A1-D6FC-4f65-9D91-7224C49458BB}"/>
                <c:ext xmlns:c16="http://schemas.microsoft.com/office/drawing/2014/chart" uri="{C3380CC4-5D6E-409C-BE32-E72D297353CC}">
                  <c16:uniqueId val="{0000001C-62A0-4976-9B11-86A0DE4CD8F3}"/>
                </c:ext>
              </c:extLst>
            </c:dLbl>
            <c:dLbl>
              <c:idx val="27"/>
              <c:delete val="1"/>
              <c:extLst>
                <c:ext xmlns:c15="http://schemas.microsoft.com/office/drawing/2012/chart" uri="{CE6537A1-D6FC-4f65-9D91-7224C49458BB}"/>
                <c:ext xmlns:c16="http://schemas.microsoft.com/office/drawing/2014/chart" uri="{C3380CC4-5D6E-409C-BE32-E72D297353CC}">
                  <c16:uniqueId val="{0000001D-62A0-4976-9B11-86A0DE4CD8F3}"/>
                </c:ext>
              </c:extLst>
            </c:dLbl>
            <c:dLbl>
              <c:idx val="28"/>
              <c:delete val="1"/>
              <c:extLst>
                <c:ext xmlns:c15="http://schemas.microsoft.com/office/drawing/2012/chart" uri="{CE6537A1-D6FC-4f65-9D91-7224C49458BB}"/>
                <c:ext xmlns:c16="http://schemas.microsoft.com/office/drawing/2014/chart" uri="{C3380CC4-5D6E-409C-BE32-E72D297353CC}">
                  <c16:uniqueId val="{0000001E-62A0-4976-9B11-86A0DE4CD8F3}"/>
                </c:ext>
              </c:extLst>
            </c:dLbl>
            <c:dLbl>
              <c:idx val="29"/>
              <c:delete val="1"/>
              <c:extLst>
                <c:ext xmlns:c15="http://schemas.microsoft.com/office/drawing/2012/chart" uri="{CE6537A1-D6FC-4f65-9D91-7224C49458BB}"/>
                <c:ext xmlns:c16="http://schemas.microsoft.com/office/drawing/2014/chart" uri="{C3380CC4-5D6E-409C-BE32-E72D297353CC}">
                  <c16:uniqueId val="{0000001F-62A0-4976-9B11-86A0DE4CD8F3}"/>
                </c:ext>
              </c:extLst>
            </c:dLbl>
            <c:dLbl>
              <c:idx val="30"/>
              <c:delete val="1"/>
              <c:extLst>
                <c:ext xmlns:c15="http://schemas.microsoft.com/office/drawing/2012/chart" uri="{CE6537A1-D6FC-4f65-9D91-7224C49458BB}"/>
                <c:ext xmlns:c16="http://schemas.microsoft.com/office/drawing/2014/chart" uri="{C3380CC4-5D6E-409C-BE32-E72D297353CC}">
                  <c16:uniqueId val="{00000020-62A0-4976-9B11-86A0DE4CD8F3}"/>
                </c:ext>
              </c:extLst>
            </c:dLbl>
            <c:dLbl>
              <c:idx val="31"/>
              <c:delete val="1"/>
              <c:extLst>
                <c:ext xmlns:c15="http://schemas.microsoft.com/office/drawing/2012/chart" uri="{CE6537A1-D6FC-4f65-9D91-7224C49458BB}"/>
                <c:ext xmlns:c16="http://schemas.microsoft.com/office/drawing/2014/chart" uri="{C3380CC4-5D6E-409C-BE32-E72D297353CC}">
                  <c16:uniqueId val="{00000021-62A0-4976-9B11-86A0DE4CD8F3}"/>
                </c:ext>
              </c:extLst>
            </c:dLbl>
            <c:numFmt formatCode="0.0%" sourceLinked="0"/>
            <c:spPr>
              <a:solidFill>
                <a:schemeClr val="bg1"/>
              </a:solidFill>
              <a:ln>
                <a:noFill/>
              </a:ln>
              <a:effectLst/>
            </c:spPr>
            <c:txPr>
              <a:bodyPr rot="-5400000" spcFirstLastPara="1" vertOverflow="ellipsis"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Overall!$A$2:$A$33</c:f>
              <c:strCache>
                <c:ptCount val="32"/>
                <c:pt idx="0">
                  <c:v>Austin</c:v>
                </c:pt>
                <c:pt idx="1">
                  <c:v>Raleigh</c:v>
                </c:pt>
                <c:pt idx="2">
                  <c:v>Phoenix</c:v>
                </c:pt>
                <c:pt idx="3">
                  <c:v>Atlanta</c:v>
                </c:pt>
                <c:pt idx="4">
                  <c:v>Orlando</c:v>
                </c:pt>
                <c:pt idx="5">
                  <c:v>Charlotte</c:v>
                </c:pt>
                <c:pt idx="6">
                  <c:v>Colorado Springs</c:v>
                </c:pt>
                <c:pt idx="7">
                  <c:v>Tampa</c:v>
                </c:pt>
                <c:pt idx="8">
                  <c:v>Nashville</c:v>
                </c:pt>
                <c:pt idx="9">
                  <c:v>Dallas</c:v>
                </c:pt>
                <c:pt idx="10">
                  <c:v>San Francisco</c:v>
                </c:pt>
                <c:pt idx="11">
                  <c:v>San Diego</c:v>
                </c:pt>
                <c:pt idx="12">
                  <c:v>Las Vegas</c:v>
                </c:pt>
                <c:pt idx="13">
                  <c:v>Houston</c:v>
                </c:pt>
                <c:pt idx="14">
                  <c:v>Denver</c:v>
                </c:pt>
                <c:pt idx="15">
                  <c:v>National</c:v>
                </c:pt>
                <c:pt idx="16">
                  <c:v>Los Angeles</c:v>
                </c:pt>
                <c:pt idx="17">
                  <c:v>Miami Metro</c:v>
                </c:pt>
                <c:pt idx="18">
                  <c:v>Baltimore</c:v>
                </c:pt>
                <c:pt idx="19">
                  <c:v>Portland</c:v>
                </c:pt>
                <c:pt idx="20">
                  <c:v>Twin Cities</c:v>
                </c:pt>
                <c:pt idx="21">
                  <c:v>Philadelphia</c:v>
                </c:pt>
                <c:pt idx="22">
                  <c:v>Detroit</c:v>
                </c:pt>
                <c:pt idx="23">
                  <c:v>Seattle</c:v>
                </c:pt>
                <c:pt idx="24">
                  <c:v>Chicago</c:v>
                </c:pt>
                <c:pt idx="25">
                  <c:v>Boston</c:v>
                </c:pt>
                <c:pt idx="26">
                  <c:v>New Jersey</c:v>
                </c:pt>
                <c:pt idx="27">
                  <c:v>Columbus</c:v>
                </c:pt>
                <c:pt idx="28">
                  <c:v>Indianapolis</c:v>
                </c:pt>
                <c:pt idx="29">
                  <c:v>Washington DC</c:v>
                </c:pt>
                <c:pt idx="30">
                  <c:v>Kansas City</c:v>
                </c:pt>
                <c:pt idx="31">
                  <c:v>New York</c:v>
                </c:pt>
              </c:strCache>
            </c:strRef>
          </c:cat>
          <c:val>
            <c:numRef>
              <c:f>Overall!$B$2:$B$33</c:f>
              <c:numCache>
                <c:formatCode>0.0%</c:formatCode>
                <c:ptCount val="32"/>
                <c:pt idx="0">
                  <c:v>-5.5229140000000003E-2</c:v>
                </c:pt>
                <c:pt idx="1">
                  <c:v>-3.3792240000000001E-2</c:v>
                </c:pt>
                <c:pt idx="2">
                  <c:v>-2.9138250000000001E-2</c:v>
                </c:pt>
                <c:pt idx="3">
                  <c:v>-2.723505E-2</c:v>
                </c:pt>
                <c:pt idx="4">
                  <c:v>-2.6908290000000001E-2</c:v>
                </c:pt>
                <c:pt idx="5">
                  <c:v>-1.9195050000000002E-2</c:v>
                </c:pt>
                <c:pt idx="6">
                  <c:v>-1.896664E-2</c:v>
                </c:pt>
                <c:pt idx="7">
                  <c:v>-1.8599560000000001E-2</c:v>
                </c:pt>
                <c:pt idx="8">
                  <c:v>-1.742788E-2</c:v>
                </c:pt>
                <c:pt idx="9">
                  <c:v>-1.5345269999999999E-2</c:v>
                </c:pt>
                <c:pt idx="10">
                  <c:v>-8.2201600000000007E-3</c:v>
                </c:pt>
                <c:pt idx="11">
                  <c:v>-5.4644799999999999E-3</c:v>
                </c:pt>
                <c:pt idx="12">
                  <c:v>-4.7522099999999998E-3</c:v>
                </c:pt>
                <c:pt idx="13">
                  <c:v>7.3475000000000005E-4</c:v>
                </c:pt>
                <c:pt idx="14">
                  <c:v>5.1652900000000003E-3</c:v>
                </c:pt>
                <c:pt idx="15">
                  <c:v>7.5231500000000001E-3</c:v>
                </c:pt>
                <c:pt idx="16">
                  <c:v>8.8666200000000004E-3</c:v>
                </c:pt>
                <c:pt idx="17">
                  <c:v>1.156547E-2</c:v>
                </c:pt>
                <c:pt idx="18">
                  <c:v>1.3569319999999999E-2</c:v>
                </c:pt>
                <c:pt idx="19">
                  <c:v>1.370645E-2</c:v>
                </c:pt>
                <c:pt idx="20">
                  <c:v>1.401869E-2</c:v>
                </c:pt>
                <c:pt idx="21">
                  <c:v>1.7361109999999999E-2</c:v>
                </c:pt>
                <c:pt idx="22">
                  <c:v>2.0016010000000001E-2</c:v>
                </c:pt>
                <c:pt idx="23">
                  <c:v>2.008215E-2</c:v>
                </c:pt>
                <c:pt idx="24">
                  <c:v>2.0537119999999999E-2</c:v>
                </c:pt>
                <c:pt idx="25">
                  <c:v>2.902186E-2</c:v>
                </c:pt>
                <c:pt idx="26">
                  <c:v>2.918455E-2</c:v>
                </c:pt>
                <c:pt idx="27">
                  <c:v>2.9295330000000001E-2</c:v>
                </c:pt>
                <c:pt idx="28">
                  <c:v>2.9838710000000001E-2</c:v>
                </c:pt>
                <c:pt idx="29">
                  <c:v>3.3723650000000001E-2</c:v>
                </c:pt>
                <c:pt idx="30">
                  <c:v>4.0669860000000002E-2</c:v>
                </c:pt>
                <c:pt idx="31">
                  <c:v>4.7912389999999999E-2</c:v>
                </c:pt>
              </c:numCache>
            </c:numRef>
          </c:val>
          <c:extLst>
            <c:ext xmlns:c16="http://schemas.microsoft.com/office/drawing/2014/chart" uri="{C3380CC4-5D6E-409C-BE32-E72D297353CC}">
              <c16:uniqueId val="{00000022-62A0-4976-9B11-86A0DE4CD8F3}"/>
            </c:ext>
          </c:extLst>
        </c:ser>
        <c:dLbls>
          <c:dLblPos val="outEnd"/>
          <c:showLegendKey val="0"/>
          <c:showVal val="1"/>
          <c:showCatName val="0"/>
          <c:showSerName val="0"/>
          <c:showPercent val="0"/>
          <c:showBubbleSize val="0"/>
        </c:dLbls>
        <c:gapWidth val="219"/>
        <c:axId val="1381582400"/>
        <c:axId val="1381581920"/>
      </c:barChart>
      <c:lineChart>
        <c:grouping val="standard"/>
        <c:varyColors val="0"/>
        <c:ser>
          <c:idx val="1"/>
          <c:order val="1"/>
          <c:spPr>
            <a:ln w="31750" cap="rnd">
              <a:solidFill>
                <a:srgbClr val="007FFF"/>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23-62A0-4976-9B11-86A0DE4CD8F3}"/>
                </c:ext>
              </c:extLst>
            </c:dLbl>
            <c:dLbl>
              <c:idx val="1"/>
              <c:delete val="1"/>
              <c:extLst>
                <c:ext xmlns:c15="http://schemas.microsoft.com/office/drawing/2012/chart" uri="{CE6537A1-D6FC-4f65-9D91-7224C49458BB}"/>
                <c:ext xmlns:c16="http://schemas.microsoft.com/office/drawing/2014/chart" uri="{C3380CC4-5D6E-409C-BE32-E72D297353CC}">
                  <c16:uniqueId val="{00000024-62A0-4976-9B11-86A0DE4CD8F3}"/>
                </c:ext>
              </c:extLst>
            </c:dLbl>
            <c:dLbl>
              <c:idx val="2"/>
              <c:delete val="1"/>
              <c:extLst>
                <c:ext xmlns:c15="http://schemas.microsoft.com/office/drawing/2012/chart" uri="{CE6537A1-D6FC-4f65-9D91-7224C49458BB}"/>
                <c:ext xmlns:c16="http://schemas.microsoft.com/office/drawing/2014/chart" uri="{C3380CC4-5D6E-409C-BE32-E72D297353CC}">
                  <c16:uniqueId val="{00000025-62A0-4976-9B11-86A0DE4CD8F3}"/>
                </c:ext>
              </c:extLst>
            </c:dLbl>
            <c:dLbl>
              <c:idx val="3"/>
              <c:delete val="1"/>
              <c:extLst>
                <c:ext xmlns:c15="http://schemas.microsoft.com/office/drawing/2012/chart" uri="{CE6537A1-D6FC-4f65-9D91-7224C49458BB}"/>
                <c:ext xmlns:c16="http://schemas.microsoft.com/office/drawing/2014/chart" uri="{C3380CC4-5D6E-409C-BE32-E72D297353CC}">
                  <c16:uniqueId val="{00000026-62A0-4976-9B11-86A0DE4CD8F3}"/>
                </c:ext>
              </c:extLst>
            </c:dLbl>
            <c:dLbl>
              <c:idx val="4"/>
              <c:delete val="1"/>
              <c:extLst>
                <c:ext xmlns:c15="http://schemas.microsoft.com/office/drawing/2012/chart" uri="{CE6537A1-D6FC-4f65-9D91-7224C49458BB}"/>
                <c:ext xmlns:c16="http://schemas.microsoft.com/office/drawing/2014/chart" uri="{C3380CC4-5D6E-409C-BE32-E72D297353CC}">
                  <c16:uniqueId val="{00000027-62A0-4976-9B11-86A0DE4CD8F3}"/>
                </c:ext>
              </c:extLst>
            </c:dLbl>
            <c:dLbl>
              <c:idx val="5"/>
              <c:delete val="1"/>
              <c:extLst>
                <c:ext xmlns:c15="http://schemas.microsoft.com/office/drawing/2012/chart" uri="{CE6537A1-D6FC-4f65-9D91-7224C49458BB}"/>
                <c:ext xmlns:c16="http://schemas.microsoft.com/office/drawing/2014/chart" uri="{C3380CC4-5D6E-409C-BE32-E72D297353CC}">
                  <c16:uniqueId val="{00000028-62A0-4976-9B11-86A0DE4CD8F3}"/>
                </c:ext>
              </c:extLst>
            </c:dLbl>
            <c:dLbl>
              <c:idx val="6"/>
              <c:delete val="1"/>
              <c:extLst>
                <c:ext xmlns:c15="http://schemas.microsoft.com/office/drawing/2012/chart" uri="{CE6537A1-D6FC-4f65-9D91-7224C49458BB}"/>
                <c:ext xmlns:c16="http://schemas.microsoft.com/office/drawing/2014/chart" uri="{C3380CC4-5D6E-409C-BE32-E72D297353CC}">
                  <c16:uniqueId val="{00000029-62A0-4976-9B11-86A0DE4CD8F3}"/>
                </c:ext>
              </c:extLst>
            </c:dLbl>
            <c:dLbl>
              <c:idx val="7"/>
              <c:delete val="1"/>
              <c:extLst>
                <c:ext xmlns:c15="http://schemas.microsoft.com/office/drawing/2012/chart" uri="{CE6537A1-D6FC-4f65-9D91-7224C49458BB}"/>
                <c:ext xmlns:c16="http://schemas.microsoft.com/office/drawing/2014/chart" uri="{C3380CC4-5D6E-409C-BE32-E72D297353CC}">
                  <c16:uniqueId val="{0000002A-62A0-4976-9B11-86A0DE4CD8F3}"/>
                </c:ext>
              </c:extLst>
            </c:dLbl>
            <c:dLbl>
              <c:idx val="8"/>
              <c:delete val="1"/>
              <c:extLst>
                <c:ext xmlns:c15="http://schemas.microsoft.com/office/drawing/2012/chart" uri="{CE6537A1-D6FC-4f65-9D91-7224C49458BB}"/>
                <c:ext xmlns:c16="http://schemas.microsoft.com/office/drawing/2014/chart" uri="{C3380CC4-5D6E-409C-BE32-E72D297353CC}">
                  <c16:uniqueId val="{0000002B-62A0-4976-9B11-86A0DE4CD8F3}"/>
                </c:ext>
              </c:extLst>
            </c:dLbl>
            <c:dLbl>
              <c:idx val="9"/>
              <c:delete val="1"/>
              <c:extLst>
                <c:ext xmlns:c15="http://schemas.microsoft.com/office/drawing/2012/chart" uri="{CE6537A1-D6FC-4f65-9D91-7224C49458BB}"/>
                <c:ext xmlns:c16="http://schemas.microsoft.com/office/drawing/2014/chart" uri="{C3380CC4-5D6E-409C-BE32-E72D297353CC}">
                  <c16:uniqueId val="{0000002C-62A0-4976-9B11-86A0DE4CD8F3}"/>
                </c:ext>
              </c:extLst>
            </c:dLbl>
            <c:dLbl>
              <c:idx val="10"/>
              <c:delete val="1"/>
              <c:extLst>
                <c:ext xmlns:c15="http://schemas.microsoft.com/office/drawing/2012/chart" uri="{CE6537A1-D6FC-4f65-9D91-7224C49458BB}"/>
                <c:ext xmlns:c16="http://schemas.microsoft.com/office/drawing/2014/chart" uri="{C3380CC4-5D6E-409C-BE32-E72D297353CC}">
                  <c16:uniqueId val="{0000002D-62A0-4976-9B11-86A0DE4CD8F3}"/>
                </c:ext>
              </c:extLst>
            </c:dLbl>
            <c:dLbl>
              <c:idx val="11"/>
              <c:delete val="1"/>
              <c:extLst>
                <c:ext xmlns:c15="http://schemas.microsoft.com/office/drawing/2012/chart" uri="{CE6537A1-D6FC-4f65-9D91-7224C49458BB}"/>
                <c:ext xmlns:c16="http://schemas.microsoft.com/office/drawing/2014/chart" uri="{C3380CC4-5D6E-409C-BE32-E72D297353CC}">
                  <c16:uniqueId val="{0000002E-62A0-4976-9B11-86A0DE4CD8F3}"/>
                </c:ext>
              </c:extLst>
            </c:dLbl>
            <c:dLbl>
              <c:idx val="12"/>
              <c:delete val="1"/>
              <c:extLst>
                <c:ext xmlns:c15="http://schemas.microsoft.com/office/drawing/2012/chart" uri="{CE6537A1-D6FC-4f65-9D91-7224C49458BB}"/>
                <c:ext xmlns:c16="http://schemas.microsoft.com/office/drawing/2014/chart" uri="{C3380CC4-5D6E-409C-BE32-E72D297353CC}">
                  <c16:uniqueId val="{0000002F-62A0-4976-9B11-86A0DE4CD8F3}"/>
                </c:ext>
              </c:extLst>
            </c:dLbl>
            <c:dLbl>
              <c:idx val="13"/>
              <c:delete val="1"/>
              <c:extLst>
                <c:ext xmlns:c15="http://schemas.microsoft.com/office/drawing/2012/chart" uri="{CE6537A1-D6FC-4f65-9D91-7224C49458BB}"/>
                <c:ext xmlns:c16="http://schemas.microsoft.com/office/drawing/2014/chart" uri="{C3380CC4-5D6E-409C-BE32-E72D297353CC}">
                  <c16:uniqueId val="{00000030-62A0-4976-9B11-86A0DE4CD8F3}"/>
                </c:ext>
              </c:extLst>
            </c:dLbl>
            <c:dLbl>
              <c:idx val="14"/>
              <c:delete val="1"/>
              <c:extLst>
                <c:ext xmlns:c15="http://schemas.microsoft.com/office/drawing/2012/chart" uri="{CE6537A1-D6FC-4f65-9D91-7224C49458BB}"/>
                <c:ext xmlns:c16="http://schemas.microsoft.com/office/drawing/2014/chart" uri="{C3380CC4-5D6E-409C-BE32-E72D297353CC}">
                  <c16:uniqueId val="{00000031-62A0-4976-9B11-86A0DE4CD8F3}"/>
                </c:ext>
              </c:extLst>
            </c:dLbl>
            <c:dLbl>
              <c:idx val="15"/>
              <c:delete val="1"/>
              <c:extLst>
                <c:ext xmlns:c15="http://schemas.microsoft.com/office/drawing/2012/chart" uri="{CE6537A1-D6FC-4f65-9D91-7224C49458BB}"/>
                <c:ext xmlns:c16="http://schemas.microsoft.com/office/drawing/2014/chart" uri="{C3380CC4-5D6E-409C-BE32-E72D297353CC}">
                  <c16:uniqueId val="{00000032-62A0-4976-9B11-86A0DE4CD8F3}"/>
                </c:ext>
              </c:extLst>
            </c:dLbl>
            <c:dLbl>
              <c:idx val="16"/>
              <c:delete val="1"/>
              <c:extLst>
                <c:ext xmlns:c15="http://schemas.microsoft.com/office/drawing/2012/chart" uri="{CE6537A1-D6FC-4f65-9D91-7224C49458BB}"/>
                <c:ext xmlns:c16="http://schemas.microsoft.com/office/drawing/2014/chart" uri="{C3380CC4-5D6E-409C-BE32-E72D297353CC}">
                  <c16:uniqueId val="{00000033-62A0-4976-9B11-86A0DE4CD8F3}"/>
                </c:ext>
              </c:extLst>
            </c:dLbl>
            <c:dLbl>
              <c:idx val="17"/>
              <c:delete val="1"/>
              <c:extLst>
                <c:ext xmlns:c15="http://schemas.microsoft.com/office/drawing/2012/chart" uri="{CE6537A1-D6FC-4f65-9D91-7224C49458BB}"/>
                <c:ext xmlns:c16="http://schemas.microsoft.com/office/drawing/2014/chart" uri="{C3380CC4-5D6E-409C-BE32-E72D297353CC}">
                  <c16:uniqueId val="{00000034-62A0-4976-9B11-86A0DE4CD8F3}"/>
                </c:ext>
              </c:extLst>
            </c:dLbl>
            <c:dLbl>
              <c:idx val="18"/>
              <c:delete val="1"/>
              <c:extLst>
                <c:ext xmlns:c15="http://schemas.microsoft.com/office/drawing/2012/chart" uri="{CE6537A1-D6FC-4f65-9D91-7224C49458BB}"/>
                <c:ext xmlns:c16="http://schemas.microsoft.com/office/drawing/2014/chart" uri="{C3380CC4-5D6E-409C-BE32-E72D297353CC}">
                  <c16:uniqueId val="{00000035-62A0-4976-9B11-86A0DE4CD8F3}"/>
                </c:ext>
              </c:extLst>
            </c:dLbl>
            <c:dLbl>
              <c:idx val="19"/>
              <c:delete val="1"/>
              <c:extLst>
                <c:ext xmlns:c15="http://schemas.microsoft.com/office/drawing/2012/chart" uri="{CE6537A1-D6FC-4f65-9D91-7224C49458BB}"/>
                <c:ext xmlns:c16="http://schemas.microsoft.com/office/drawing/2014/chart" uri="{C3380CC4-5D6E-409C-BE32-E72D297353CC}">
                  <c16:uniqueId val="{00000036-62A0-4976-9B11-86A0DE4CD8F3}"/>
                </c:ext>
              </c:extLst>
            </c:dLbl>
            <c:dLbl>
              <c:idx val="20"/>
              <c:delete val="1"/>
              <c:extLst>
                <c:ext xmlns:c15="http://schemas.microsoft.com/office/drawing/2012/chart" uri="{CE6537A1-D6FC-4f65-9D91-7224C49458BB}"/>
                <c:ext xmlns:c16="http://schemas.microsoft.com/office/drawing/2014/chart" uri="{C3380CC4-5D6E-409C-BE32-E72D297353CC}">
                  <c16:uniqueId val="{00000037-62A0-4976-9B11-86A0DE4CD8F3}"/>
                </c:ext>
              </c:extLst>
            </c:dLbl>
            <c:dLbl>
              <c:idx val="21"/>
              <c:delete val="1"/>
              <c:extLst>
                <c:ext xmlns:c15="http://schemas.microsoft.com/office/drawing/2012/chart" uri="{CE6537A1-D6FC-4f65-9D91-7224C49458BB}"/>
                <c:ext xmlns:c16="http://schemas.microsoft.com/office/drawing/2014/chart" uri="{C3380CC4-5D6E-409C-BE32-E72D297353CC}">
                  <c16:uniqueId val="{00000038-62A0-4976-9B11-86A0DE4CD8F3}"/>
                </c:ext>
              </c:extLst>
            </c:dLbl>
            <c:dLbl>
              <c:idx val="22"/>
              <c:delete val="1"/>
              <c:extLst>
                <c:ext xmlns:c15="http://schemas.microsoft.com/office/drawing/2012/chart" uri="{CE6537A1-D6FC-4f65-9D91-7224C49458BB}"/>
                <c:ext xmlns:c16="http://schemas.microsoft.com/office/drawing/2014/chart" uri="{C3380CC4-5D6E-409C-BE32-E72D297353CC}">
                  <c16:uniqueId val="{00000039-62A0-4976-9B11-86A0DE4CD8F3}"/>
                </c:ext>
              </c:extLst>
            </c:dLbl>
            <c:dLbl>
              <c:idx val="23"/>
              <c:delete val="1"/>
              <c:extLst>
                <c:ext xmlns:c15="http://schemas.microsoft.com/office/drawing/2012/chart" uri="{CE6537A1-D6FC-4f65-9D91-7224C49458BB}"/>
                <c:ext xmlns:c16="http://schemas.microsoft.com/office/drawing/2014/chart" uri="{C3380CC4-5D6E-409C-BE32-E72D297353CC}">
                  <c16:uniqueId val="{0000003A-62A0-4976-9B11-86A0DE4CD8F3}"/>
                </c:ext>
              </c:extLst>
            </c:dLbl>
            <c:dLbl>
              <c:idx val="24"/>
              <c:delete val="1"/>
              <c:extLst>
                <c:ext xmlns:c15="http://schemas.microsoft.com/office/drawing/2012/chart" uri="{CE6537A1-D6FC-4f65-9D91-7224C49458BB}"/>
                <c:ext xmlns:c16="http://schemas.microsoft.com/office/drawing/2014/chart" uri="{C3380CC4-5D6E-409C-BE32-E72D297353CC}">
                  <c16:uniqueId val="{0000003B-62A0-4976-9B11-86A0DE4CD8F3}"/>
                </c:ext>
              </c:extLst>
            </c:dLbl>
            <c:dLbl>
              <c:idx val="25"/>
              <c:delete val="1"/>
              <c:extLst>
                <c:ext xmlns:c15="http://schemas.microsoft.com/office/drawing/2012/chart" uri="{CE6537A1-D6FC-4f65-9D91-7224C49458BB}"/>
                <c:ext xmlns:c16="http://schemas.microsoft.com/office/drawing/2014/chart" uri="{C3380CC4-5D6E-409C-BE32-E72D297353CC}">
                  <c16:uniqueId val="{0000003C-62A0-4976-9B11-86A0DE4CD8F3}"/>
                </c:ext>
              </c:extLst>
            </c:dLbl>
            <c:dLbl>
              <c:idx val="26"/>
              <c:layout>
                <c:manualLayout>
                  <c:x val="0.6076748906386702"/>
                  <c:y val="-2.6954071119661346E-2"/>
                </c:manualLayout>
              </c:layout>
              <c:tx>
                <c:rich>
                  <a:bodyPr rot="0" spcFirstLastPara="1" vertOverflow="ellipsis" vert="horz" wrap="square" lIns="38100" tIns="19050" rIns="38100" bIns="19050" anchor="ctr" anchorCtr="1">
                    <a:noAutofit/>
                  </a:bodyPr>
                  <a:lstStyle/>
                  <a:p>
                    <a:pPr>
                      <a:defRPr sz="1600" b="0" i="0" u="none" strike="noStrike" kern="1200" baseline="0">
                        <a:ln>
                          <a:noFill/>
                        </a:ln>
                        <a:solidFill>
                          <a:srgbClr val="007FFF"/>
                        </a:solidFill>
                        <a:latin typeface="+mn-lt"/>
                        <a:ea typeface="+mn-ea"/>
                        <a:cs typeface="+mn-cs"/>
                      </a:defRPr>
                    </a:pPr>
                    <a:fld id="{822A9F17-20CF-4B0D-A820-4D31828772A3}" type="VALUE">
                      <a:rPr lang="en-US">
                        <a:ln>
                          <a:noFill/>
                        </a:ln>
                        <a:solidFill>
                          <a:srgbClr val="007FFF"/>
                        </a:solidFill>
                      </a:rPr>
                      <a:pPr>
                        <a:defRPr>
                          <a:ln>
                            <a:noFill/>
                          </a:ln>
                          <a:solidFill>
                            <a:srgbClr val="007FFF"/>
                          </a:solidFill>
                        </a:defRPr>
                      </a:pPr>
                      <a:t>[VALUE]</a:t>
                    </a:fld>
                    <a:r>
                      <a:rPr lang="en-US">
                        <a:ln>
                          <a:noFill/>
                        </a:ln>
                        <a:solidFill>
                          <a:srgbClr val="007FFF"/>
                        </a:solidFill>
                      </a:rPr>
                      <a:t> 10-Year Avg</a:t>
                    </a: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ln>
                        <a:noFill/>
                      </a:ln>
                      <a:solidFill>
                        <a:srgbClr val="007FFF"/>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5763677420296149"/>
                      <c:h val="3.9164420485175197E-2"/>
                    </c:manualLayout>
                  </c15:layout>
                  <c15:dlblFieldTable/>
                  <c15:showDataLabelsRange val="0"/>
                </c:ext>
                <c:ext xmlns:c16="http://schemas.microsoft.com/office/drawing/2014/chart" uri="{C3380CC4-5D6E-409C-BE32-E72D297353CC}">
                  <c16:uniqueId val="{0000003D-62A0-4976-9B11-86A0DE4CD8F3}"/>
                </c:ext>
              </c:extLst>
            </c:dLbl>
            <c:dLbl>
              <c:idx val="27"/>
              <c:delete val="1"/>
              <c:extLst>
                <c:ext xmlns:c15="http://schemas.microsoft.com/office/drawing/2012/chart" uri="{CE6537A1-D6FC-4f65-9D91-7224C49458BB}"/>
                <c:ext xmlns:c16="http://schemas.microsoft.com/office/drawing/2014/chart" uri="{C3380CC4-5D6E-409C-BE32-E72D297353CC}">
                  <c16:uniqueId val="{0000003E-62A0-4976-9B11-86A0DE4CD8F3}"/>
                </c:ext>
              </c:extLst>
            </c:dLbl>
            <c:dLbl>
              <c:idx val="28"/>
              <c:delete val="1"/>
              <c:extLst>
                <c:ext xmlns:c15="http://schemas.microsoft.com/office/drawing/2012/chart" uri="{CE6537A1-D6FC-4f65-9D91-7224C49458BB}"/>
                <c:ext xmlns:c16="http://schemas.microsoft.com/office/drawing/2014/chart" uri="{C3380CC4-5D6E-409C-BE32-E72D297353CC}">
                  <c16:uniqueId val="{0000003F-62A0-4976-9B11-86A0DE4CD8F3}"/>
                </c:ext>
              </c:extLst>
            </c:dLbl>
            <c:dLbl>
              <c:idx val="29"/>
              <c:delete val="1"/>
              <c:extLst>
                <c:ext xmlns:c15="http://schemas.microsoft.com/office/drawing/2012/chart" uri="{CE6537A1-D6FC-4f65-9D91-7224C49458BB}"/>
                <c:ext xmlns:c16="http://schemas.microsoft.com/office/drawing/2014/chart" uri="{C3380CC4-5D6E-409C-BE32-E72D297353CC}">
                  <c16:uniqueId val="{00000040-62A0-4976-9B11-86A0DE4CD8F3}"/>
                </c:ext>
              </c:extLst>
            </c:dLbl>
            <c:dLbl>
              <c:idx val="30"/>
              <c:delete val="1"/>
              <c:extLst>
                <c:ext xmlns:c15="http://schemas.microsoft.com/office/drawing/2012/chart" uri="{CE6537A1-D6FC-4f65-9D91-7224C49458BB}"/>
                <c:ext xmlns:c16="http://schemas.microsoft.com/office/drawing/2014/chart" uri="{C3380CC4-5D6E-409C-BE32-E72D297353CC}">
                  <c16:uniqueId val="{00000041-62A0-4976-9B11-86A0DE4CD8F3}"/>
                </c:ext>
              </c:extLst>
            </c:dLbl>
            <c:dLbl>
              <c:idx val="31"/>
              <c:delete val="1"/>
              <c:extLst>
                <c:ext xmlns:c15="http://schemas.microsoft.com/office/drawing/2012/chart" uri="{CE6537A1-D6FC-4f65-9D91-7224C49458BB}"/>
                <c:ext xmlns:c16="http://schemas.microsoft.com/office/drawing/2014/chart" uri="{C3380CC4-5D6E-409C-BE32-E72D297353CC}">
                  <c16:uniqueId val="{00000042-62A0-4976-9B11-86A0DE4CD8F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ln>
                      <a:noFill/>
                    </a:ln>
                    <a:solidFill>
                      <a:srgbClr val="007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Overall!$A$2:$A$33</c:f>
              <c:strCache>
                <c:ptCount val="32"/>
                <c:pt idx="0">
                  <c:v>Austin</c:v>
                </c:pt>
                <c:pt idx="1">
                  <c:v>Raleigh</c:v>
                </c:pt>
                <c:pt idx="2">
                  <c:v>Phoenix</c:v>
                </c:pt>
                <c:pt idx="3">
                  <c:v>Atlanta</c:v>
                </c:pt>
                <c:pt idx="4">
                  <c:v>Orlando</c:v>
                </c:pt>
                <c:pt idx="5">
                  <c:v>Charlotte</c:v>
                </c:pt>
                <c:pt idx="6">
                  <c:v>Colorado Springs</c:v>
                </c:pt>
                <c:pt idx="7">
                  <c:v>Tampa</c:v>
                </c:pt>
                <c:pt idx="8">
                  <c:v>Nashville</c:v>
                </c:pt>
                <c:pt idx="9">
                  <c:v>Dallas</c:v>
                </c:pt>
                <c:pt idx="10">
                  <c:v>San Francisco</c:v>
                </c:pt>
                <c:pt idx="11">
                  <c:v>San Diego</c:v>
                </c:pt>
                <c:pt idx="12">
                  <c:v>Las Vegas</c:v>
                </c:pt>
                <c:pt idx="13">
                  <c:v>Houston</c:v>
                </c:pt>
                <c:pt idx="14">
                  <c:v>Denver</c:v>
                </c:pt>
                <c:pt idx="15">
                  <c:v>National</c:v>
                </c:pt>
                <c:pt idx="16">
                  <c:v>Los Angeles</c:v>
                </c:pt>
                <c:pt idx="17">
                  <c:v>Miami Metro</c:v>
                </c:pt>
                <c:pt idx="18">
                  <c:v>Baltimore</c:v>
                </c:pt>
                <c:pt idx="19">
                  <c:v>Portland</c:v>
                </c:pt>
                <c:pt idx="20">
                  <c:v>Twin Cities</c:v>
                </c:pt>
                <c:pt idx="21">
                  <c:v>Philadelphia</c:v>
                </c:pt>
                <c:pt idx="22">
                  <c:v>Detroit</c:v>
                </c:pt>
                <c:pt idx="23">
                  <c:v>Seattle</c:v>
                </c:pt>
                <c:pt idx="24">
                  <c:v>Chicago</c:v>
                </c:pt>
                <c:pt idx="25">
                  <c:v>Boston</c:v>
                </c:pt>
                <c:pt idx="26">
                  <c:v>New Jersey</c:v>
                </c:pt>
                <c:pt idx="27">
                  <c:v>Columbus</c:v>
                </c:pt>
                <c:pt idx="28">
                  <c:v>Indianapolis</c:v>
                </c:pt>
                <c:pt idx="29">
                  <c:v>Washington DC</c:v>
                </c:pt>
                <c:pt idx="30">
                  <c:v>Kansas City</c:v>
                </c:pt>
                <c:pt idx="31">
                  <c:v>New York</c:v>
                </c:pt>
              </c:strCache>
            </c:strRef>
          </c:cat>
          <c:val>
            <c:numRef>
              <c:f>Overall!$C$2:$C$33</c:f>
              <c:numCache>
                <c:formatCode>0.0%</c:formatCode>
                <c:ptCount val="32"/>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pt idx="21">
                  <c:v>4.2999999999999997E-2</c:v>
                </c:pt>
                <c:pt idx="22">
                  <c:v>4.2999999999999997E-2</c:v>
                </c:pt>
                <c:pt idx="23">
                  <c:v>4.2999999999999997E-2</c:v>
                </c:pt>
                <c:pt idx="24">
                  <c:v>4.2999999999999997E-2</c:v>
                </c:pt>
                <c:pt idx="25">
                  <c:v>4.2999999999999997E-2</c:v>
                </c:pt>
                <c:pt idx="26">
                  <c:v>4.2999999999999997E-2</c:v>
                </c:pt>
                <c:pt idx="27">
                  <c:v>4.2999999999999997E-2</c:v>
                </c:pt>
                <c:pt idx="28">
                  <c:v>4.2999999999999997E-2</c:v>
                </c:pt>
                <c:pt idx="29">
                  <c:v>4.2999999999999997E-2</c:v>
                </c:pt>
                <c:pt idx="30">
                  <c:v>4.2999999999999997E-2</c:v>
                </c:pt>
                <c:pt idx="31">
                  <c:v>4.2999999999999997E-2</c:v>
                </c:pt>
              </c:numCache>
            </c:numRef>
          </c:val>
          <c:smooth val="0"/>
          <c:extLst>
            <c:ext xmlns:c16="http://schemas.microsoft.com/office/drawing/2014/chart" uri="{C3380CC4-5D6E-409C-BE32-E72D297353CC}">
              <c16:uniqueId val="{00000043-62A0-4976-9B11-86A0DE4CD8F3}"/>
            </c:ext>
          </c:extLst>
        </c:ser>
        <c:dLbls>
          <c:showLegendKey val="0"/>
          <c:showVal val="0"/>
          <c:showCatName val="0"/>
          <c:showSerName val="0"/>
          <c:showPercent val="0"/>
          <c:showBubbleSize val="0"/>
        </c:dLbls>
        <c:marker val="1"/>
        <c:smooth val="0"/>
        <c:axId val="1381582400"/>
        <c:axId val="1381581920"/>
      </c:lineChart>
      <c:catAx>
        <c:axId val="1381582400"/>
        <c:scaling>
          <c:orientation val="maxMin"/>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1381581920"/>
        <c:crosses val="autoZero"/>
        <c:auto val="1"/>
        <c:lblAlgn val="ctr"/>
        <c:lblOffset val="100"/>
        <c:noMultiLvlLbl val="0"/>
      </c:catAx>
      <c:valAx>
        <c:axId val="1381581920"/>
        <c:scaling>
          <c:orientation val="minMax"/>
          <c:max val="6.0000000000000012E-2"/>
          <c:min val="-6.0000000000000012E-2"/>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381582400"/>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920" b="0" i="0" u="none" strike="noStrike" kern="1200" spc="0" baseline="0">
                <a:solidFill>
                  <a:sysClr val="windowText" lastClr="000000"/>
                </a:solidFill>
                <a:latin typeface="+mn-lt"/>
                <a:ea typeface="+mn-ea"/>
                <a:cs typeface="+mn-cs"/>
              </a:defRPr>
            </a:pPr>
            <a:r>
              <a:rPr lang="en-US" sz="1600" b="1">
                <a:solidFill>
                  <a:srgbClr val="007FFF"/>
                </a:solidFill>
              </a:rPr>
              <a:t>Denver</a:t>
            </a:r>
            <a:r>
              <a:rPr lang="en-US" sz="1600" b="1">
                <a:solidFill>
                  <a:sysClr val="windowText" lastClr="000000"/>
                </a:solidFill>
              </a:rPr>
              <a:t> Annual Completions: Rentable Square Feet &amp; Percent of Stock</a:t>
            </a:r>
          </a:p>
        </c:rich>
      </c:tx>
      <c:overlay val="0"/>
      <c:spPr>
        <a:noFill/>
        <a:ln>
          <a:noFill/>
        </a:ln>
        <a:effectLst/>
      </c:spPr>
      <c:txPr>
        <a:bodyPr rot="0" spcFirstLastPara="1" vertOverflow="ellipsis" vert="horz" wrap="square" anchor="ctr" anchorCtr="1"/>
        <a:lstStyle/>
        <a:p>
          <a:pPr algn="ctr" rtl="0">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2"/>
          <c:order val="1"/>
          <c:tx>
            <c:strRef>
              <c:f>'Denver '!$D$1</c:f>
              <c:strCache>
                <c:ptCount val="1"/>
                <c:pt idx="0">
                  <c:v>Rentable Square Feet</c:v>
                </c:pt>
              </c:strCache>
            </c:strRef>
          </c:tx>
          <c:spPr>
            <a:solidFill>
              <a:srgbClr val="A9A9A9"/>
            </a:solidFill>
            <a:ln>
              <a:noFill/>
            </a:ln>
            <a:effectLst/>
          </c:spPr>
          <c:invertIfNegative val="0"/>
          <c:cat>
            <c:strRef>
              <c:f>'Denver '!$B$2:$B$30</c:f>
              <c:strCache>
                <c:ptCount val="2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 (F)</c:v>
                </c:pt>
                <c:pt idx="24">
                  <c:v>2025 (F)</c:v>
                </c:pt>
                <c:pt idx="25">
                  <c:v>2026 (F)</c:v>
                </c:pt>
                <c:pt idx="26">
                  <c:v>2027 (F)</c:v>
                </c:pt>
                <c:pt idx="27">
                  <c:v>2028 (F)</c:v>
                </c:pt>
                <c:pt idx="28">
                  <c:v>2029 (F)</c:v>
                </c:pt>
              </c:strCache>
            </c:strRef>
          </c:cat>
          <c:val>
            <c:numRef>
              <c:f>'Denver '!$D$2:$D$30</c:f>
              <c:numCache>
                <c:formatCode>_(* #,##0_);_(* \(#,##0\);_(* "-"??_);_(@_)</c:formatCode>
                <c:ptCount val="29"/>
                <c:pt idx="0">
                  <c:v>531396</c:v>
                </c:pt>
                <c:pt idx="1">
                  <c:v>637739</c:v>
                </c:pt>
                <c:pt idx="2">
                  <c:v>667848</c:v>
                </c:pt>
                <c:pt idx="3">
                  <c:v>565878</c:v>
                </c:pt>
                <c:pt idx="4">
                  <c:v>416129</c:v>
                </c:pt>
                <c:pt idx="5">
                  <c:v>283816</c:v>
                </c:pt>
                <c:pt idx="6">
                  <c:v>374248</c:v>
                </c:pt>
                <c:pt idx="7">
                  <c:v>821402</c:v>
                </c:pt>
                <c:pt idx="8">
                  <c:v>343738</c:v>
                </c:pt>
                <c:pt idx="9">
                  <c:v>82186</c:v>
                </c:pt>
                <c:pt idx="10">
                  <c:v>62342</c:v>
                </c:pt>
                <c:pt idx="11">
                  <c:v>355030</c:v>
                </c:pt>
                <c:pt idx="12">
                  <c:v>419859</c:v>
                </c:pt>
                <c:pt idx="13">
                  <c:v>875726</c:v>
                </c:pt>
                <c:pt idx="14">
                  <c:v>581644</c:v>
                </c:pt>
                <c:pt idx="15">
                  <c:v>1625726</c:v>
                </c:pt>
                <c:pt idx="16">
                  <c:v>1452288</c:v>
                </c:pt>
                <c:pt idx="17">
                  <c:v>2604320</c:v>
                </c:pt>
                <c:pt idx="18">
                  <c:v>1893667</c:v>
                </c:pt>
                <c:pt idx="19">
                  <c:v>252746</c:v>
                </c:pt>
                <c:pt idx="20">
                  <c:v>790199</c:v>
                </c:pt>
                <c:pt idx="21">
                  <c:v>304372</c:v>
                </c:pt>
                <c:pt idx="22">
                  <c:v>357501</c:v>
                </c:pt>
                <c:pt idx="23" formatCode="General">
                  <c:v>97176</c:v>
                </c:pt>
                <c:pt idx="24" formatCode="General">
                  <c:v>409831</c:v>
                </c:pt>
                <c:pt idx="25" formatCode="General">
                  <c:v>391567</c:v>
                </c:pt>
                <c:pt idx="26" formatCode="General">
                  <c:v>383186</c:v>
                </c:pt>
                <c:pt idx="27" formatCode="General">
                  <c:v>248841</c:v>
                </c:pt>
                <c:pt idx="28" formatCode="General">
                  <c:v>410741</c:v>
                </c:pt>
              </c:numCache>
            </c:numRef>
          </c:val>
          <c:extLst>
            <c:ext xmlns:c16="http://schemas.microsoft.com/office/drawing/2014/chart" uri="{C3380CC4-5D6E-409C-BE32-E72D297353CC}">
              <c16:uniqueId val="{00000000-DEBA-4812-818C-F966C31DA8EA}"/>
            </c:ext>
          </c:extLst>
        </c:ser>
        <c:dLbls>
          <c:showLegendKey val="0"/>
          <c:showVal val="0"/>
          <c:showCatName val="0"/>
          <c:showSerName val="0"/>
          <c:showPercent val="0"/>
          <c:showBubbleSize val="0"/>
        </c:dLbls>
        <c:gapWidth val="150"/>
        <c:axId val="956341775"/>
        <c:axId val="956339855"/>
      </c:barChart>
      <c:lineChart>
        <c:grouping val="standard"/>
        <c:varyColors val="0"/>
        <c:ser>
          <c:idx val="4"/>
          <c:order val="3"/>
          <c:tx>
            <c:strRef>
              <c:f>'Denver '!$F$1</c:f>
              <c:strCache>
                <c:ptCount val="1"/>
                <c:pt idx="0">
                  <c:v>% of Stock</c:v>
                </c:pt>
              </c:strCache>
              <c:extLst xmlns:c15="http://schemas.microsoft.com/office/drawing/2012/chart"/>
            </c:strRef>
          </c:tx>
          <c:spPr>
            <a:ln w="38100" cap="rnd">
              <a:solidFill>
                <a:srgbClr val="007FFF"/>
              </a:solidFill>
              <a:round/>
            </a:ln>
            <a:effectLst/>
          </c:spPr>
          <c:marker>
            <c:symbol val="none"/>
          </c:marker>
          <c:val>
            <c:numRef>
              <c:f>'Denver '!$F$2:$F$30</c:f>
              <c:numCache>
                <c:formatCode>0.0%</c:formatCode>
                <c:ptCount val="29"/>
                <c:pt idx="0">
                  <c:v>4.13874640368736E-2</c:v>
                </c:pt>
                <c:pt idx="1">
                  <c:v>4.7695912986196298E-2</c:v>
                </c:pt>
                <c:pt idx="2">
                  <c:v>4.7673887787388902E-2</c:v>
                </c:pt>
                <c:pt idx="3">
                  <c:v>3.8556679943880401E-2</c:v>
                </c:pt>
                <c:pt idx="4">
                  <c:v>2.7300751371125798E-2</c:v>
                </c:pt>
                <c:pt idx="5">
                  <c:v>1.8125328495075799E-2</c:v>
                </c:pt>
                <c:pt idx="6">
                  <c:v>2.3475089550810201E-2</c:v>
                </c:pt>
                <c:pt idx="7">
                  <c:v>5.0341511224707799E-2</c:v>
                </c:pt>
                <c:pt idx="8">
                  <c:v>2.0057070850057399E-2</c:v>
                </c:pt>
                <c:pt idx="9">
                  <c:v>4.7012498874538997E-3</c:v>
                </c:pt>
                <c:pt idx="10">
                  <c:v>3.5494354335478002E-3</c:v>
                </c:pt>
                <c:pt idx="11">
                  <c:v>2.0142103867513101E-2</c:v>
                </c:pt>
                <c:pt idx="12">
                  <c:v>2.3349768192407999E-2</c:v>
                </c:pt>
                <c:pt idx="13">
                  <c:v>4.7590827334659698E-2</c:v>
                </c:pt>
                <c:pt idx="14">
                  <c:v>3.0173144747460901E-2</c:v>
                </c:pt>
                <c:pt idx="15">
                  <c:v>8.1865411830014903E-2</c:v>
                </c:pt>
                <c:pt idx="16">
                  <c:v>6.7597807826357603E-2</c:v>
                </c:pt>
                <c:pt idx="17">
                  <c:v>0.11354461343005801</c:v>
                </c:pt>
                <c:pt idx="18">
                  <c:v>7.4142662804357995E-2</c:v>
                </c:pt>
                <c:pt idx="19">
                  <c:v>9.2126992407595004E-3</c:v>
                </c:pt>
                <c:pt idx="20">
                  <c:v>2.85401578805103E-2</c:v>
                </c:pt>
                <c:pt idx="21">
                  <c:v>1.06881697027337E-2</c:v>
                </c:pt>
                <c:pt idx="22">
                  <c:v>1.2421061767456901E-2</c:v>
                </c:pt>
                <c:pt idx="23">
                  <c:v>3.3547168801713002E-3</c:v>
                </c:pt>
                <c:pt idx="24">
                  <c:v>1.4100910774926799E-2</c:v>
                </c:pt>
                <c:pt idx="25">
                  <c:v>1.32851747008599E-2</c:v>
                </c:pt>
                <c:pt idx="26">
                  <c:v>1.28303685293045E-2</c:v>
                </c:pt>
                <c:pt idx="27">
                  <c:v>8.2264927773011993E-3</c:v>
                </c:pt>
                <c:pt idx="28">
                  <c:v>1.34679884066852E-2</c:v>
                </c:pt>
              </c:numCache>
            </c:numRef>
          </c:val>
          <c:smooth val="0"/>
          <c:extLst>
            <c:ext xmlns:c16="http://schemas.microsoft.com/office/drawing/2014/chart" uri="{C3380CC4-5D6E-409C-BE32-E72D297353CC}">
              <c16:uniqueId val="{00000001-DEBA-4812-818C-F966C31DA8EA}"/>
            </c:ext>
          </c:extLst>
        </c:ser>
        <c:dLbls>
          <c:showLegendKey val="0"/>
          <c:showVal val="0"/>
          <c:showCatName val="0"/>
          <c:showSerName val="0"/>
          <c:showPercent val="0"/>
          <c:showBubbleSize val="0"/>
        </c:dLbls>
        <c:marker val="1"/>
        <c:smooth val="0"/>
        <c:axId val="913377599"/>
        <c:axId val="976535631"/>
        <c:extLst>
          <c:ext xmlns:c15="http://schemas.microsoft.com/office/drawing/2012/chart" uri="{02D57815-91ED-43cb-92C2-25804820EDAC}">
            <c15:filteredLineSeries>
              <c15:ser>
                <c:idx val="1"/>
                <c:order val="0"/>
                <c:tx>
                  <c:strRef>
                    <c:extLst>
                      <c:ext uri="{02D57815-91ED-43cb-92C2-25804820EDAC}">
                        <c15:formulaRef>
                          <c15:sqref>'Denver '!$C$1</c15:sqref>
                        </c15:formulaRef>
                      </c:ext>
                    </c:extLst>
                    <c:strCache>
                      <c:ptCount val="1"/>
                      <c:pt idx="0">
                        <c:v>Number of Props</c:v>
                      </c:pt>
                    </c:strCache>
                  </c:strRef>
                </c:tx>
                <c:spPr>
                  <a:ln w="28575" cap="rnd">
                    <a:solidFill>
                      <a:schemeClr val="accent1"/>
                    </a:solidFill>
                    <a:round/>
                  </a:ln>
                  <a:effectLst/>
                </c:spPr>
                <c:marker>
                  <c:symbol val="none"/>
                </c:marker>
                <c:cat>
                  <c:numRef>
                    <c:extLst>
                      <c:ext uri="{02D57815-91ED-43cb-92C2-25804820EDAC}">
                        <c15:formulaRef>
                          <c15:sqref>'Denver '!$B$2:$B$24</c15:sqref>
                        </c15:formulaRef>
                      </c:ext>
                    </c:extLst>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extLst>
                      <c:ext uri="{02D57815-91ED-43cb-92C2-25804820EDAC}">
                        <c15:formulaRef>
                          <c15:sqref>'Denver '!$C$2:$C$24</c15:sqref>
                        </c15:formulaRef>
                      </c:ext>
                    </c:extLst>
                    <c:numCache>
                      <c:formatCode>_(* #,##0_);_(* \(#,##0\);_(* "-"??_);_(@_)</c:formatCode>
                      <c:ptCount val="23"/>
                      <c:pt idx="0">
                        <c:v>18</c:v>
                      </c:pt>
                      <c:pt idx="1">
                        <c:v>34</c:v>
                      </c:pt>
                      <c:pt idx="2">
                        <c:v>22</c:v>
                      </c:pt>
                      <c:pt idx="3">
                        <c:v>21</c:v>
                      </c:pt>
                      <c:pt idx="4">
                        <c:v>12</c:v>
                      </c:pt>
                      <c:pt idx="5">
                        <c:v>12</c:v>
                      </c:pt>
                      <c:pt idx="6">
                        <c:v>15</c:v>
                      </c:pt>
                      <c:pt idx="7">
                        <c:v>21</c:v>
                      </c:pt>
                      <c:pt idx="8">
                        <c:v>9</c:v>
                      </c:pt>
                      <c:pt idx="9">
                        <c:v>5</c:v>
                      </c:pt>
                      <c:pt idx="10">
                        <c:v>4</c:v>
                      </c:pt>
                      <c:pt idx="11">
                        <c:v>8</c:v>
                      </c:pt>
                      <c:pt idx="12">
                        <c:v>13</c:v>
                      </c:pt>
                      <c:pt idx="13">
                        <c:v>22</c:v>
                      </c:pt>
                      <c:pt idx="14">
                        <c:v>18</c:v>
                      </c:pt>
                      <c:pt idx="15">
                        <c:v>32</c:v>
                      </c:pt>
                      <c:pt idx="16">
                        <c:v>30</c:v>
                      </c:pt>
                      <c:pt idx="17">
                        <c:v>43</c:v>
                      </c:pt>
                      <c:pt idx="18">
                        <c:v>28</c:v>
                      </c:pt>
                      <c:pt idx="19">
                        <c:v>7</c:v>
                      </c:pt>
                      <c:pt idx="20">
                        <c:v>18</c:v>
                      </c:pt>
                      <c:pt idx="21">
                        <c:v>6</c:v>
                      </c:pt>
                      <c:pt idx="22">
                        <c:v>8</c:v>
                      </c:pt>
                    </c:numCache>
                  </c:numRef>
                </c:val>
                <c:smooth val="0"/>
                <c:extLst>
                  <c:ext xmlns:c16="http://schemas.microsoft.com/office/drawing/2014/chart" uri="{C3380CC4-5D6E-409C-BE32-E72D297353CC}">
                    <c16:uniqueId val="{00000002-DEBA-4812-818C-F966C31DA8EA}"/>
                  </c:ext>
                </c:extLst>
              </c15:ser>
            </c15:filteredLineSeries>
            <c15:filteredLineSeries>
              <c15:ser>
                <c:idx val="3"/>
                <c:order val="2"/>
                <c:tx>
                  <c:strRef>
                    <c:extLst xmlns:c15="http://schemas.microsoft.com/office/drawing/2012/chart">
                      <c:ext xmlns:c15="http://schemas.microsoft.com/office/drawing/2012/chart" uri="{02D57815-91ED-43cb-92C2-25804820EDAC}">
                        <c15:formulaRef>
                          <c15:sqref>'Denver '!$E$1</c15:sqref>
                        </c15:formulaRef>
                      </c:ext>
                    </c:extLst>
                    <c:strCache>
                      <c:ptCount val="1"/>
                      <c:pt idx="0">
                        <c:v>Stock</c:v>
                      </c:pt>
                    </c:strCache>
                  </c:strRef>
                </c:tx>
                <c:spPr>
                  <a:ln w="28575" cap="rnd">
                    <a:solidFill>
                      <a:schemeClr val="accent4"/>
                    </a:solidFill>
                    <a:round/>
                  </a:ln>
                  <a:effectLst/>
                </c:spPr>
                <c:marker>
                  <c:symbol val="none"/>
                </c:marker>
                <c:val>
                  <c:numRef>
                    <c:extLst xmlns:c15="http://schemas.microsoft.com/office/drawing/2012/chart">
                      <c:ext xmlns:c15="http://schemas.microsoft.com/office/drawing/2012/chart" uri="{02D57815-91ED-43cb-92C2-25804820EDAC}">
                        <c15:formulaRef>
                          <c15:sqref>'Denver '!$E$2:$E$24</c15:sqref>
                        </c15:formulaRef>
                      </c:ext>
                    </c:extLst>
                    <c:numCache>
                      <c:formatCode>_(* #,##0_);_(* \(#,##0\);_(* "-"??_);_(@_)</c:formatCode>
                      <c:ptCount val="23"/>
                      <c:pt idx="0">
                        <c:v>13370936</c:v>
                      </c:pt>
                      <c:pt idx="1">
                        <c:v>14008675</c:v>
                      </c:pt>
                      <c:pt idx="2">
                        <c:v>14676523</c:v>
                      </c:pt>
                      <c:pt idx="3">
                        <c:v>15242401</c:v>
                      </c:pt>
                      <c:pt idx="4">
                        <c:v>15658530</c:v>
                      </c:pt>
                      <c:pt idx="5">
                        <c:v>15942346</c:v>
                      </c:pt>
                      <c:pt idx="6">
                        <c:v>16316594</c:v>
                      </c:pt>
                      <c:pt idx="7">
                        <c:v>17137996</c:v>
                      </c:pt>
                      <c:pt idx="8">
                        <c:v>17481734</c:v>
                      </c:pt>
                      <c:pt idx="9">
                        <c:v>17563920</c:v>
                      </c:pt>
                      <c:pt idx="10">
                        <c:v>17626262</c:v>
                      </c:pt>
                      <c:pt idx="11">
                        <c:v>17981292</c:v>
                      </c:pt>
                      <c:pt idx="12">
                        <c:v>18401151</c:v>
                      </c:pt>
                      <c:pt idx="13">
                        <c:v>19276877</c:v>
                      </c:pt>
                      <c:pt idx="14">
                        <c:v>19858521</c:v>
                      </c:pt>
                      <c:pt idx="15">
                        <c:v>21484247</c:v>
                      </c:pt>
                      <c:pt idx="16">
                        <c:v>22936535</c:v>
                      </c:pt>
                      <c:pt idx="17">
                        <c:v>25540855</c:v>
                      </c:pt>
                      <c:pt idx="18">
                        <c:v>27434522</c:v>
                      </c:pt>
                      <c:pt idx="19">
                        <c:v>27687268</c:v>
                      </c:pt>
                      <c:pt idx="20">
                        <c:v>28477467</c:v>
                      </c:pt>
                      <c:pt idx="21">
                        <c:v>28781839</c:v>
                      </c:pt>
                      <c:pt idx="22">
                        <c:v>29139340</c:v>
                      </c:pt>
                    </c:numCache>
                  </c:numRef>
                </c:val>
                <c:smooth val="0"/>
                <c:extLst xmlns:c15="http://schemas.microsoft.com/office/drawing/2012/chart">
                  <c:ext xmlns:c16="http://schemas.microsoft.com/office/drawing/2014/chart" uri="{C3380CC4-5D6E-409C-BE32-E72D297353CC}">
                    <c16:uniqueId val="{00000003-DEBA-4812-818C-F966C31DA8EA}"/>
                  </c:ext>
                </c:extLst>
              </c15:ser>
            </c15:filteredLineSeries>
          </c:ext>
        </c:extLst>
      </c:lineChart>
      <c:catAx>
        <c:axId val="95634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56339855"/>
        <c:crosses val="autoZero"/>
        <c:auto val="1"/>
        <c:lblAlgn val="ctr"/>
        <c:lblOffset val="100"/>
        <c:noMultiLvlLbl val="0"/>
      </c:catAx>
      <c:valAx>
        <c:axId val="956339855"/>
        <c:scaling>
          <c:orientation val="minMax"/>
        </c:scaling>
        <c:delete val="0"/>
        <c:axPos val="l"/>
        <c:majorGridlines>
          <c:spPr>
            <a:ln w="9525" cap="flat" cmpd="sng" algn="ctr">
              <a:solidFill>
                <a:schemeClr val="tx1">
                  <a:lumMod val="15000"/>
                  <a:lumOff val="85000"/>
                </a:schemeClr>
              </a:solidFill>
              <a:round/>
            </a:ln>
            <a:effectLst/>
          </c:spPr>
        </c:majorGridlines>
        <c:numFmt formatCode="[&gt;999999]\ \ #,,&quot;M&quot;;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56341775"/>
        <c:crosses val="autoZero"/>
        <c:crossBetween val="between"/>
        <c:majorUnit val="1000000"/>
      </c:valAx>
      <c:valAx>
        <c:axId val="976535631"/>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13377599"/>
        <c:crosses val="max"/>
        <c:crossBetween val="between"/>
      </c:valAx>
      <c:catAx>
        <c:axId val="913377599"/>
        <c:scaling>
          <c:orientation val="minMax"/>
        </c:scaling>
        <c:delete val="1"/>
        <c:axPos val="b"/>
        <c:numFmt formatCode="General" sourceLinked="1"/>
        <c:majorTickMark val="out"/>
        <c:minorTickMark val="none"/>
        <c:tickLblPos val="nextTo"/>
        <c:crossAx val="976535631"/>
        <c:crosses val="autoZero"/>
        <c:auto val="1"/>
        <c:lblAlgn val="ctr"/>
        <c:lblOffset val="100"/>
        <c:noMultiLvlLbl val="0"/>
      </c:catAx>
      <c:spPr>
        <a:noFill/>
        <a:ln>
          <a:noFill/>
        </a:ln>
        <a:effectLst/>
      </c:spPr>
    </c:plotArea>
    <c:legend>
      <c:legendPos val="b"/>
      <c:layout>
        <c:manualLayout>
          <c:xMode val="edge"/>
          <c:yMode val="edge"/>
          <c:x val="0"/>
          <c:y val="0.9334850156091643"/>
          <c:w val="0.9976039275831966"/>
          <c:h val="5.1311641475006782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920" b="0" i="0" u="none" strike="noStrike" kern="1200" spc="0" baseline="0">
                <a:solidFill>
                  <a:sysClr val="windowText" lastClr="000000"/>
                </a:solidFill>
                <a:latin typeface="+mn-lt"/>
                <a:ea typeface="+mn-ea"/>
                <a:cs typeface="+mn-cs"/>
              </a:defRPr>
            </a:pPr>
            <a:r>
              <a:rPr lang="en-US" sz="1600" b="1">
                <a:solidFill>
                  <a:srgbClr val="007FFF"/>
                </a:solidFill>
              </a:rPr>
              <a:t>Colorado Springs </a:t>
            </a:r>
            <a:r>
              <a:rPr lang="en-US" sz="1600" b="1">
                <a:solidFill>
                  <a:sysClr val="windowText" lastClr="000000"/>
                </a:solidFill>
              </a:rPr>
              <a:t>Annual Completions: Rentable Square Feet &amp; Percent</a:t>
            </a:r>
            <a:r>
              <a:rPr lang="en-US" sz="1600" b="1" baseline="0">
                <a:solidFill>
                  <a:sysClr val="windowText" lastClr="000000"/>
                </a:solidFill>
              </a:rPr>
              <a:t> of Stock</a:t>
            </a:r>
            <a:endParaRPr lang="en-US" sz="1600" b="1">
              <a:solidFill>
                <a:sysClr val="windowText" lastClr="000000"/>
              </a:solidFill>
            </a:endParaRPr>
          </a:p>
          <a:p>
            <a:pPr algn="ctr" rtl="0">
              <a:defRPr/>
            </a:pPr>
            <a:endParaRPr lang="en-US" sz="1600" b="1">
              <a:solidFill>
                <a:sysClr val="windowText" lastClr="000000"/>
              </a:solidFill>
            </a:endParaRPr>
          </a:p>
        </c:rich>
      </c:tx>
      <c:overlay val="0"/>
      <c:spPr>
        <a:noFill/>
        <a:ln>
          <a:noFill/>
        </a:ln>
        <a:effectLst/>
      </c:spPr>
      <c:txPr>
        <a:bodyPr rot="0" spcFirstLastPara="1" vertOverflow="ellipsis" vert="horz" wrap="square" anchor="ctr" anchorCtr="1"/>
        <a:lstStyle/>
        <a:p>
          <a:pPr algn="ctr" rtl="0">
            <a:defRPr sz="19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1"/>
          <c:order val="1"/>
          <c:tx>
            <c:strRef>
              <c:f>'C Springs'!$D$1</c:f>
              <c:strCache>
                <c:ptCount val="1"/>
                <c:pt idx="0">
                  <c:v>Rentable Square Feet</c:v>
                </c:pt>
              </c:strCache>
            </c:strRef>
          </c:tx>
          <c:spPr>
            <a:solidFill>
              <a:srgbClr val="A9A9A9"/>
            </a:solidFill>
            <a:ln>
              <a:noFill/>
            </a:ln>
            <a:effectLst/>
          </c:spPr>
          <c:invertIfNegative val="0"/>
          <c:cat>
            <c:strRef>
              <c:f>'C Springs'!$B$2:$B$30</c:f>
              <c:strCache>
                <c:ptCount val="2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 (F)</c:v>
                </c:pt>
                <c:pt idx="24">
                  <c:v>2025 (F)</c:v>
                </c:pt>
                <c:pt idx="25">
                  <c:v>2026 (F)</c:v>
                </c:pt>
                <c:pt idx="26">
                  <c:v>2027 (F)</c:v>
                </c:pt>
                <c:pt idx="27">
                  <c:v>2028 (F)</c:v>
                </c:pt>
                <c:pt idx="28">
                  <c:v>2029 (F)</c:v>
                </c:pt>
              </c:strCache>
            </c:strRef>
          </c:cat>
          <c:val>
            <c:numRef>
              <c:f>'C Springs'!$D$2:$D$30</c:f>
              <c:numCache>
                <c:formatCode>_(* #,##0_);_(* \(#,##0\);_(* "-"??_);_(@_)</c:formatCode>
                <c:ptCount val="29"/>
                <c:pt idx="0">
                  <c:v>162317</c:v>
                </c:pt>
                <c:pt idx="1">
                  <c:v>371762</c:v>
                </c:pt>
                <c:pt idx="2">
                  <c:v>217227</c:v>
                </c:pt>
                <c:pt idx="3">
                  <c:v>76570</c:v>
                </c:pt>
                <c:pt idx="4">
                  <c:v>164122</c:v>
                </c:pt>
                <c:pt idx="5">
                  <c:v>124775</c:v>
                </c:pt>
                <c:pt idx="6">
                  <c:v>129675</c:v>
                </c:pt>
                <c:pt idx="7">
                  <c:v>20081</c:v>
                </c:pt>
                <c:pt idx="8">
                  <c:v>104849</c:v>
                </c:pt>
                <c:pt idx="9">
                  <c:v>81202</c:v>
                </c:pt>
                <c:pt idx="10">
                  <c:v>152887</c:v>
                </c:pt>
                <c:pt idx="11">
                  <c:v>0</c:v>
                </c:pt>
                <c:pt idx="12">
                  <c:v>14875</c:v>
                </c:pt>
                <c:pt idx="13">
                  <c:v>59296</c:v>
                </c:pt>
                <c:pt idx="14">
                  <c:v>178645</c:v>
                </c:pt>
                <c:pt idx="15">
                  <c:v>196578</c:v>
                </c:pt>
                <c:pt idx="16">
                  <c:v>17812</c:v>
                </c:pt>
                <c:pt idx="17">
                  <c:v>468022</c:v>
                </c:pt>
                <c:pt idx="18">
                  <c:v>510287</c:v>
                </c:pt>
                <c:pt idx="19">
                  <c:v>193097</c:v>
                </c:pt>
                <c:pt idx="20">
                  <c:v>229302</c:v>
                </c:pt>
                <c:pt idx="21">
                  <c:v>240767</c:v>
                </c:pt>
                <c:pt idx="22">
                  <c:v>208696</c:v>
                </c:pt>
                <c:pt idx="23" formatCode="General">
                  <c:v>90567</c:v>
                </c:pt>
                <c:pt idx="24" formatCode="General">
                  <c:v>299577</c:v>
                </c:pt>
                <c:pt idx="25" formatCode="General">
                  <c:v>172846</c:v>
                </c:pt>
                <c:pt idx="26" formatCode="General">
                  <c:v>165175</c:v>
                </c:pt>
                <c:pt idx="27" formatCode="General">
                  <c:v>172796</c:v>
                </c:pt>
                <c:pt idx="28" formatCode="General">
                  <c:v>99210</c:v>
                </c:pt>
              </c:numCache>
            </c:numRef>
          </c:val>
          <c:extLst>
            <c:ext xmlns:c16="http://schemas.microsoft.com/office/drawing/2014/chart" uri="{C3380CC4-5D6E-409C-BE32-E72D297353CC}">
              <c16:uniqueId val="{00000000-CC20-4E1A-8D10-FD264D36B595}"/>
            </c:ext>
          </c:extLst>
        </c:ser>
        <c:dLbls>
          <c:showLegendKey val="0"/>
          <c:showVal val="0"/>
          <c:showCatName val="0"/>
          <c:showSerName val="0"/>
          <c:showPercent val="0"/>
          <c:showBubbleSize val="0"/>
        </c:dLbls>
        <c:gapWidth val="150"/>
        <c:axId val="844241023"/>
        <c:axId val="844240063"/>
        <c:extLst>
          <c:ext xmlns:c15="http://schemas.microsoft.com/office/drawing/2012/chart" uri="{02D57815-91ED-43cb-92C2-25804820EDAC}">
            <c15:filteredBarSeries>
              <c15:ser>
                <c:idx val="2"/>
                <c:order val="2"/>
                <c:tx>
                  <c:strRef>
                    <c:extLst>
                      <c:ext uri="{02D57815-91ED-43cb-92C2-25804820EDAC}">
                        <c15:formulaRef>
                          <c15:sqref>'C Springs'!$E$1</c15:sqref>
                        </c15:formulaRef>
                      </c:ext>
                    </c:extLst>
                    <c:strCache>
                      <c:ptCount val="1"/>
                      <c:pt idx="0">
                        <c:v>Stock</c:v>
                      </c:pt>
                    </c:strCache>
                  </c:strRef>
                </c:tx>
                <c:spPr>
                  <a:solidFill>
                    <a:schemeClr val="accent3"/>
                  </a:solidFill>
                  <a:ln>
                    <a:noFill/>
                  </a:ln>
                  <a:effectLst/>
                </c:spPr>
                <c:invertIfNegative val="0"/>
                <c:cat>
                  <c:strRef>
                    <c:extLst>
                      <c:ext uri="{02D57815-91ED-43cb-92C2-25804820EDAC}">
                        <c15:formulaRef>
                          <c15:sqref>'C Springs'!$B$2:$B$30</c15:sqref>
                        </c15:formulaRef>
                      </c:ext>
                    </c:extLst>
                    <c:strCache>
                      <c:ptCount val="2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 (F)</c:v>
                      </c:pt>
                      <c:pt idx="24">
                        <c:v>2025 (F)</c:v>
                      </c:pt>
                      <c:pt idx="25">
                        <c:v>2026 (F)</c:v>
                      </c:pt>
                      <c:pt idx="26">
                        <c:v>2027 (F)</c:v>
                      </c:pt>
                      <c:pt idx="27">
                        <c:v>2028 (F)</c:v>
                      </c:pt>
                      <c:pt idx="28">
                        <c:v>2029 (F)</c:v>
                      </c:pt>
                    </c:strCache>
                  </c:strRef>
                </c:cat>
                <c:val>
                  <c:numRef>
                    <c:extLst>
                      <c:ext uri="{02D57815-91ED-43cb-92C2-25804820EDAC}">
                        <c15:formulaRef>
                          <c15:sqref>'C Springs'!$E$2:$E$24</c15:sqref>
                        </c15:formulaRef>
                      </c:ext>
                    </c:extLst>
                    <c:numCache>
                      <c:formatCode>_(* #,##0_);_(* \(#,##0\);_(* "-"??_);_(@_)</c:formatCode>
                      <c:ptCount val="23"/>
                      <c:pt idx="0">
                        <c:v>3754353</c:v>
                      </c:pt>
                      <c:pt idx="1">
                        <c:v>4126115</c:v>
                      </c:pt>
                      <c:pt idx="2">
                        <c:v>4343342</c:v>
                      </c:pt>
                      <c:pt idx="3">
                        <c:v>4419912</c:v>
                      </c:pt>
                      <c:pt idx="4">
                        <c:v>4584034</c:v>
                      </c:pt>
                      <c:pt idx="5">
                        <c:v>4708809</c:v>
                      </c:pt>
                      <c:pt idx="6">
                        <c:v>4838484</c:v>
                      </c:pt>
                      <c:pt idx="7">
                        <c:v>4858565</c:v>
                      </c:pt>
                      <c:pt idx="8">
                        <c:v>4963414</c:v>
                      </c:pt>
                      <c:pt idx="9">
                        <c:v>5044616</c:v>
                      </c:pt>
                      <c:pt idx="10">
                        <c:v>5197503</c:v>
                      </c:pt>
                      <c:pt idx="11">
                        <c:v>5197503</c:v>
                      </c:pt>
                      <c:pt idx="12">
                        <c:v>5212378</c:v>
                      </c:pt>
                      <c:pt idx="13">
                        <c:v>5271674</c:v>
                      </c:pt>
                      <c:pt idx="14">
                        <c:v>5450319</c:v>
                      </c:pt>
                      <c:pt idx="15">
                        <c:v>5646897</c:v>
                      </c:pt>
                      <c:pt idx="16">
                        <c:v>5664709</c:v>
                      </c:pt>
                      <c:pt idx="17">
                        <c:v>6132731</c:v>
                      </c:pt>
                      <c:pt idx="18">
                        <c:v>6643018</c:v>
                      </c:pt>
                      <c:pt idx="19">
                        <c:v>6836115</c:v>
                      </c:pt>
                      <c:pt idx="20">
                        <c:v>7065417</c:v>
                      </c:pt>
                      <c:pt idx="21">
                        <c:v>7306184</c:v>
                      </c:pt>
                      <c:pt idx="22">
                        <c:v>7514880</c:v>
                      </c:pt>
                    </c:numCache>
                  </c:numRef>
                </c:val>
                <c:extLst>
                  <c:ext xmlns:c16="http://schemas.microsoft.com/office/drawing/2014/chart" uri="{C3380CC4-5D6E-409C-BE32-E72D297353CC}">
                    <c16:uniqueId val="{00000003-CC20-4E1A-8D10-FD264D36B595}"/>
                  </c:ext>
                </c:extLst>
              </c15:ser>
            </c15:filteredBarSeries>
          </c:ext>
        </c:extLst>
      </c:barChart>
      <c:lineChart>
        <c:grouping val="standard"/>
        <c:varyColors val="0"/>
        <c:ser>
          <c:idx val="3"/>
          <c:order val="3"/>
          <c:tx>
            <c:strRef>
              <c:f>'C Springs'!$F$1</c:f>
              <c:strCache>
                <c:ptCount val="1"/>
                <c:pt idx="0">
                  <c:v>% of Stock</c:v>
                </c:pt>
              </c:strCache>
              <c:extLst xmlns:c15="http://schemas.microsoft.com/office/drawing/2012/chart"/>
            </c:strRef>
          </c:tx>
          <c:spPr>
            <a:ln w="38100" cap="rnd">
              <a:solidFill>
                <a:srgbClr val="007FFF"/>
              </a:solidFill>
              <a:round/>
            </a:ln>
            <a:effectLst/>
          </c:spPr>
          <c:marker>
            <c:symbol val="none"/>
          </c:marker>
          <c:cat>
            <c:strRef>
              <c:f>'C Springs'!$B$2:$B$30</c:f>
              <c:strCache>
                <c:ptCount val="2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 (F)</c:v>
                </c:pt>
                <c:pt idx="24">
                  <c:v>2025 (F)</c:v>
                </c:pt>
                <c:pt idx="25">
                  <c:v>2026 (F)</c:v>
                </c:pt>
                <c:pt idx="26">
                  <c:v>2027 (F)</c:v>
                </c:pt>
                <c:pt idx="27">
                  <c:v>2028 (F)</c:v>
                </c:pt>
                <c:pt idx="28">
                  <c:v>2029 (F)</c:v>
                </c:pt>
              </c:strCache>
            </c:strRef>
          </c:cat>
          <c:val>
            <c:numRef>
              <c:f>'C Springs'!$F$2:$F$30</c:f>
              <c:numCache>
                <c:formatCode>0.0%</c:formatCode>
                <c:ptCount val="29"/>
                <c:pt idx="0">
                  <c:v>4.5188021500898103E-2</c:v>
                </c:pt>
                <c:pt idx="1">
                  <c:v>9.9021589072737698E-2</c:v>
                </c:pt>
                <c:pt idx="2">
                  <c:v>5.2646860303214998E-2</c:v>
                </c:pt>
                <c:pt idx="3">
                  <c:v>1.7629281783474601E-2</c:v>
                </c:pt>
                <c:pt idx="4">
                  <c:v>3.7132413496015301E-2</c:v>
                </c:pt>
                <c:pt idx="5">
                  <c:v>2.7219475248220201E-2</c:v>
                </c:pt>
                <c:pt idx="6">
                  <c:v>2.7538810769347399E-2</c:v>
                </c:pt>
                <c:pt idx="7">
                  <c:v>4.1502669017815996E-3</c:v>
                </c:pt>
                <c:pt idx="8">
                  <c:v>2.1580240256125E-2</c:v>
                </c:pt>
                <c:pt idx="9">
                  <c:v>1.6360110198343301E-2</c:v>
                </c:pt>
                <c:pt idx="10">
                  <c:v>3.03069648908856E-2</c:v>
                </c:pt>
                <c:pt idx="11">
                  <c:v>0</c:v>
                </c:pt>
                <c:pt idx="12">
                  <c:v>2.8619512100329001E-3</c:v>
                </c:pt>
                <c:pt idx="13">
                  <c:v>1.13759976732309E-2</c:v>
                </c:pt>
                <c:pt idx="14">
                  <c:v>3.3887717639596103E-2</c:v>
                </c:pt>
                <c:pt idx="15">
                  <c:v>3.6067246706110202E-2</c:v>
                </c:pt>
                <c:pt idx="16">
                  <c:v>3.1542987237061001E-3</c:v>
                </c:pt>
                <c:pt idx="17">
                  <c:v>8.2620660655295802E-2</c:v>
                </c:pt>
                <c:pt idx="18">
                  <c:v>8.3207138874997102E-2</c:v>
                </c:pt>
                <c:pt idx="19">
                  <c:v>2.9067661716406599E-2</c:v>
                </c:pt>
                <c:pt idx="20">
                  <c:v>3.35427358960462E-2</c:v>
                </c:pt>
                <c:pt idx="21">
                  <c:v>3.40768280202004E-2</c:v>
                </c:pt>
                <c:pt idx="22">
                  <c:v>2.8564295670626402E-2</c:v>
                </c:pt>
                <c:pt idx="23">
                  <c:v>1.21346260570417E-2</c:v>
                </c:pt>
                <c:pt idx="24">
                  <c:v>3.9657615713882002E-2</c:v>
                </c:pt>
                <c:pt idx="25">
                  <c:v>2.2008331909369201E-2</c:v>
                </c:pt>
                <c:pt idx="26">
                  <c:v>2.05786875189061E-2</c:v>
                </c:pt>
                <c:pt idx="27">
                  <c:v>2.1094077981289101E-2</c:v>
                </c:pt>
                <c:pt idx="28">
                  <c:v>1.1860870234715199E-2</c:v>
                </c:pt>
              </c:numCache>
            </c:numRef>
          </c:val>
          <c:smooth val="0"/>
          <c:extLst>
            <c:ext xmlns:c16="http://schemas.microsoft.com/office/drawing/2014/chart" uri="{C3380CC4-5D6E-409C-BE32-E72D297353CC}">
              <c16:uniqueId val="{00000001-CC20-4E1A-8D10-FD264D36B595}"/>
            </c:ext>
          </c:extLst>
        </c:ser>
        <c:dLbls>
          <c:showLegendKey val="0"/>
          <c:showVal val="0"/>
          <c:showCatName val="0"/>
          <c:showSerName val="0"/>
          <c:showPercent val="0"/>
          <c:showBubbleSize val="0"/>
        </c:dLbls>
        <c:marker val="1"/>
        <c:smooth val="0"/>
        <c:axId val="980348527"/>
        <c:axId val="980350927"/>
        <c:extLst>
          <c:ext xmlns:c15="http://schemas.microsoft.com/office/drawing/2012/chart" uri="{02D57815-91ED-43cb-92C2-25804820EDAC}">
            <c15:filteredLineSeries>
              <c15:ser>
                <c:idx val="0"/>
                <c:order val="0"/>
                <c:tx>
                  <c:strRef>
                    <c:extLst>
                      <c:ext uri="{02D57815-91ED-43cb-92C2-25804820EDAC}">
                        <c15:formulaRef>
                          <c15:sqref>'C Springs'!$C$1</c15:sqref>
                        </c15:formulaRef>
                      </c:ext>
                    </c:extLst>
                    <c:strCache>
                      <c:ptCount val="1"/>
                      <c:pt idx="0">
                        <c:v>Number of Props</c:v>
                      </c:pt>
                    </c:strCache>
                  </c:strRef>
                </c:tx>
                <c:spPr>
                  <a:ln w="28575" cap="rnd">
                    <a:solidFill>
                      <a:schemeClr val="accent1"/>
                    </a:solidFill>
                    <a:round/>
                  </a:ln>
                  <a:effectLst/>
                </c:spPr>
                <c:marker>
                  <c:symbol val="none"/>
                </c:marker>
                <c:cat>
                  <c:strRef>
                    <c:extLst>
                      <c:ext uri="{02D57815-91ED-43cb-92C2-25804820EDAC}">
                        <c15:formulaRef>
                          <c15:sqref>'C Springs'!$B$2:$B$30</c15:sqref>
                        </c15:formulaRef>
                      </c:ext>
                    </c:extLst>
                    <c:strCache>
                      <c:ptCount val="29"/>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 (F)</c:v>
                      </c:pt>
                      <c:pt idx="24">
                        <c:v>2025 (F)</c:v>
                      </c:pt>
                      <c:pt idx="25">
                        <c:v>2026 (F)</c:v>
                      </c:pt>
                      <c:pt idx="26">
                        <c:v>2027 (F)</c:v>
                      </c:pt>
                      <c:pt idx="27">
                        <c:v>2028 (F)</c:v>
                      </c:pt>
                      <c:pt idx="28">
                        <c:v>2029 (F)</c:v>
                      </c:pt>
                    </c:strCache>
                  </c:strRef>
                </c:cat>
                <c:val>
                  <c:numRef>
                    <c:extLst>
                      <c:ext uri="{02D57815-91ED-43cb-92C2-25804820EDAC}">
                        <c15:formulaRef>
                          <c15:sqref>'C Springs'!$C$2:$C$24</c15:sqref>
                        </c15:formulaRef>
                      </c:ext>
                    </c:extLst>
                    <c:numCache>
                      <c:formatCode>_(* #,##0_);_(* \(#,##0\);_(* "-"??_);_(@_)</c:formatCode>
                      <c:ptCount val="23"/>
                      <c:pt idx="0">
                        <c:v>8</c:v>
                      </c:pt>
                      <c:pt idx="1">
                        <c:v>10</c:v>
                      </c:pt>
                      <c:pt idx="2">
                        <c:v>8</c:v>
                      </c:pt>
                      <c:pt idx="3">
                        <c:v>4</c:v>
                      </c:pt>
                      <c:pt idx="4">
                        <c:v>6</c:v>
                      </c:pt>
                      <c:pt idx="5">
                        <c:v>3</c:v>
                      </c:pt>
                      <c:pt idx="6">
                        <c:v>6</c:v>
                      </c:pt>
                      <c:pt idx="7">
                        <c:v>1</c:v>
                      </c:pt>
                      <c:pt idx="8">
                        <c:v>2</c:v>
                      </c:pt>
                      <c:pt idx="9">
                        <c:v>3</c:v>
                      </c:pt>
                      <c:pt idx="10">
                        <c:v>4</c:v>
                      </c:pt>
                      <c:pt idx="11">
                        <c:v>0</c:v>
                      </c:pt>
                      <c:pt idx="12">
                        <c:v>1</c:v>
                      </c:pt>
                      <c:pt idx="13">
                        <c:v>2</c:v>
                      </c:pt>
                      <c:pt idx="14">
                        <c:v>6</c:v>
                      </c:pt>
                      <c:pt idx="15">
                        <c:v>5</c:v>
                      </c:pt>
                      <c:pt idx="16">
                        <c:v>1</c:v>
                      </c:pt>
                      <c:pt idx="17">
                        <c:v>9</c:v>
                      </c:pt>
                      <c:pt idx="18">
                        <c:v>7</c:v>
                      </c:pt>
                      <c:pt idx="19">
                        <c:v>2</c:v>
                      </c:pt>
                      <c:pt idx="20">
                        <c:v>4</c:v>
                      </c:pt>
                      <c:pt idx="21">
                        <c:v>5</c:v>
                      </c:pt>
                      <c:pt idx="22">
                        <c:v>4</c:v>
                      </c:pt>
                    </c:numCache>
                  </c:numRef>
                </c:val>
                <c:smooth val="0"/>
                <c:extLst>
                  <c:ext xmlns:c16="http://schemas.microsoft.com/office/drawing/2014/chart" uri="{C3380CC4-5D6E-409C-BE32-E72D297353CC}">
                    <c16:uniqueId val="{00000002-CC20-4E1A-8D10-FD264D36B595}"/>
                  </c:ext>
                </c:extLst>
              </c15:ser>
            </c15:filteredLineSeries>
          </c:ext>
        </c:extLst>
      </c:lineChart>
      <c:catAx>
        <c:axId val="84424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44240063"/>
        <c:crosses val="autoZero"/>
        <c:auto val="1"/>
        <c:lblAlgn val="ctr"/>
        <c:lblOffset val="100"/>
        <c:noMultiLvlLbl val="0"/>
      </c:catAx>
      <c:valAx>
        <c:axId val="84424006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44241023"/>
        <c:crosses val="autoZero"/>
        <c:crossBetween val="between"/>
      </c:valAx>
      <c:valAx>
        <c:axId val="980350927"/>
        <c:scaling>
          <c:orientation val="minMax"/>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80348527"/>
        <c:crosses val="max"/>
        <c:crossBetween val="between"/>
      </c:valAx>
      <c:catAx>
        <c:axId val="980348527"/>
        <c:scaling>
          <c:orientation val="minMax"/>
        </c:scaling>
        <c:delete val="1"/>
        <c:axPos val="b"/>
        <c:numFmt formatCode="General" sourceLinked="1"/>
        <c:majorTickMark val="none"/>
        <c:minorTickMark val="none"/>
        <c:tickLblPos val="nextTo"/>
        <c:crossAx val="980350927"/>
        <c:crosses val="autoZero"/>
        <c:auto val="1"/>
        <c:lblAlgn val="ctr"/>
        <c:lblOffset val="100"/>
        <c:noMultiLvlLbl val="0"/>
      </c:catAx>
      <c:spPr>
        <a:noFill/>
        <a:ln>
          <a:noFill/>
        </a:ln>
        <a:effectLst/>
      </c:spPr>
    </c:plotArea>
    <c:legend>
      <c:legendPos val="b"/>
      <c:layout>
        <c:manualLayout>
          <c:xMode val="edge"/>
          <c:yMode val="edge"/>
          <c:x val="1.1070125243353448E-3"/>
          <c:y val="0.92444385207057456"/>
          <c:w val="0.99889298747566468"/>
          <c:h val="6.1088555336832898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749329856321706"/>
          <c:y val="4.2842555783508735E-2"/>
          <c:w val="0.75852578891971423"/>
          <c:h val="0.788477912817792"/>
        </c:manualLayout>
      </c:layout>
      <c:barChart>
        <c:barDir val="col"/>
        <c:grouping val="stacked"/>
        <c:varyColors val="0"/>
        <c:ser>
          <c:idx val="0"/>
          <c:order val="0"/>
          <c:tx>
            <c:v>YTD Est $ Volume</c:v>
          </c:tx>
          <c:spPr>
            <a:solidFill>
              <a:srgbClr val="797979"/>
            </a:solidFill>
            <a:ln>
              <a:noFill/>
            </a:ln>
            <a:effectLst/>
          </c:spPr>
          <c:invertIfNegative val="0"/>
          <c:cat>
            <c:numRef>
              <c:f>'[Self Storage Transactions 8-26-24.xlsx]Trans_Data'!$S$3:$AC$3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'[Self Storage Transactions 8-26-24.xlsx]Trans_Data'!$S$18:$AC$18</c:f>
              <c:numCache>
                <c:formatCode>"$"#,##0.0</c:formatCode>
                <c:ptCount val="11"/>
                <c:pt idx="0">
                  <c:v>2.5648373237173594</c:v>
                </c:pt>
                <c:pt idx="1">
                  <c:v>2.7953589304866386</c:v>
                </c:pt>
                <c:pt idx="2">
                  <c:v>3.8968878668037905</c:v>
                </c:pt>
                <c:pt idx="3">
                  <c:v>2.3567069877539697</c:v>
                </c:pt>
                <c:pt idx="4">
                  <c:v>3.1792876995347381</c:v>
                </c:pt>
                <c:pt idx="5">
                  <c:v>4.2913873388515302</c:v>
                </c:pt>
                <c:pt idx="6">
                  <c:v>2.8587518020796452</c:v>
                </c:pt>
                <c:pt idx="7">
                  <c:v>8.4543012611939012</c:v>
                </c:pt>
                <c:pt idx="8">
                  <c:v>11.617637638679849</c:v>
                </c:pt>
                <c:pt idx="9">
                  <c:v>3.7398968560284862</c:v>
                </c:pt>
                <c:pt idx="10">
                  <c:v>2.5265949064880417</c:v>
                </c:pt>
              </c:numCache>
            </c:numRef>
          </c:val>
          <c:extLst>
            <c:ext xmlns:c16="http://schemas.microsoft.com/office/drawing/2014/chart" uri="{C3380CC4-5D6E-409C-BE32-E72D297353CC}">
              <c16:uniqueId val="{00000000-10EC-4D79-BFCE-AB86F1FD006C}"/>
            </c:ext>
          </c:extLst>
        </c:ser>
        <c:ser>
          <c:idx val="1"/>
          <c:order val="1"/>
          <c:tx>
            <c:v>Remaining Est $ Volume</c:v>
          </c:tx>
          <c:spPr>
            <a:solidFill>
              <a:srgbClr val="A9A9A9"/>
            </a:solidFill>
            <a:ln>
              <a:noFill/>
            </a:ln>
            <a:effectLst/>
          </c:spPr>
          <c:invertIfNegative val="0"/>
          <c:cat>
            <c:numRef>
              <c:f>'[Self Storage Transactions 8-26-24.xlsx]Trans_Data'!$S$3:$AC$3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'[Self Storage Transactions 8-26-24.xlsx]Trans_Data'!$B$19:$L$19</c:f>
              <c:numCache>
                <c:formatCode>"$"#,##0.0</c:formatCode>
                <c:ptCount val="11"/>
                <c:pt idx="0">
                  <c:v>1.9179980985429617</c:v>
                </c:pt>
                <c:pt idx="1">
                  <c:v>1.6242359333925189</c:v>
                </c:pt>
                <c:pt idx="2">
                  <c:v>2.461236438528982</c:v>
                </c:pt>
                <c:pt idx="3">
                  <c:v>1.9658093589440893</c:v>
                </c:pt>
                <c:pt idx="4">
                  <c:v>2.808756722891721</c:v>
                </c:pt>
                <c:pt idx="5">
                  <c:v>2.0243127468876967</c:v>
                </c:pt>
                <c:pt idx="6">
                  <c:v>3.599886119216142</c:v>
                </c:pt>
                <c:pt idx="7">
                  <c:v>13.454393123425097</c:v>
                </c:pt>
                <c:pt idx="8">
                  <c:v>4.7889206195467828</c:v>
                </c:pt>
                <c:pt idx="9">
                  <c:v>2.0401144690716029</c:v>
                </c:pt>
                <c:pt idx="10">
                  <c:v>0</c:v>
                </c:pt>
              </c:numCache>
            </c:numRef>
          </c:val>
          <c:extLst>
            <c:ext xmlns:c16="http://schemas.microsoft.com/office/drawing/2014/chart" uri="{C3380CC4-5D6E-409C-BE32-E72D297353CC}">
              <c16:uniqueId val="{00000001-10EC-4D79-BFCE-AB86F1FD006C}"/>
            </c:ext>
          </c:extLst>
        </c:ser>
        <c:dLbls>
          <c:showLegendKey val="0"/>
          <c:showVal val="0"/>
          <c:showCatName val="0"/>
          <c:showSerName val="0"/>
          <c:showPercent val="0"/>
          <c:showBubbleSize val="0"/>
        </c:dLbls>
        <c:gapWidth val="219"/>
        <c:overlap val="100"/>
        <c:axId val="2117117167"/>
        <c:axId val="2117115247"/>
      </c:barChart>
      <c:lineChart>
        <c:grouping val="standard"/>
        <c:varyColors val="0"/>
        <c:ser>
          <c:idx val="2"/>
          <c:order val="2"/>
          <c:tx>
            <c:v>YTD Volume YoY</c:v>
          </c:tx>
          <c:spPr>
            <a:ln w="38100" cap="rnd">
              <a:solidFill>
                <a:srgbClr val="0048A9"/>
              </a:solidFill>
              <a:round/>
            </a:ln>
            <a:effectLst/>
          </c:spPr>
          <c:marker>
            <c:symbol val="none"/>
          </c:marker>
          <c:dLbls>
            <c:dLbl>
              <c:idx val="10"/>
              <c:layout>
                <c:manualLayout>
                  <c:x val="-3.5676879836804024E-2"/>
                  <c:y val="-4.2143884178690159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B6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E7-4C16-AA98-F926DB5A5E2B}"/>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'[Self Storage Transactions 8-26-24.xlsx]Trans_Data'!$S$13:$AC$13</c:f>
              <c:numCache>
                <c:formatCode>0.0%</c:formatCode>
                <c:ptCount val="11"/>
                <c:pt idx="1">
                  <c:v>8.2901808344227446E-2</c:v>
                </c:pt>
                <c:pt idx="2">
                  <c:v>0.37713353665085481</c:v>
                </c:pt>
                <c:pt idx="3">
                  <c:v>-0.39747684302644914</c:v>
                </c:pt>
                <c:pt idx="4">
                  <c:v>0.38959598343996227</c:v>
                </c:pt>
                <c:pt idx="5">
                  <c:v>0.3044899655516653</c:v>
                </c:pt>
                <c:pt idx="6">
                  <c:v>-0.32454487905412599</c:v>
                </c:pt>
                <c:pt idx="7">
                  <c:v>2.0014084982256155</c:v>
                </c:pt>
                <c:pt idx="8">
                  <c:v>0.38355785983782775</c:v>
                </c:pt>
                <c:pt idx="9">
                  <c:v>-0.6782485804398255</c:v>
                </c:pt>
                <c:pt idx="10">
                  <c:v>-0.32513970269343462</c:v>
                </c:pt>
              </c:numCache>
            </c:numRef>
          </c:val>
          <c:smooth val="0"/>
          <c:extLst>
            <c:ext xmlns:c16="http://schemas.microsoft.com/office/drawing/2014/chart" uri="{C3380CC4-5D6E-409C-BE32-E72D297353CC}">
              <c16:uniqueId val="{00000002-10EC-4D79-BFCE-AB86F1FD006C}"/>
            </c:ext>
          </c:extLst>
        </c:ser>
        <c:dLbls>
          <c:showLegendKey val="0"/>
          <c:showVal val="0"/>
          <c:showCatName val="0"/>
          <c:showSerName val="0"/>
          <c:showPercent val="0"/>
          <c:showBubbleSize val="0"/>
        </c:dLbls>
        <c:marker val="1"/>
        <c:smooth val="0"/>
        <c:axId val="824176255"/>
        <c:axId val="824180095"/>
      </c:lineChart>
      <c:catAx>
        <c:axId val="211711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17115247"/>
        <c:crosses val="autoZero"/>
        <c:auto val="1"/>
        <c:lblAlgn val="ctr"/>
        <c:lblOffset val="100"/>
        <c:noMultiLvlLbl val="0"/>
      </c:catAx>
      <c:valAx>
        <c:axId val="211711524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17117167"/>
        <c:crosses val="autoZero"/>
        <c:crossBetween val="between"/>
      </c:valAx>
      <c:valAx>
        <c:axId val="824180095"/>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24176255"/>
        <c:crosses val="max"/>
        <c:crossBetween val="between"/>
      </c:valAx>
      <c:catAx>
        <c:axId val="824176255"/>
        <c:scaling>
          <c:orientation val="minMax"/>
        </c:scaling>
        <c:delete val="1"/>
        <c:axPos val="b"/>
        <c:majorTickMark val="out"/>
        <c:minorTickMark val="none"/>
        <c:tickLblPos val="nextTo"/>
        <c:crossAx val="8241800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dirty="0"/>
              <a:t>Transaction Volume - </a:t>
            </a:r>
            <a:r>
              <a:rPr lang="en-US" sz="1600" b="1" dirty="0">
                <a:solidFill>
                  <a:srgbClr val="007FFF"/>
                </a:solidFill>
              </a:rPr>
              <a:t>Colorado</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749329856321706"/>
          <c:y val="9.1327447705400466E-2"/>
          <c:w val="0.75852578891971423"/>
          <c:h val="0.76762738234079775"/>
        </c:manualLayout>
      </c:layout>
      <c:barChart>
        <c:barDir val="col"/>
        <c:grouping val="stacked"/>
        <c:varyColors val="0"/>
        <c:ser>
          <c:idx val="0"/>
          <c:order val="0"/>
          <c:tx>
            <c:v>YTD Est $ Volume</c:v>
          </c:tx>
          <c:spPr>
            <a:solidFill>
              <a:srgbClr val="797979"/>
            </a:solidFill>
            <a:ln>
              <a:noFill/>
            </a:ln>
            <a:effectLst/>
          </c:spPr>
          <c:invertIfNegative val="0"/>
          <c:cat>
            <c:numRef>
              <c:f>Trans_Data!$S$3:$AC$3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Trans_Data_CO!$S$18:$AC$18</c:f>
              <c:numCache>
                <c:formatCode>"$"#,##0.0</c:formatCode>
                <c:ptCount val="11"/>
                <c:pt idx="0">
                  <c:v>41.763500000000001</c:v>
                </c:pt>
                <c:pt idx="1">
                  <c:v>53.210057325163177</c:v>
                </c:pt>
                <c:pt idx="2">
                  <c:v>127.38208838584902</c:v>
                </c:pt>
                <c:pt idx="3">
                  <c:v>51.708194533180205</c:v>
                </c:pt>
                <c:pt idx="4">
                  <c:v>40.86587830968697</c:v>
                </c:pt>
                <c:pt idx="5">
                  <c:v>47.307185195606479</c:v>
                </c:pt>
                <c:pt idx="6">
                  <c:v>63.372175701149629</c:v>
                </c:pt>
                <c:pt idx="7">
                  <c:v>117.5552</c:v>
                </c:pt>
                <c:pt idx="8">
                  <c:v>367.28682408855923</c:v>
                </c:pt>
                <c:pt idx="9">
                  <c:v>95.093699999999998</c:v>
                </c:pt>
                <c:pt idx="10">
                  <c:v>37.268999999999998</c:v>
                </c:pt>
              </c:numCache>
            </c:numRef>
          </c:val>
          <c:extLst>
            <c:ext xmlns:c16="http://schemas.microsoft.com/office/drawing/2014/chart" uri="{C3380CC4-5D6E-409C-BE32-E72D297353CC}">
              <c16:uniqueId val="{00000000-644A-4E30-88D2-8A18498D83FE}"/>
            </c:ext>
          </c:extLst>
        </c:ser>
        <c:ser>
          <c:idx val="1"/>
          <c:order val="1"/>
          <c:tx>
            <c:v>Remaining Est $ Volume</c:v>
          </c:tx>
          <c:spPr>
            <a:solidFill>
              <a:srgbClr val="A9A9A9"/>
            </a:solidFill>
            <a:ln>
              <a:noFill/>
            </a:ln>
            <a:effectLst/>
          </c:spPr>
          <c:invertIfNegative val="0"/>
          <c:cat>
            <c:numRef>
              <c:f>Trans_Data!$S$3:$AC$3</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Trans_Data_CO!$B$19:$L$19</c:f>
              <c:numCache>
                <c:formatCode>"$"#,##0.0</c:formatCode>
                <c:ptCount val="11"/>
                <c:pt idx="0">
                  <c:v>19.481443170263386</c:v>
                </c:pt>
                <c:pt idx="1">
                  <c:v>19.708556700753558</c:v>
                </c:pt>
                <c:pt idx="2">
                  <c:v>47.159915913239544</c:v>
                </c:pt>
                <c:pt idx="3">
                  <c:v>46.548078085528957</c:v>
                </c:pt>
                <c:pt idx="4">
                  <c:v>39.186726529981946</c:v>
                </c:pt>
                <c:pt idx="5">
                  <c:v>46.777036765454334</c:v>
                </c:pt>
                <c:pt idx="6">
                  <c:v>58.605140930883422</c:v>
                </c:pt>
                <c:pt idx="7">
                  <c:v>307.94823670909631</c:v>
                </c:pt>
                <c:pt idx="8">
                  <c:v>120.04962745536777</c:v>
                </c:pt>
                <c:pt idx="9">
                  <c:v>79.547904814411709</c:v>
                </c:pt>
                <c:pt idx="10">
                  <c:v>0</c:v>
                </c:pt>
              </c:numCache>
            </c:numRef>
          </c:val>
          <c:extLst>
            <c:ext xmlns:c16="http://schemas.microsoft.com/office/drawing/2014/chart" uri="{C3380CC4-5D6E-409C-BE32-E72D297353CC}">
              <c16:uniqueId val="{00000001-644A-4E30-88D2-8A18498D83FE}"/>
            </c:ext>
          </c:extLst>
        </c:ser>
        <c:dLbls>
          <c:showLegendKey val="0"/>
          <c:showVal val="0"/>
          <c:showCatName val="0"/>
          <c:showSerName val="0"/>
          <c:showPercent val="0"/>
          <c:showBubbleSize val="0"/>
        </c:dLbls>
        <c:gapWidth val="219"/>
        <c:overlap val="100"/>
        <c:axId val="2117117167"/>
        <c:axId val="2117115247"/>
      </c:barChart>
      <c:lineChart>
        <c:grouping val="standard"/>
        <c:varyColors val="0"/>
        <c:ser>
          <c:idx val="2"/>
          <c:order val="2"/>
          <c:tx>
            <c:v>YTD Volume YoY</c:v>
          </c:tx>
          <c:spPr>
            <a:ln w="38100" cap="rnd">
              <a:solidFill>
                <a:srgbClr val="0048A9"/>
              </a:solidFill>
              <a:round/>
            </a:ln>
            <a:effectLst/>
          </c:spPr>
          <c:marker>
            <c:symbol val="none"/>
          </c:marker>
          <c:dLbls>
            <c:dLbl>
              <c:idx val="10"/>
              <c:layout>
                <c:manualLayout>
                  <c:x val="-2.9730735981325914E-2"/>
                  <c:y val="-3.44509984731246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2B65"/>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4A-4E30-88D2-8A18498D83F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ysClr val="windowText" lastClr="000000"/>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Trans_Data_CO!$S$20:$AC$20</c:f>
              <c:numCache>
                <c:formatCode>0.0%</c:formatCode>
                <c:ptCount val="11"/>
                <c:pt idx="1">
                  <c:v>0.2740804129242802</c:v>
                </c:pt>
                <c:pt idx="2">
                  <c:v>1.3939475879047718</c:v>
                </c:pt>
                <c:pt idx="3">
                  <c:v>-0.59407013035810374</c:v>
                </c:pt>
                <c:pt idx="4">
                  <c:v>-0.20968274605944559</c:v>
                </c:pt>
                <c:pt idx="5">
                  <c:v>0.15762066428883381</c:v>
                </c:pt>
                <c:pt idx="6">
                  <c:v>0.33958880536048341</c:v>
                </c:pt>
                <c:pt idx="7">
                  <c:v>0.85499706613146054</c:v>
                </c:pt>
                <c:pt idx="8">
                  <c:v>2.1243775187193696</c:v>
                </c:pt>
                <c:pt idx="9">
                  <c:v>-0.74109144743762645</c:v>
                </c:pt>
                <c:pt idx="10">
                  <c:v>-0.6080812924515504</c:v>
                </c:pt>
              </c:numCache>
            </c:numRef>
          </c:val>
          <c:smooth val="0"/>
          <c:extLst>
            <c:ext xmlns:c16="http://schemas.microsoft.com/office/drawing/2014/chart" uri="{C3380CC4-5D6E-409C-BE32-E72D297353CC}">
              <c16:uniqueId val="{00000002-644A-4E30-88D2-8A18498D83FE}"/>
            </c:ext>
          </c:extLst>
        </c:ser>
        <c:dLbls>
          <c:showLegendKey val="0"/>
          <c:showVal val="0"/>
          <c:showCatName val="0"/>
          <c:showSerName val="0"/>
          <c:showPercent val="0"/>
          <c:showBubbleSize val="0"/>
        </c:dLbls>
        <c:marker val="1"/>
        <c:smooth val="0"/>
        <c:axId val="824176255"/>
        <c:axId val="824180095"/>
      </c:lineChart>
      <c:catAx>
        <c:axId val="2117117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17115247"/>
        <c:crosses val="autoZero"/>
        <c:auto val="1"/>
        <c:lblAlgn val="ctr"/>
        <c:lblOffset val="100"/>
        <c:noMultiLvlLbl val="0"/>
      </c:catAx>
      <c:valAx>
        <c:axId val="211711524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117117167"/>
        <c:crosses val="autoZero"/>
        <c:crossBetween val="between"/>
      </c:valAx>
      <c:valAx>
        <c:axId val="824180095"/>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824176255"/>
        <c:crosses val="max"/>
        <c:crossBetween val="between"/>
      </c:valAx>
      <c:catAx>
        <c:axId val="824176255"/>
        <c:scaling>
          <c:orientation val="minMax"/>
        </c:scaling>
        <c:delete val="1"/>
        <c:axPos val="b"/>
        <c:majorTickMark val="out"/>
        <c:minorTickMark val="none"/>
        <c:tickLblPos val="nextTo"/>
        <c:crossAx val="82418009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87637434568454"/>
          <c:y val="4.6371742594675663E-2"/>
          <c:w val="0.7613659122650549"/>
          <c:h val="0.68048225242076499"/>
        </c:manualLayout>
      </c:layout>
      <c:barChart>
        <c:barDir val="col"/>
        <c:grouping val="stacked"/>
        <c:varyColors val="0"/>
        <c:ser>
          <c:idx val="1"/>
          <c:order val="1"/>
          <c:tx>
            <c:strRef>
              <c:f>Transactions!$B$5</c:f>
              <c:strCache>
                <c:ptCount val="1"/>
                <c:pt idx="0">
                  <c:v>Class A Est. Sales Vol.</c:v>
                </c:pt>
              </c:strCache>
            </c:strRef>
          </c:tx>
          <c:spPr>
            <a:solidFill>
              <a:srgbClr val="797979"/>
            </a:solidFill>
            <a:ln>
              <a:noFill/>
            </a:ln>
            <a:effectLst/>
          </c:spPr>
          <c:invertIfNegative val="0"/>
          <c:cat>
            <c:strRef>
              <c:f>Transactions!$C$1:$R$1</c:f>
              <c:strCach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 YTD</c:v>
                </c:pt>
              </c:strCache>
            </c:strRef>
          </c:cat>
          <c:val>
            <c:numRef>
              <c:f>Transactions!$C$5:$R$5</c:f>
              <c:numCache>
                <c:formatCode>"$"#,##0.00</c:formatCode>
                <c:ptCount val="16"/>
                <c:pt idx="0">
                  <c:v>0.12131</c:v>
                </c:pt>
                <c:pt idx="1">
                  <c:v>0.30276999999999998</c:v>
                </c:pt>
                <c:pt idx="2">
                  <c:v>0.67159000000000002</c:v>
                </c:pt>
                <c:pt idx="3">
                  <c:v>0.87085000000000001</c:v>
                </c:pt>
                <c:pt idx="4">
                  <c:v>1.1984399999999999</c:v>
                </c:pt>
                <c:pt idx="5">
                  <c:v>1.5435599018757098</c:v>
                </c:pt>
                <c:pt idx="6">
                  <c:v>1.2267328424499737</c:v>
                </c:pt>
                <c:pt idx="7">
                  <c:v>2.0759666000792536</c:v>
                </c:pt>
                <c:pt idx="8">
                  <c:v>1.42533087196465</c:v>
                </c:pt>
                <c:pt idx="9">
                  <c:v>2.3544388815135844</c:v>
                </c:pt>
                <c:pt idx="10">
                  <c:v>2.5170152612143268</c:v>
                </c:pt>
                <c:pt idx="11">
                  <c:v>2.8076098395685154</c:v>
                </c:pt>
                <c:pt idx="12">
                  <c:v>10.041123338254803</c:v>
                </c:pt>
                <c:pt idx="13">
                  <c:v>6.3178495250774098</c:v>
                </c:pt>
                <c:pt idx="14">
                  <c:v>1.982464239645285</c:v>
                </c:pt>
                <c:pt idx="15">
                  <c:v>0.83010297782687525</c:v>
                </c:pt>
              </c:numCache>
            </c:numRef>
          </c:val>
          <c:extLst>
            <c:ext xmlns:c16="http://schemas.microsoft.com/office/drawing/2014/chart" uri="{C3380CC4-5D6E-409C-BE32-E72D297353CC}">
              <c16:uniqueId val="{00000000-39B6-4D2F-BC3F-F05FA67FA1D8}"/>
            </c:ext>
          </c:extLst>
        </c:ser>
        <c:ser>
          <c:idx val="2"/>
          <c:order val="2"/>
          <c:tx>
            <c:strRef>
              <c:f>Transactions!$B$6</c:f>
              <c:strCache>
                <c:ptCount val="1"/>
                <c:pt idx="0">
                  <c:v>Class B Est. Sales Vol.</c:v>
                </c:pt>
              </c:strCache>
            </c:strRef>
          </c:tx>
          <c:spPr>
            <a:solidFill>
              <a:srgbClr val="A9A9A9"/>
            </a:solidFill>
            <a:ln>
              <a:noFill/>
            </a:ln>
            <a:effectLst/>
          </c:spPr>
          <c:invertIfNegative val="0"/>
          <c:cat>
            <c:strRef>
              <c:f>Transactions!$C$1:$R$1</c:f>
              <c:strCach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 YTD</c:v>
                </c:pt>
              </c:strCache>
            </c:strRef>
          </c:cat>
          <c:val>
            <c:numRef>
              <c:f>Transactions!$C$6:$R$6</c:f>
              <c:numCache>
                <c:formatCode>"$"#,##0.00</c:formatCode>
                <c:ptCount val="16"/>
                <c:pt idx="0">
                  <c:v>0.21073</c:v>
                </c:pt>
                <c:pt idx="1">
                  <c:v>0.38536000000000004</c:v>
                </c:pt>
                <c:pt idx="2">
                  <c:v>0.78139000000000003</c:v>
                </c:pt>
                <c:pt idx="3">
                  <c:v>1.04826</c:v>
                </c:pt>
                <c:pt idx="4">
                  <c:v>1.6810099999999999</c:v>
                </c:pt>
                <c:pt idx="5">
                  <c:v>2.1466664110889866</c:v>
                </c:pt>
                <c:pt idx="6">
                  <c:v>2.3481179960462697</c:v>
                </c:pt>
                <c:pt idx="7">
                  <c:v>3.1535353209088233</c:v>
                </c:pt>
                <c:pt idx="8">
                  <c:v>1.8688374940557329</c:v>
                </c:pt>
                <c:pt idx="9">
                  <c:v>2.4295646766363759</c:v>
                </c:pt>
                <c:pt idx="10">
                  <c:v>2.6448361744073288</c:v>
                </c:pt>
                <c:pt idx="11">
                  <c:v>2.503377425457733</c:v>
                </c:pt>
                <c:pt idx="12">
                  <c:v>9.3439859092363662</c:v>
                </c:pt>
                <c:pt idx="13">
                  <c:v>6.9198994757879664</c:v>
                </c:pt>
                <c:pt idx="14">
                  <c:v>2.2717448727588576</c:v>
                </c:pt>
                <c:pt idx="15">
                  <c:v>1.182569367213768</c:v>
                </c:pt>
              </c:numCache>
            </c:numRef>
          </c:val>
          <c:extLst>
            <c:ext xmlns:c16="http://schemas.microsoft.com/office/drawing/2014/chart" uri="{C3380CC4-5D6E-409C-BE32-E72D297353CC}">
              <c16:uniqueId val="{00000001-39B6-4D2F-BC3F-F05FA67FA1D8}"/>
            </c:ext>
          </c:extLst>
        </c:ser>
        <c:ser>
          <c:idx val="3"/>
          <c:order val="3"/>
          <c:tx>
            <c:strRef>
              <c:f>Transactions!$B$7</c:f>
              <c:strCache>
                <c:ptCount val="1"/>
                <c:pt idx="0">
                  <c:v>Class C Est. Sales Vol.</c:v>
                </c:pt>
              </c:strCache>
            </c:strRef>
          </c:tx>
          <c:spPr>
            <a:solidFill>
              <a:srgbClr val="D9D9D9"/>
            </a:solidFill>
            <a:ln>
              <a:noFill/>
            </a:ln>
            <a:effectLst/>
          </c:spPr>
          <c:invertIfNegative val="0"/>
          <c:cat>
            <c:strRef>
              <c:f>Transactions!$C$1:$R$1</c:f>
              <c:strCach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 YTD</c:v>
                </c:pt>
              </c:strCache>
            </c:strRef>
          </c:cat>
          <c:val>
            <c:numRef>
              <c:f>Transactions!$C$7:$R$7</c:f>
              <c:numCache>
                <c:formatCode>"$"#,##0.00</c:formatCode>
                <c:ptCount val="16"/>
                <c:pt idx="0">
                  <c:v>0.16456000000000001</c:v>
                </c:pt>
                <c:pt idx="1">
                  <c:v>0.16018000000000002</c:v>
                </c:pt>
                <c:pt idx="2">
                  <c:v>0.23194999999999999</c:v>
                </c:pt>
                <c:pt idx="3">
                  <c:v>0.30199000000000004</c:v>
                </c:pt>
                <c:pt idx="4">
                  <c:v>0.36593000000000003</c:v>
                </c:pt>
                <c:pt idx="5">
                  <c:v>0.79260910929562434</c:v>
                </c:pt>
                <c:pt idx="6">
                  <c:v>0.8447440253829146</c:v>
                </c:pt>
                <c:pt idx="7">
                  <c:v>1.1286223843446956</c:v>
                </c:pt>
                <c:pt idx="8">
                  <c:v>1.0283479806776761</c:v>
                </c:pt>
                <c:pt idx="9">
                  <c:v>1.2040408642764986</c:v>
                </c:pt>
                <c:pt idx="10">
                  <c:v>1.1538486501175715</c:v>
                </c:pt>
                <c:pt idx="11">
                  <c:v>1.147650656269539</c:v>
                </c:pt>
                <c:pt idx="12">
                  <c:v>2.5235851371278297</c:v>
                </c:pt>
                <c:pt idx="13">
                  <c:v>3.1688092573612532</c:v>
                </c:pt>
                <c:pt idx="14">
                  <c:v>1.5258022126959465</c:v>
                </c:pt>
                <c:pt idx="15">
                  <c:v>0.51392256144739823</c:v>
                </c:pt>
              </c:numCache>
            </c:numRef>
          </c:val>
          <c:extLst>
            <c:ext xmlns:c16="http://schemas.microsoft.com/office/drawing/2014/chart" uri="{C3380CC4-5D6E-409C-BE32-E72D297353CC}">
              <c16:uniqueId val="{00000002-39B6-4D2F-BC3F-F05FA67FA1D8}"/>
            </c:ext>
          </c:extLst>
        </c:ser>
        <c:dLbls>
          <c:showLegendKey val="0"/>
          <c:showVal val="0"/>
          <c:showCatName val="0"/>
          <c:showSerName val="0"/>
          <c:showPercent val="0"/>
          <c:showBubbleSize val="0"/>
        </c:dLbls>
        <c:gapWidth val="219"/>
        <c:overlap val="100"/>
        <c:axId val="251624927"/>
        <c:axId val="251625343"/>
        <c:extLst>
          <c:ext xmlns:c15="http://schemas.microsoft.com/office/drawing/2012/chart" uri="{02D57815-91ED-43cb-92C2-25804820EDAC}">
            <c15:filteredBarSeries>
              <c15:ser>
                <c:idx val="0"/>
                <c:order val="0"/>
                <c:tx>
                  <c:strRef>
                    <c:extLst>
                      <c:ext uri="{02D57815-91ED-43cb-92C2-25804820EDAC}">
                        <c15:formulaRef>
                          <c15:sqref>Transactions!$B$1</c15:sqref>
                        </c15:formulaRef>
                      </c:ext>
                    </c:extLst>
                    <c:strCache>
                      <c:ptCount val="1"/>
                      <c:pt idx="0">
                        <c:v>Data</c:v>
                      </c:pt>
                    </c:strCache>
                  </c:strRef>
                </c:tx>
                <c:spPr>
                  <a:solidFill>
                    <a:schemeClr val="accent1"/>
                  </a:solidFill>
                  <a:ln>
                    <a:noFill/>
                  </a:ln>
                  <a:effectLst/>
                </c:spPr>
                <c:invertIfNegative val="0"/>
                <c:cat>
                  <c:strRef>
                    <c:extLst>
                      <c:ext uri="{02D57815-91ED-43cb-92C2-25804820EDAC}">
                        <c15:formulaRef>
                          <c15:sqref>Transactions!$C$1:$R$1</c15:sqref>
                        </c15:formulaRef>
                      </c:ext>
                    </c:extLst>
                    <c:strCache>
                      <c:ptCount val="16"/>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 YTD</c:v>
                      </c:pt>
                    </c:strCache>
                  </c:strRef>
                </c:cat>
                <c:val>
                  <c:numRef>
                    <c:extLst>
                      <c:ext uri="{02D57815-91ED-43cb-92C2-25804820EDAC}">
                        <c15:formulaRef>
                          <c15:sqref>Transactions!$C$1:$P$1</c15:sqref>
                        </c15:formulaRef>
                      </c:ext>
                    </c:extLst>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val>
                <c:extLst>
                  <c:ext xmlns:c16="http://schemas.microsoft.com/office/drawing/2014/chart" uri="{C3380CC4-5D6E-409C-BE32-E72D297353CC}">
                    <c16:uniqueId val="{00000006-39B6-4D2F-BC3F-F05FA67FA1D8}"/>
                  </c:ext>
                </c:extLst>
              </c15:ser>
            </c15:filteredBarSeries>
          </c:ext>
        </c:extLst>
      </c:barChart>
      <c:lineChart>
        <c:grouping val="standard"/>
        <c:varyColors val="0"/>
        <c:ser>
          <c:idx val="4"/>
          <c:order val="4"/>
          <c:tx>
            <c:strRef>
              <c:f>Transactions!$B$8</c:f>
              <c:strCache>
                <c:ptCount val="1"/>
                <c:pt idx="0">
                  <c:v>Price Per Net Sq Ft  Class A</c:v>
                </c:pt>
              </c:strCache>
            </c:strRef>
          </c:tx>
          <c:spPr>
            <a:ln w="38100" cap="rnd">
              <a:solidFill>
                <a:srgbClr val="0048A9"/>
              </a:solidFill>
              <a:round/>
            </a:ln>
            <a:effectLst/>
          </c:spPr>
          <c:marker>
            <c:symbol val="none"/>
          </c:marker>
          <c:val>
            <c:numRef>
              <c:f>Transactions!$C$8:$R$8</c:f>
              <c:numCache>
                <c:formatCode>_("$"* #,##0.00_);_("$"* \(#,##0.00\);_("$"* "-"??_);_(@_)</c:formatCode>
                <c:ptCount val="16"/>
                <c:pt idx="0">
                  <c:v>51.12</c:v>
                </c:pt>
                <c:pt idx="1">
                  <c:v>56.48</c:v>
                </c:pt>
                <c:pt idx="2">
                  <c:v>89.88</c:v>
                </c:pt>
                <c:pt idx="3">
                  <c:v>85.16</c:v>
                </c:pt>
                <c:pt idx="4">
                  <c:v>101.82</c:v>
                </c:pt>
                <c:pt idx="5">
                  <c:v>91.973522775491105</c:v>
                </c:pt>
                <c:pt idx="6">
                  <c:v>85.932716802851488</c:v>
                </c:pt>
                <c:pt idx="7">
                  <c:v>131.02472387194979</c:v>
                </c:pt>
                <c:pt idx="8">
                  <c:v>135.47304493283519</c:v>
                </c:pt>
                <c:pt idx="9">
                  <c:v>141.68177786714824</c:v>
                </c:pt>
                <c:pt idx="10">
                  <c:v>172.59269695363236</c:v>
                </c:pt>
                <c:pt idx="11">
                  <c:v>167.70923108182558</c:v>
                </c:pt>
                <c:pt idx="12">
                  <c:v>203.91699277560281</c:v>
                </c:pt>
                <c:pt idx="13">
                  <c:v>227.72429151484815</c:v>
                </c:pt>
                <c:pt idx="14">
                  <c:v>197.76178892458987</c:v>
                </c:pt>
                <c:pt idx="15">
                  <c:v>168.07756238940914</c:v>
                </c:pt>
              </c:numCache>
            </c:numRef>
          </c:val>
          <c:smooth val="0"/>
          <c:extLst>
            <c:ext xmlns:c16="http://schemas.microsoft.com/office/drawing/2014/chart" uri="{C3380CC4-5D6E-409C-BE32-E72D297353CC}">
              <c16:uniqueId val="{00000003-39B6-4D2F-BC3F-F05FA67FA1D8}"/>
            </c:ext>
          </c:extLst>
        </c:ser>
        <c:ser>
          <c:idx val="5"/>
          <c:order val="5"/>
          <c:tx>
            <c:strRef>
              <c:f>Transactions!$B$9</c:f>
              <c:strCache>
                <c:ptCount val="1"/>
                <c:pt idx="0">
                  <c:v>Price Per Net Sq Ft  Class B</c:v>
                </c:pt>
              </c:strCache>
            </c:strRef>
          </c:tx>
          <c:spPr>
            <a:ln w="38100" cap="rnd">
              <a:solidFill>
                <a:srgbClr val="007FFF"/>
              </a:solidFill>
              <a:round/>
            </a:ln>
            <a:effectLst/>
          </c:spPr>
          <c:marker>
            <c:symbol val="none"/>
          </c:marker>
          <c:val>
            <c:numRef>
              <c:f>Transactions!$C$9:$R$9</c:f>
              <c:numCache>
                <c:formatCode>_("$"* #,##0.00_);_("$"* \(#,##0.00\);_("$"* "-"??_);_(@_)</c:formatCode>
                <c:ptCount val="16"/>
                <c:pt idx="0">
                  <c:v>42.01</c:v>
                </c:pt>
                <c:pt idx="1">
                  <c:v>50.02</c:v>
                </c:pt>
                <c:pt idx="2">
                  <c:v>52.66</c:v>
                </c:pt>
                <c:pt idx="3">
                  <c:v>60.35</c:v>
                </c:pt>
                <c:pt idx="4">
                  <c:v>78.569999999999993</c:v>
                </c:pt>
                <c:pt idx="5">
                  <c:v>67.101556000526728</c:v>
                </c:pt>
                <c:pt idx="6">
                  <c:v>68.502743445036103</c:v>
                </c:pt>
                <c:pt idx="7">
                  <c:v>83.586665663041259</c:v>
                </c:pt>
                <c:pt idx="8">
                  <c:v>73.603657535910713</c:v>
                </c:pt>
                <c:pt idx="9">
                  <c:v>84.661901239856149</c:v>
                </c:pt>
                <c:pt idx="10">
                  <c:v>92.354571279494479</c:v>
                </c:pt>
                <c:pt idx="11">
                  <c:v>106.6943816619427</c:v>
                </c:pt>
                <c:pt idx="12">
                  <c:v>183.96266995750534</c:v>
                </c:pt>
                <c:pt idx="13">
                  <c:v>159.73306176597822</c:v>
                </c:pt>
                <c:pt idx="14">
                  <c:v>119.2402948525793</c:v>
                </c:pt>
                <c:pt idx="15">
                  <c:v>109.21275541368129</c:v>
                </c:pt>
              </c:numCache>
            </c:numRef>
          </c:val>
          <c:smooth val="0"/>
          <c:extLst>
            <c:ext xmlns:c16="http://schemas.microsoft.com/office/drawing/2014/chart" uri="{C3380CC4-5D6E-409C-BE32-E72D297353CC}">
              <c16:uniqueId val="{00000004-39B6-4D2F-BC3F-F05FA67FA1D8}"/>
            </c:ext>
          </c:extLst>
        </c:ser>
        <c:ser>
          <c:idx val="6"/>
          <c:order val="6"/>
          <c:tx>
            <c:strRef>
              <c:f>Transactions!$B$10</c:f>
              <c:strCache>
                <c:ptCount val="1"/>
                <c:pt idx="0">
                  <c:v>Price Per Net Sq Ft  Class C</c:v>
                </c:pt>
              </c:strCache>
            </c:strRef>
          </c:tx>
          <c:spPr>
            <a:ln w="38100" cap="rnd">
              <a:solidFill>
                <a:srgbClr val="99CCFF"/>
              </a:solidFill>
              <a:round/>
            </a:ln>
            <a:effectLst/>
          </c:spPr>
          <c:marker>
            <c:symbol val="none"/>
          </c:marker>
          <c:val>
            <c:numRef>
              <c:f>Transactions!$C$10:$R$10</c:f>
              <c:numCache>
                <c:formatCode>_("$"* #,##0.00_);_("$"* \(#,##0.00\);_("$"* "-"??_);_(@_)</c:formatCode>
                <c:ptCount val="16"/>
                <c:pt idx="0">
                  <c:v>38.71</c:v>
                </c:pt>
                <c:pt idx="1">
                  <c:v>35.090000000000003</c:v>
                </c:pt>
                <c:pt idx="2">
                  <c:v>34.65</c:v>
                </c:pt>
                <c:pt idx="3">
                  <c:v>37.97</c:v>
                </c:pt>
                <c:pt idx="4">
                  <c:v>46.89</c:v>
                </c:pt>
                <c:pt idx="5">
                  <c:v>47.078377130626947</c:v>
                </c:pt>
                <c:pt idx="6">
                  <c:v>47.179312052511172</c:v>
                </c:pt>
                <c:pt idx="7">
                  <c:v>61.613811152702731</c:v>
                </c:pt>
                <c:pt idx="8">
                  <c:v>61.836098310279588</c:v>
                </c:pt>
                <c:pt idx="9">
                  <c:v>63.519300574761502</c:v>
                </c:pt>
                <c:pt idx="10">
                  <c:v>68.342310417467033</c:v>
                </c:pt>
                <c:pt idx="11">
                  <c:v>75.547697040350059</c:v>
                </c:pt>
                <c:pt idx="12">
                  <c:v>89.277247573174606</c:v>
                </c:pt>
                <c:pt idx="13">
                  <c:v>125.83353383042041</c:v>
                </c:pt>
                <c:pt idx="14">
                  <c:v>111.25750421560522</c:v>
                </c:pt>
                <c:pt idx="15">
                  <c:v>99.317151882942397</c:v>
                </c:pt>
              </c:numCache>
            </c:numRef>
          </c:val>
          <c:smooth val="0"/>
          <c:extLst>
            <c:ext xmlns:c16="http://schemas.microsoft.com/office/drawing/2014/chart" uri="{C3380CC4-5D6E-409C-BE32-E72D297353CC}">
              <c16:uniqueId val="{00000005-39B6-4D2F-BC3F-F05FA67FA1D8}"/>
            </c:ext>
          </c:extLst>
        </c:ser>
        <c:dLbls>
          <c:showLegendKey val="0"/>
          <c:showVal val="0"/>
          <c:showCatName val="0"/>
          <c:showSerName val="0"/>
          <c:showPercent val="0"/>
          <c:showBubbleSize val="0"/>
        </c:dLbls>
        <c:marker val="1"/>
        <c:smooth val="0"/>
        <c:axId val="251607871"/>
        <c:axId val="251614527"/>
      </c:lineChart>
      <c:catAx>
        <c:axId val="25162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51625343"/>
        <c:crosses val="autoZero"/>
        <c:auto val="1"/>
        <c:lblAlgn val="ctr"/>
        <c:lblOffset val="0"/>
        <c:noMultiLvlLbl val="0"/>
      </c:catAx>
      <c:valAx>
        <c:axId val="25162534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1624927"/>
        <c:crosses val="autoZero"/>
        <c:crossBetween val="between"/>
        <c:minorUnit val="0.1"/>
      </c:valAx>
      <c:valAx>
        <c:axId val="251614527"/>
        <c:scaling>
          <c:orientation val="minMax"/>
          <c:min val="25"/>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1607871"/>
        <c:crosses val="max"/>
        <c:crossBetween val="between"/>
        <c:majorUnit val="25"/>
      </c:valAx>
      <c:catAx>
        <c:axId val="251607871"/>
        <c:scaling>
          <c:orientation val="minMax"/>
        </c:scaling>
        <c:delete val="1"/>
        <c:axPos val="b"/>
        <c:majorTickMark val="out"/>
        <c:minorTickMark val="none"/>
        <c:tickLblPos val="nextTo"/>
        <c:crossAx val="251614527"/>
        <c:crosses val="autoZero"/>
        <c:auto val="1"/>
        <c:lblAlgn val="ctr"/>
        <c:lblOffset val="100"/>
        <c:noMultiLvlLbl val="0"/>
      </c:catAx>
      <c:spPr>
        <a:noFill/>
        <a:ln>
          <a:noFill/>
        </a:ln>
        <a:effectLst/>
      </c:spPr>
    </c:plotArea>
    <c:legend>
      <c:legendPos val="b"/>
      <c:layout>
        <c:manualLayout>
          <c:xMode val="edge"/>
          <c:yMode val="edge"/>
          <c:x val="0"/>
          <c:y val="0.91069897578111381"/>
          <c:w val="0.99965454685811328"/>
          <c:h val="8.7906119785874218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solidFill>
            <a:schemeClr val="tx1"/>
          </a:solidFill>
        </a:defRPr>
      </a:pPr>
      <a:endParaRPr lang="en-US"/>
    </a:p>
  </c:txPr>
  <c:externalData r:id="rId4">
    <c:autoUpdate val="0"/>
  </c:externalData>
  <c:userShapes r:id="rId5"/>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086219693670811"/>
          <c:y val="4.6371742594675663E-2"/>
          <c:w val="0.76353484605391619"/>
          <c:h val="0.64294079408222105"/>
        </c:manualLayout>
      </c:layout>
      <c:barChart>
        <c:barDir val="col"/>
        <c:grouping val="stacked"/>
        <c:varyColors val="0"/>
        <c:ser>
          <c:idx val="1"/>
          <c:order val="1"/>
          <c:tx>
            <c:strRef>
              <c:f>Transactions!$B$5</c:f>
              <c:strCache>
                <c:ptCount val="1"/>
                <c:pt idx="0">
                  <c:v>Denver Est. Sales Vol.</c:v>
                </c:pt>
              </c:strCache>
            </c:strRef>
          </c:tx>
          <c:spPr>
            <a:solidFill>
              <a:srgbClr val="797979"/>
            </a:solidFill>
            <a:ln>
              <a:noFill/>
            </a:ln>
            <a:effectLst/>
          </c:spPr>
          <c:invertIfNegative val="0"/>
          <c:cat>
            <c:strRef>
              <c:f>Transactions!$H$1:$R$1</c:f>
              <c:strCache>
                <c:ptCount val="11"/>
                <c:pt idx="0">
                  <c:v>2014</c:v>
                </c:pt>
                <c:pt idx="1">
                  <c:v>2015</c:v>
                </c:pt>
                <c:pt idx="2">
                  <c:v>2016</c:v>
                </c:pt>
                <c:pt idx="3">
                  <c:v>2017</c:v>
                </c:pt>
                <c:pt idx="4">
                  <c:v>2018</c:v>
                </c:pt>
                <c:pt idx="5">
                  <c:v>2019</c:v>
                </c:pt>
                <c:pt idx="6">
                  <c:v>2020</c:v>
                </c:pt>
                <c:pt idx="7">
                  <c:v>2021</c:v>
                </c:pt>
                <c:pt idx="8">
                  <c:v>2022</c:v>
                </c:pt>
                <c:pt idx="9">
                  <c:v>2023</c:v>
                </c:pt>
                <c:pt idx="10">
                  <c:v>2024 YTD</c:v>
                </c:pt>
              </c:strCache>
            </c:strRef>
          </c:cat>
          <c:val>
            <c:numRef>
              <c:f>Transactions!$H$2:$R$2</c:f>
              <c:numCache>
                <c:formatCode>"$"#,##0.00</c:formatCode>
                <c:ptCount val="11"/>
                <c:pt idx="0">
                  <c:v>42.095199999999998</c:v>
                </c:pt>
                <c:pt idx="1">
                  <c:v>58.036371328838328</c:v>
                </c:pt>
                <c:pt idx="2">
                  <c:v>153.40389962873246</c:v>
                </c:pt>
                <c:pt idx="3">
                  <c:v>66.534338064053628</c:v>
                </c:pt>
                <c:pt idx="4">
                  <c:v>70.954433796824858</c:v>
                </c:pt>
                <c:pt idx="5">
                  <c:v>63.449917156258685</c:v>
                </c:pt>
                <c:pt idx="6">
                  <c:v>99.133298496170525</c:v>
                </c:pt>
                <c:pt idx="7">
                  <c:v>375.87623772359478</c:v>
                </c:pt>
                <c:pt idx="8">
                  <c:v>446.77518762500245</c:v>
                </c:pt>
                <c:pt idx="9">
                  <c:v>114.54523531536852</c:v>
                </c:pt>
                <c:pt idx="10">
                  <c:v>22.639000000000003</c:v>
                </c:pt>
              </c:numCache>
            </c:numRef>
          </c:val>
          <c:extLst>
            <c:ext xmlns:c16="http://schemas.microsoft.com/office/drawing/2014/chart" uri="{C3380CC4-5D6E-409C-BE32-E72D297353CC}">
              <c16:uniqueId val="{00000000-8EF6-4BFA-BE37-96C257531CB3}"/>
            </c:ext>
          </c:extLst>
        </c:ser>
        <c:ser>
          <c:idx val="2"/>
          <c:order val="2"/>
          <c:tx>
            <c:strRef>
              <c:f>Transactions!$B$6</c:f>
              <c:strCache>
                <c:ptCount val="1"/>
                <c:pt idx="0">
                  <c:v>Colorado Springs Est. Sales Vol.</c:v>
                </c:pt>
              </c:strCache>
            </c:strRef>
          </c:tx>
          <c:spPr>
            <a:solidFill>
              <a:srgbClr val="A9A9A9"/>
            </a:solidFill>
            <a:ln>
              <a:noFill/>
            </a:ln>
            <a:effectLst/>
          </c:spPr>
          <c:invertIfNegative val="0"/>
          <c:cat>
            <c:strRef>
              <c:f>Transactions!$H$1:$R$1</c:f>
              <c:strCache>
                <c:ptCount val="11"/>
                <c:pt idx="0">
                  <c:v>2014</c:v>
                </c:pt>
                <c:pt idx="1">
                  <c:v>2015</c:v>
                </c:pt>
                <c:pt idx="2">
                  <c:v>2016</c:v>
                </c:pt>
                <c:pt idx="3">
                  <c:v>2017</c:v>
                </c:pt>
                <c:pt idx="4">
                  <c:v>2018</c:v>
                </c:pt>
                <c:pt idx="5">
                  <c:v>2019</c:v>
                </c:pt>
                <c:pt idx="6">
                  <c:v>2020</c:v>
                </c:pt>
                <c:pt idx="7">
                  <c:v>2021</c:v>
                </c:pt>
                <c:pt idx="8">
                  <c:v>2022</c:v>
                </c:pt>
                <c:pt idx="9">
                  <c:v>2023</c:v>
                </c:pt>
                <c:pt idx="10">
                  <c:v>2024 YTD</c:v>
                </c:pt>
              </c:strCache>
            </c:strRef>
          </c:cat>
          <c:val>
            <c:numRef>
              <c:f>Transactions!$H$3:$R$3</c:f>
              <c:numCache>
                <c:formatCode>"$"#,##0.00</c:formatCode>
                <c:ptCount val="11"/>
                <c:pt idx="0">
                  <c:v>17.572672614467816</c:v>
                </c:pt>
                <c:pt idx="1">
                  <c:v>14.854970437584216</c:v>
                </c:pt>
                <c:pt idx="2">
                  <c:v>21.906112792354332</c:v>
                </c:pt>
                <c:pt idx="3">
                  <c:v>31.861926782414983</c:v>
                </c:pt>
                <c:pt idx="4">
                  <c:v>7.2815000000000003</c:v>
                </c:pt>
                <c:pt idx="5">
                  <c:v>30.081116201805855</c:v>
                </c:pt>
                <c:pt idx="6">
                  <c:v>24.2075</c:v>
                </c:pt>
                <c:pt idx="7">
                  <c:v>54.274999999999999</c:v>
                </c:pt>
                <c:pt idx="8">
                  <c:v>59.655500000000004</c:v>
                </c:pt>
                <c:pt idx="9">
                  <c:v>75.350238609569075</c:v>
                </c:pt>
                <c:pt idx="10">
                  <c:v>14.629999999999999</c:v>
                </c:pt>
              </c:numCache>
            </c:numRef>
          </c:val>
          <c:extLst>
            <c:ext xmlns:c16="http://schemas.microsoft.com/office/drawing/2014/chart" uri="{C3380CC4-5D6E-409C-BE32-E72D297353CC}">
              <c16:uniqueId val="{00000001-8EF6-4BFA-BE37-96C257531CB3}"/>
            </c:ext>
          </c:extLst>
        </c:ser>
        <c:dLbls>
          <c:showLegendKey val="0"/>
          <c:showVal val="0"/>
          <c:showCatName val="0"/>
          <c:showSerName val="0"/>
          <c:showPercent val="0"/>
          <c:showBubbleSize val="0"/>
        </c:dLbls>
        <c:gapWidth val="219"/>
        <c:overlap val="100"/>
        <c:axId val="251624927"/>
        <c:axId val="251625343"/>
        <c:extLst>
          <c:ext xmlns:c15="http://schemas.microsoft.com/office/drawing/2012/chart" uri="{02D57815-91ED-43cb-92C2-25804820EDAC}">
            <c15:filteredBarSeries>
              <c15:ser>
                <c:idx val="0"/>
                <c:order val="0"/>
                <c:tx>
                  <c:strRef>
                    <c:extLst>
                      <c:ext uri="{02D57815-91ED-43cb-92C2-25804820EDAC}">
                        <c15:formulaRef>
                          <c15:sqref>Transactions!$B$1</c15:sqref>
                        </c15:formulaRef>
                      </c:ext>
                    </c:extLst>
                    <c:strCache>
                      <c:ptCount val="1"/>
                      <c:pt idx="0">
                        <c:v>Data</c:v>
                      </c:pt>
                    </c:strCache>
                  </c:strRef>
                </c:tx>
                <c:spPr>
                  <a:solidFill>
                    <a:schemeClr val="accent1"/>
                  </a:solidFill>
                  <a:ln>
                    <a:noFill/>
                  </a:ln>
                  <a:effectLst/>
                </c:spPr>
                <c:invertIfNegative val="0"/>
                <c:cat>
                  <c:strRef>
                    <c:extLst>
                      <c:ext uri="{02D57815-91ED-43cb-92C2-25804820EDAC}">
                        <c15:formulaRef>
                          <c15:sqref>Transactions!$H$1:$R$1</c15:sqref>
                        </c15:formulaRef>
                      </c:ext>
                    </c:extLst>
                    <c:strCache>
                      <c:ptCount val="11"/>
                      <c:pt idx="0">
                        <c:v>2014</c:v>
                      </c:pt>
                      <c:pt idx="1">
                        <c:v>2015</c:v>
                      </c:pt>
                      <c:pt idx="2">
                        <c:v>2016</c:v>
                      </c:pt>
                      <c:pt idx="3">
                        <c:v>2017</c:v>
                      </c:pt>
                      <c:pt idx="4">
                        <c:v>2018</c:v>
                      </c:pt>
                      <c:pt idx="5">
                        <c:v>2019</c:v>
                      </c:pt>
                      <c:pt idx="6">
                        <c:v>2020</c:v>
                      </c:pt>
                      <c:pt idx="7">
                        <c:v>2021</c:v>
                      </c:pt>
                      <c:pt idx="8">
                        <c:v>2022</c:v>
                      </c:pt>
                      <c:pt idx="9">
                        <c:v>2023</c:v>
                      </c:pt>
                      <c:pt idx="10">
                        <c:v>2024 YTD</c:v>
                      </c:pt>
                    </c:strCache>
                  </c:strRef>
                </c:cat>
                <c:val>
                  <c:numRef>
                    <c:extLst>
                      <c:ext uri="{02D57815-91ED-43cb-92C2-25804820EDAC}">
                        <c15:formulaRef>
                          <c15:sqref>Transactions!$C$1:$P$1</c15:sqref>
                        </c15:formulaRef>
                      </c:ext>
                    </c:extLst>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val>
                <c:extLst>
                  <c:ext xmlns:c16="http://schemas.microsoft.com/office/drawing/2014/chart" uri="{C3380CC4-5D6E-409C-BE32-E72D297353CC}">
                    <c16:uniqueId val="{00000005-8EF6-4BFA-BE37-96C257531CB3}"/>
                  </c:ext>
                </c:extLst>
              </c15:ser>
            </c15:filteredBarSeries>
          </c:ext>
        </c:extLst>
      </c:barChart>
      <c:lineChart>
        <c:grouping val="standard"/>
        <c:varyColors val="0"/>
        <c:ser>
          <c:idx val="4"/>
          <c:order val="3"/>
          <c:tx>
            <c:strRef>
              <c:f>Transactions!$B$8</c:f>
              <c:strCache>
                <c:ptCount val="1"/>
                <c:pt idx="0">
                  <c:v>Denver Price Per Net Sq Ft</c:v>
                </c:pt>
              </c:strCache>
            </c:strRef>
          </c:tx>
          <c:spPr>
            <a:ln w="38100" cap="rnd">
              <a:solidFill>
                <a:srgbClr val="0048A9"/>
              </a:solidFill>
              <a:round/>
            </a:ln>
            <a:effectLst/>
          </c:spPr>
          <c:marker>
            <c:symbol val="none"/>
          </c:marker>
          <c:val>
            <c:numRef>
              <c:f>Transactions!$H$8:$R$8</c:f>
              <c:numCache>
                <c:formatCode>_("$"* #,##0.00_);_("$"* \(#,##0.00\);_("$"* "-"??_);_(@_)</c:formatCode>
                <c:ptCount val="11"/>
                <c:pt idx="0">
                  <c:v>90.045905118014232</c:v>
                </c:pt>
                <c:pt idx="1">
                  <c:v>86.515178115297672</c:v>
                </c:pt>
                <c:pt idx="2">
                  <c:v>126.833331372785</c:v>
                </c:pt>
                <c:pt idx="3">
                  <c:v>93.376022836623847</c:v>
                </c:pt>
                <c:pt idx="4">
                  <c:v>99.542698689716744</c:v>
                </c:pt>
                <c:pt idx="5">
                  <c:v>100.397503676909</c:v>
                </c:pt>
                <c:pt idx="6">
                  <c:v>102.59453016018469</c:v>
                </c:pt>
                <c:pt idx="7">
                  <c:v>153.07436150785324</c:v>
                </c:pt>
                <c:pt idx="8">
                  <c:v>174.3327879440709</c:v>
                </c:pt>
                <c:pt idx="9">
                  <c:v>121.72752443989569</c:v>
                </c:pt>
                <c:pt idx="10">
                  <c:v>112.66322955649338</c:v>
                </c:pt>
              </c:numCache>
            </c:numRef>
          </c:val>
          <c:smooth val="0"/>
          <c:extLst>
            <c:ext xmlns:c16="http://schemas.microsoft.com/office/drawing/2014/chart" uri="{C3380CC4-5D6E-409C-BE32-E72D297353CC}">
              <c16:uniqueId val="{00000002-8EF6-4BFA-BE37-96C257531CB3}"/>
            </c:ext>
          </c:extLst>
        </c:ser>
        <c:ser>
          <c:idx val="5"/>
          <c:order val="4"/>
          <c:tx>
            <c:strRef>
              <c:f>Transactions!$B$9</c:f>
              <c:strCache>
                <c:ptCount val="1"/>
                <c:pt idx="0">
                  <c:v>Colorado Springs Price Per Net Sq Ft</c:v>
                </c:pt>
              </c:strCache>
            </c:strRef>
          </c:tx>
          <c:spPr>
            <a:ln w="38100" cap="rnd">
              <a:solidFill>
                <a:srgbClr val="007FFF"/>
              </a:solidFill>
              <a:round/>
            </a:ln>
            <a:effectLst/>
          </c:spPr>
          <c:marker>
            <c:symbol val="none"/>
          </c:marker>
          <c:val>
            <c:numRef>
              <c:f>Transactions!$H$9:$R$9</c:f>
              <c:numCache>
                <c:formatCode>_("$"* #,##0.00_);_("$"* \(#,##0.00\);_("$"* "-"??_);_(@_)</c:formatCode>
                <c:ptCount val="11"/>
                <c:pt idx="0">
                  <c:v>48.673853387034882</c:v>
                </c:pt>
                <c:pt idx="1">
                  <c:v>60.096569118612443</c:v>
                </c:pt>
                <c:pt idx="2">
                  <c:v>95.414885762123149</c:v>
                </c:pt>
                <c:pt idx="3">
                  <c:v>93.661688284810097</c:v>
                </c:pt>
                <c:pt idx="4">
                  <c:v>44.250449705868057</c:v>
                </c:pt>
                <c:pt idx="5">
                  <c:v>73.279211210245691</c:v>
                </c:pt>
                <c:pt idx="6">
                  <c:v>68.702019270338155</c:v>
                </c:pt>
                <c:pt idx="7">
                  <c:v>121.11521956945241</c:v>
                </c:pt>
                <c:pt idx="8">
                  <c:v>126.03736193156369</c:v>
                </c:pt>
                <c:pt idx="9">
                  <c:v>128.3199398670468</c:v>
                </c:pt>
                <c:pt idx="10">
                  <c:v>107.08534621578099</c:v>
                </c:pt>
              </c:numCache>
            </c:numRef>
          </c:val>
          <c:smooth val="0"/>
          <c:extLst>
            <c:ext xmlns:c16="http://schemas.microsoft.com/office/drawing/2014/chart" uri="{C3380CC4-5D6E-409C-BE32-E72D297353CC}">
              <c16:uniqueId val="{00000003-8EF6-4BFA-BE37-96C257531CB3}"/>
            </c:ext>
          </c:extLst>
        </c:ser>
        <c:ser>
          <c:idx val="3"/>
          <c:order val="5"/>
          <c:tx>
            <c:strRef>
              <c:f>Transactions!$B$10</c:f>
              <c:strCache>
                <c:ptCount val="1"/>
                <c:pt idx="0">
                  <c:v>National Price Per Net Sq Ft</c:v>
                </c:pt>
              </c:strCache>
            </c:strRef>
          </c:tx>
          <c:spPr>
            <a:ln w="38100" cap="rnd">
              <a:solidFill>
                <a:srgbClr val="99CCFF"/>
              </a:solidFill>
              <a:round/>
            </a:ln>
            <a:effectLst/>
          </c:spPr>
          <c:marker>
            <c:symbol val="none"/>
          </c:marker>
          <c:val>
            <c:numRef>
              <c:f>Transactions!$H$10:$R$10</c:f>
              <c:numCache>
                <c:formatCode>_("$"* #,##0.00_);_("$"* \(#,##0.00\);_("$"* "-"??_);_(@_)</c:formatCode>
                <c:ptCount val="11"/>
                <c:pt idx="0">
                  <c:v>69.48031585324938</c:v>
                </c:pt>
                <c:pt idx="1">
                  <c:v>66.422282219383874</c:v>
                </c:pt>
                <c:pt idx="2">
                  <c:v>89.321819615012203</c:v>
                </c:pt>
                <c:pt idx="3">
                  <c:v>81.49493016150754</c:v>
                </c:pt>
                <c:pt idx="4">
                  <c:v>95.266288836873102</c:v>
                </c:pt>
                <c:pt idx="5">
                  <c:v>102.57164546315443</c:v>
                </c:pt>
                <c:pt idx="6">
                  <c:v>115.79506492787905</c:v>
                </c:pt>
                <c:pt idx="7">
                  <c:v>168.56394216294643</c:v>
                </c:pt>
                <c:pt idx="8">
                  <c:v>169.99444594658698</c:v>
                </c:pt>
                <c:pt idx="9">
                  <c:v>136.01982743675291</c:v>
                </c:pt>
                <c:pt idx="10">
                  <c:v>119.28259602139289</c:v>
                </c:pt>
              </c:numCache>
            </c:numRef>
          </c:val>
          <c:smooth val="0"/>
          <c:extLst>
            <c:ext xmlns:c16="http://schemas.microsoft.com/office/drawing/2014/chart" uri="{C3380CC4-5D6E-409C-BE32-E72D297353CC}">
              <c16:uniqueId val="{00000004-8EF6-4BFA-BE37-96C257531CB3}"/>
            </c:ext>
          </c:extLst>
        </c:ser>
        <c:dLbls>
          <c:showLegendKey val="0"/>
          <c:showVal val="0"/>
          <c:showCatName val="0"/>
          <c:showSerName val="0"/>
          <c:showPercent val="0"/>
          <c:showBubbleSize val="0"/>
        </c:dLbls>
        <c:marker val="1"/>
        <c:smooth val="0"/>
        <c:axId val="251607871"/>
        <c:axId val="251614527"/>
      </c:lineChart>
      <c:catAx>
        <c:axId val="251624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251625343"/>
        <c:crosses val="autoZero"/>
        <c:auto val="1"/>
        <c:lblAlgn val="ctr"/>
        <c:lblOffset val="0"/>
        <c:noMultiLvlLbl val="0"/>
      </c:catAx>
      <c:valAx>
        <c:axId val="25162534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1624927"/>
        <c:crosses val="autoZero"/>
        <c:crossBetween val="between"/>
        <c:minorUnit val="0.1"/>
      </c:valAx>
      <c:valAx>
        <c:axId val="251614527"/>
        <c:scaling>
          <c:orientation val="minMax"/>
          <c:min val="25"/>
        </c:scaling>
        <c:delete val="0"/>
        <c:axPos val="r"/>
        <c:numFmt formatCode="&quot;$&quot;#,##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1607871"/>
        <c:crosses val="max"/>
        <c:crossBetween val="between"/>
        <c:majorUnit val="25"/>
      </c:valAx>
      <c:catAx>
        <c:axId val="251607871"/>
        <c:scaling>
          <c:orientation val="minMax"/>
        </c:scaling>
        <c:delete val="1"/>
        <c:axPos val="b"/>
        <c:majorTickMark val="out"/>
        <c:minorTickMark val="none"/>
        <c:tickLblPos val="nextTo"/>
        <c:crossAx val="251614527"/>
        <c:crosses val="autoZero"/>
        <c:auto val="1"/>
        <c:lblAlgn val="ctr"/>
        <c:lblOffset val="100"/>
        <c:noMultiLvlLbl val="0"/>
      </c:catAx>
      <c:spPr>
        <a:noFill/>
        <a:ln>
          <a:noFill/>
        </a:ln>
        <a:effectLst/>
      </c:spPr>
    </c:plotArea>
    <c:legend>
      <c:legendPos val="b"/>
      <c:layout>
        <c:manualLayout>
          <c:xMode val="edge"/>
          <c:yMode val="edge"/>
          <c:x val="0"/>
          <c:y val="0.86881664402480974"/>
          <c:w val="0.99737443893322975"/>
          <c:h val="0.1311833559751902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aseline="0">
          <a:solidFill>
            <a:schemeClr val="tx1"/>
          </a:solidFill>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r>
              <a:rPr lang="en-US" sz="1600" b="1"/>
              <a:t>Google Search Trends - Self Storage</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title>
    <c:autoTitleDeleted val="0"/>
    <c:plotArea>
      <c:layout/>
      <c:lineChart>
        <c:grouping val="standard"/>
        <c:varyColors val="0"/>
        <c:ser>
          <c:idx val="0"/>
          <c:order val="0"/>
          <c:tx>
            <c:v>Monthly Search Volume</c:v>
          </c:tx>
          <c:spPr>
            <a:ln w="38100" cap="rnd">
              <a:solidFill>
                <a:srgbClr val="007FFF"/>
              </a:solidFill>
              <a:prstDash val="sysDash"/>
              <a:round/>
            </a:ln>
            <a:effectLst/>
          </c:spPr>
          <c:marker>
            <c:symbol val="none"/>
          </c:marker>
          <c:cat>
            <c:strRef>
              <c:f>Sheet11!$L$28:$L$106</c:f>
              <c:strCache>
                <c:ptCount val="79"/>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strCache>
            </c:strRef>
          </c:cat>
          <c:val>
            <c:numRef>
              <c:f>Sheet11!$H$28:$H$106</c:f>
              <c:numCache>
                <c:formatCode>General</c:formatCode>
                <c:ptCount val="79"/>
                <c:pt idx="0">
                  <c:v>63</c:v>
                </c:pt>
                <c:pt idx="1">
                  <c:v>64</c:v>
                </c:pt>
                <c:pt idx="2">
                  <c:v>68</c:v>
                </c:pt>
                <c:pt idx="3">
                  <c:v>68</c:v>
                </c:pt>
                <c:pt idx="4">
                  <c:v>76</c:v>
                </c:pt>
                <c:pt idx="5">
                  <c:v>76</c:v>
                </c:pt>
                <c:pt idx="6">
                  <c:v>73</c:v>
                </c:pt>
                <c:pt idx="7">
                  <c:v>76</c:v>
                </c:pt>
                <c:pt idx="8">
                  <c:v>65</c:v>
                </c:pt>
                <c:pt idx="9">
                  <c:v>65</c:v>
                </c:pt>
                <c:pt idx="10">
                  <c:v>55</c:v>
                </c:pt>
                <c:pt idx="11">
                  <c:v>54</c:v>
                </c:pt>
                <c:pt idx="12">
                  <c:v>56</c:v>
                </c:pt>
                <c:pt idx="13">
                  <c:v>61</c:v>
                </c:pt>
                <c:pt idx="14">
                  <c:v>69</c:v>
                </c:pt>
                <c:pt idx="15">
                  <c:v>75</c:v>
                </c:pt>
                <c:pt idx="16">
                  <c:v>77</c:v>
                </c:pt>
                <c:pt idx="17">
                  <c:v>77</c:v>
                </c:pt>
                <c:pt idx="18">
                  <c:v>79</c:v>
                </c:pt>
                <c:pt idx="19">
                  <c:v>88</c:v>
                </c:pt>
                <c:pt idx="20">
                  <c:v>77</c:v>
                </c:pt>
                <c:pt idx="21">
                  <c:v>69</c:v>
                </c:pt>
                <c:pt idx="22">
                  <c:v>67</c:v>
                </c:pt>
                <c:pt idx="23">
                  <c:v>65</c:v>
                </c:pt>
                <c:pt idx="24">
                  <c:v>71</c:v>
                </c:pt>
                <c:pt idx="25">
                  <c:v>65</c:v>
                </c:pt>
                <c:pt idx="26">
                  <c:v>66</c:v>
                </c:pt>
                <c:pt idx="27">
                  <c:v>67</c:v>
                </c:pt>
                <c:pt idx="28">
                  <c:v>70</c:v>
                </c:pt>
                <c:pt idx="29">
                  <c:v>77</c:v>
                </c:pt>
                <c:pt idx="30">
                  <c:v>83</c:v>
                </c:pt>
                <c:pt idx="31">
                  <c:v>78</c:v>
                </c:pt>
                <c:pt idx="32">
                  <c:v>69</c:v>
                </c:pt>
                <c:pt idx="33">
                  <c:v>72</c:v>
                </c:pt>
                <c:pt idx="34">
                  <c:v>67</c:v>
                </c:pt>
                <c:pt idx="35">
                  <c:v>64</c:v>
                </c:pt>
                <c:pt idx="36">
                  <c:v>66</c:v>
                </c:pt>
                <c:pt idx="37">
                  <c:v>73</c:v>
                </c:pt>
                <c:pt idx="38">
                  <c:v>79</c:v>
                </c:pt>
                <c:pt idx="39">
                  <c:v>90</c:v>
                </c:pt>
                <c:pt idx="40">
                  <c:v>89</c:v>
                </c:pt>
                <c:pt idx="41">
                  <c:v>92</c:v>
                </c:pt>
                <c:pt idx="42">
                  <c:v>96</c:v>
                </c:pt>
                <c:pt idx="43">
                  <c:v>87</c:v>
                </c:pt>
                <c:pt idx="44">
                  <c:v>80</c:v>
                </c:pt>
                <c:pt idx="45">
                  <c:v>80</c:v>
                </c:pt>
                <c:pt idx="46">
                  <c:v>79</c:v>
                </c:pt>
                <c:pt idx="47">
                  <c:v>74</c:v>
                </c:pt>
                <c:pt idx="48">
                  <c:v>70</c:v>
                </c:pt>
                <c:pt idx="49">
                  <c:v>75</c:v>
                </c:pt>
                <c:pt idx="50">
                  <c:v>72</c:v>
                </c:pt>
                <c:pt idx="51">
                  <c:v>76</c:v>
                </c:pt>
                <c:pt idx="52">
                  <c:v>77</c:v>
                </c:pt>
                <c:pt idx="53">
                  <c:v>79</c:v>
                </c:pt>
                <c:pt idx="54">
                  <c:v>81</c:v>
                </c:pt>
                <c:pt idx="55">
                  <c:v>76</c:v>
                </c:pt>
                <c:pt idx="56">
                  <c:v>69</c:v>
                </c:pt>
                <c:pt idx="57">
                  <c:v>68</c:v>
                </c:pt>
                <c:pt idx="58">
                  <c:v>62</c:v>
                </c:pt>
                <c:pt idx="59">
                  <c:v>62</c:v>
                </c:pt>
                <c:pt idx="60">
                  <c:v>64</c:v>
                </c:pt>
                <c:pt idx="61">
                  <c:v>67</c:v>
                </c:pt>
                <c:pt idx="62">
                  <c:v>67</c:v>
                </c:pt>
                <c:pt idx="63">
                  <c:v>70</c:v>
                </c:pt>
                <c:pt idx="64">
                  <c:v>75</c:v>
                </c:pt>
                <c:pt idx="65">
                  <c:v>74</c:v>
                </c:pt>
                <c:pt idx="66">
                  <c:v>76</c:v>
                </c:pt>
                <c:pt idx="67">
                  <c:v>77</c:v>
                </c:pt>
                <c:pt idx="68">
                  <c:v>67</c:v>
                </c:pt>
                <c:pt idx="69">
                  <c:v>63</c:v>
                </c:pt>
                <c:pt idx="70">
                  <c:v>62</c:v>
                </c:pt>
                <c:pt idx="71">
                  <c:v>58</c:v>
                </c:pt>
                <c:pt idx="72">
                  <c:v>60</c:v>
                </c:pt>
                <c:pt idx="73">
                  <c:v>62</c:v>
                </c:pt>
                <c:pt idx="74">
                  <c:v>61</c:v>
                </c:pt>
                <c:pt idx="75">
                  <c:v>67</c:v>
                </c:pt>
                <c:pt idx="76">
                  <c:v>70</c:v>
                </c:pt>
                <c:pt idx="77">
                  <c:v>71</c:v>
                </c:pt>
                <c:pt idx="78">
                  <c:v>70</c:v>
                </c:pt>
              </c:numCache>
            </c:numRef>
          </c:val>
          <c:smooth val="0"/>
          <c:extLst>
            <c:ext xmlns:c16="http://schemas.microsoft.com/office/drawing/2014/chart" uri="{C3380CC4-5D6E-409C-BE32-E72D297353CC}">
              <c16:uniqueId val="{00000000-9044-41A4-9DF1-EB8ABCAEF0F2}"/>
            </c:ext>
          </c:extLst>
        </c:ser>
        <c:ser>
          <c:idx val="1"/>
          <c:order val="1"/>
          <c:tx>
            <c:v>Trailing 12-Month Average</c:v>
          </c:tx>
          <c:spPr>
            <a:ln w="38100" cap="rnd">
              <a:solidFill>
                <a:srgbClr val="0048A9"/>
              </a:solidFill>
              <a:round/>
            </a:ln>
            <a:effectLst/>
          </c:spPr>
          <c:marker>
            <c:symbol val="none"/>
          </c:marker>
          <c:cat>
            <c:strRef>
              <c:f>Sheet11!$L$28:$L$106</c:f>
              <c:strCache>
                <c:ptCount val="79"/>
                <c:pt idx="0">
                  <c:v>2018-01</c:v>
                </c:pt>
                <c:pt idx="1">
                  <c:v>2018-02</c:v>
                </c:pt>
                <c:pt idx="2">
                  <c:v>2018-03</c:v>
                </c:pt>
                <c:pt idx="3">
                  <c:v>2018-04</c:v>
                </c:pt>
                <c:pt idx="4">
                  <c:v>2018-05</c:v>
                </c:pt>
                <c:pt idx="5">
                  <c:v>2018-06</c:v>
                </c:pt>
                <c:pt idx="6">
                  <c:v>2018-07</c:v>
                </c:pt>
                <c:pt idx="7">
                  <c:v>2018-08</c:v>
                </c:pt>
                <c:pt idx="8">
                  <c:v>2018-09</c:v>
                </c:pt>
                <c:pt idx="9">
                  <c:v>2018-10</c:v>
                </c:pt>
                <c:pt idx="10">
                  <c:v>2018-11</c:v>
                </c:pt>
                <c:pt idx="11">
                  <c:v>2018-12</c:v>
                </c:pt>
                <c:pt idx="12">
                  <c:v>2019-01</c:v>
                </c:pt>
                <c:pt idx="13">
                  <c:v>2019-02</c:v>
                </c:pt>
                <c:pt idx="14">
                  <c:v>2019-03</c:v>
                </c:pt>
                <c:pt idx="15">
                  <c:v>2019-04</c:v>
                </c:pt>
                <c:pt idx="16">
                  <c:v>2019-05</c:v>
                </c:pt>
                <c:pt idx="17">
                  <c:v>2019-06</c:v>
                </c:pt>
                <c:pt idx="18">
                  <c:v>2019-07</c:v>
                </c:pt>
                <c:pt idx="19">
                  <c:v>2019-08</c:v>
                </c:pt>
                <c:pt idx="20">
                  <c:v>2019-09</c:v>
                </c:pt>
                <c:pt idx="21">
                  <c:v>2019-10</c:v>
                </c:pt>
                <c:pt idx="22">
                  <c:v>2019-11</c:v>
                </c:pt>
                <c:pt idx="23">
                  <c:v>2019-12</c:v>
                </c:pt>
                <c:pt idx="24">
                  <c:v>2020-01</c:v>
                </c:pt>
                <c:pt idx="25">
                  <c:v>2020-02</c:v>
                </c:pt>
                <c:pt idx="26">
                  <c:v>2020-03</c:v>
                </c:pt>
                <c:pt idx="27">
                  <c:v>2020-04</c:v>
                </c:pt>
                <c:pt idx="28">
                  <c:v>2020-05</c:v>
                </c:pt>
                <c:pt idx="29">
                  <c:v>2020-06</c:v>
                </c:pt>
                <c:pt idx="30">
                  <c:v>2020-07</c:v>
                </c:pt>
                <c:pt idx="31">
                  <c:v>2020-08</c:v>
                </c:pt>
                <c:pt idx="32">
                  <c:v>2020-09</c:v>
                </c:pt>
                <c:pt idx="33">
                  <c:v>2020-10</c:v>
                </c:pt>
                <c:pt idx="34">
                  <c:v>2020-11</c:v>
                </c:pt>
                <c:pt idx="35">
                  <c:v>2020-12</c:v>
                </c:pt>
                <c:pt idx="36">
                  <c:v>2021-01</c:v>
                </c:pt>
                <c:pt idx="37">
                  <c:v>2021-02</c:v>
                </c:pt>
                <c:pt idx="38">
                  <c:v>2021-03</c:v>
                </c:pt>
                <c:pt idx="39">
                  <c:v>2021-04</c:v>
                </c:pt>
                <c:pt idx="40">
                  <c:v>2021-05</c:v>
                </c:pt>
                <c:pt idx="41">
                  <c:v>2021-06</c:v>
                </c:pt>
                <c:pt idx="42">
                  <c:v>2021-07</c:v>
                </c:pt>
                <c:pt idx="43">
                  <c:v>2021-08</c:v>
                </c:pt>
                <c:pt idx="44">
                  <c:v>2021-09</c:v>
                </c:pt>
                <c:pt idx="45">
                  <c:v>2021-10</c:v>
                </c:pt>
                <c:pt idx="46">
                  <c:v>2021-11</c:v>
                </c:pt>
                <c:pt idx="47">
                  <c:v>2021-12</c:v>
                </c:pt>
                <c:pt idx="48">
                  <c:v>2022-01</c:v>
                </c:pt>
                <c:pt idx="49">
                  <c:v>2022-02</c:v>
                </c:pt>
                <c:pt idx="50">
                  <c:v>2022-03</c:v>
                </c:pt>
                <c:pt idx="51">
                  <c:v>2022-04</c:v>
                </c:pt>
                <c:pt idx="52">
                  <c:v>2022-05</c:v>
                </c:pt>
                <c:pt idx="53">
                  <c:v>2022-06</c:v>
                </c:pt>
                <c:pt idx="54">
                  <c:v>2022-07</c:v>
                </c:pt>
                <c:pt idx="55">
                  <c:v>2022-08</c:v>
                </c:pt>
                <c:pt idx="56">
                  <c:v>2022-09</c:v>
                </c:pt>
                <c:pt idx="57">
                  <c:v>2022-10</c:v>
                </c:pt>
                <c:pt idx="58">
                  <c:v>2022-11</c:v>
                </c:pt>
                <c:pt idx="59">
                  <c:v>2022-12</c:v>
                </c:pt>
                <c:pt idx="60">
                  <c:v>2023-01</c:v>
                </c:pt>
                <c:pt idx="61">
                  <c:v>2023-02</c:v>
                </c:pt>
                <c:pt idx="62">
                  <c:v>2023-03</c:v>
                </c:pt>
                <c:pt idx="63">
                  <c:v>2023-04</c:v>
                </c:pt>
                <c:pt idx="64">
                  <c:v>2023-05</c:v>
                </c:pt>
                <c:pt idx="65">
                  <c:v>2023-06</c:v>
                </c:pt>
                <c:pt idx="66">
                  <c:v>2023-07</c:v>
                </c:pt>
                <c:pt idx="67">
                  <c:v>2023-08</c:v>
                </c:pt>
                <c:pt idx="68">
                  <c:v>2023-09</c:v>
                </c:pt>
                <c:pt idx="69">
                  <c:v>2023-10</c:v>
                </c:pt>
                <c:pt idx="70">
                  <c:v>2023-11</c:v>
                </c:pt>
                <c:pt idx="71">
                  <c:v>2023-12</c:v>
                </c:pt>
                <c:pt idx="72">
                  <c:v>2024-01</c:v>
                </c:pt>
                <c:pt idx="73">
                  <c:v>2024-02</c:v>
                </c:pt>
                <c:pt idx="74">
                  <c:v>2024-03</c:v>
                </c:pt>
                <c:pt idx="75">
                  <c:v>2024-04</c:v>
                </c:pt>
                <c:pt idx="76">
                  <c:v>2024-05</c:v>
                </c:pt>
                <c:pt idx="77">
                  <c:v>2024-06</c:v>
                </c:pt>
                <c:pt idx="78">
                  <c:v>2024-07</c:v>
                </c:pt>
              </c:strCache>
            </c:strRef>
          </c:cat>
          <c:val>
            <c:numRef>
              <c:f>Sheet11!$M$28:$M$106</c:f>
              <c:numCache>
                <c:formatCode>0</c:formatCode>
                <c:ptCount val="79"/>
                <c:pt idx="0">
                  <c:v>83.25</c:v>
                </c:pt>
                <c:pt idx="1">
                  <c:v>82.25</c:v>
                </c:pt>
                <c:pt idx="2">
                  <c:v>81.416666666666671</c:v>
                </c:pt>
                <c:pt idx="3">
                  <c:v>79.833333333333329</c:v>
                </c:pt>
                <c:pt idx="4">
                  <c:v>78.416666666666671</c:v>
                </c:pt>
                <c:pt idx="5">
                  <c:v>76.583333333333329</c:v>
                </c:pt>
                <c:pt idx="6">
                  <c:v>74.333333333333329</c:v>
                </c:pt>
                <c:pt idx="7">
                  <c:v>73</c:v>
                </c:pt>
                <c:pt idx="8">
                  <c:v>71</c:v>
                </c:pt>
                <c:pt idx="9">
                  <c:v>69.333333333333329</c:v>
                </c:pt>
                <c:pt idx="10">
                  <c:v>67.833333333333329</c:v>
                </c:pt>
                <c:pt idx="11">
                  <c:v>66.916666666666671</c:v>
                </c:pt>
                <c:pt idx="12">
                  <c:v>66.333333333333329</c:v>
                </c:pt>
                <c:pt idx="13">
                  <c:v>66.083333333333329</c:v>
                </c:pt>
                <c:pt idx="14">
                  <c:v>66.166666666666671</c:v>
                </c:pt>
                <c:pt idx="15">
                  <c:v>66.75</c:v>
                </c:pt>
                <c:pt idx="16">
                  <c:v>66.833333333333329</c:v>
                </c:pt>
                <c:pt idx="17">
                  <c:v>66.916666666666671</c:v>
                </c:pt>
                <c:pt idx="18">
                  <c:v>67.416666666666671</c:v>
                </c:pt>
                <c:pt idx="19">
                  <c:v>68.416666666666671</c:v>
                </c:pt>
                <c:pt idx="20">
                  <c:v>69.416666666666671</c:v>
                </c:pt>
                <c:pt idx="21">
                  <c:v>69.75</c:v>
                </c:pt>
                <c:pt idx="22">
                  <c:v>70.75</c:v>
                </c:pt>
                <c:pt idx="23">
                  <c:v>71.666666666666671</c:v>
                </c:pt>
                <c:pt idx="24">
                  <c:v>72.916666666666671</c:v>
                </c:pt>
                <c:pt idx="25">
                  <c:v>73.25</c:v>
                </c:pt>
                <c:pt idx="26">
                  <c:v>73</c:v>
                </c:pt>
                <c:pt idx="27">
                  <c:v>72.333333333333329</c:v>
                </c:pt>
                <c:pt idx="28">
                  <c:v>71.75</c:v>
                </c:pt>
                <c:pt idx="29">
                  <c:v>71.75</c:v>
                </c:pt>
                <c:pt idx="30">
                  <c:v>72.083333333333329</c:v>
                </c:pt>
                <c:pt idx="31">
                  <c:v>71.25</c:v>
                </c:pt>
                <c:pt idx="32">
                  <c:v>70.583333333333329</c:v>
                </c:pt>
                <c:pt idx="33">
                  <c:v>70.833333333333329</c:v>
                </c:pt>
                <c:pt idx="34">
                  <c:v>70.833333333333329</c:v>
                </c:pt>
                <c:pt idx="35">
                  <c:v>70.75</c:v>
                </c:pt>
                <c:pt idx="36">
                  <c:v>70.333333333333329</c:v>
                </c:pt>
                <c:pt idx="37">
                  <c:v>71</c:v>
                </c:pt>
                <c:pt idx="38">
                  <c:v>72.083333333333329</c:v>
                </c:pt>
                <c:pt idx="39">
                  <c:v>74</c:v>
                </c:pt>
                <c:pt idx="40">
                  <c:v>75.583333333333329</c:v>
                </c:pt>
                <c:pt idx="41">
                  <c:v>76.833333333333329</c:v>
                </c:pt>
                <c:pt idx="42">
                  <c:v>77.916666666666671</c:v>
                </c:pt>
                <c:pt idx="43">
                  <c:v>78.666666666666671</c:v>
                </c:pt>
                <c:pt idx="44">
                  <c:v>79.583333333333329</c:v>
                </c:pt>
                <c:pt idx="45">
                  <c:v>80.25</c:v>
                </c:pt>
                <c:pt idx="46">
                  <c:v>81.25</c:v>
                </c:pt>
                <c:pt idx="47">
                  <c:v>82.083333333333329</c:v>
                </c:pt>
                <c:pt idx="48">
                  <c:v>82.416666666666671</c:v>
                </c:pt>
                <c:pt idx="49">
                  <c:v>82.583333333333329</c:v>
                </c:pt>
                <c:pt idx="50">
                  <c:v>82</c:v>
                </c:pt>
                <c:pt idx="51">
                  <c:v>80.833333333333329</c:v>
                </c:pt>
                <c:pt idx="52">
                  <c:v>79.833333333333329</c:v>
                </c:pt>
                <c:pt idx="53">
                  <c:v>78.75</c:v>
                </c:pt>
                <c:pt idx="54">
                  <c:v>77.5</c:v>
                </c:pt>
                <c:pt idx="55">
                  <c:v>76.583333333333329</c:v>
                </c:pt>
                <c:pt idx="56">
                  <c:v>75.666666666666671</c:v>
                </c:pt>
                <c:pt idx="57">
                  <c:v>74.666666666666671</c:v>
                </c:pt>
                <c:pt idx="58">
                  <c:v>73.25</c:v>
                </c:pt>
                <c:pt idx="59">
                  <c:v>72.25</c:v>
                </c:pt>
                <c:pt idx="60">
                  <c:v>71.75</c:v>
                </c:pt>
                <c:pt idx="61">
                  <c:v>71.083333333333329</c:v>
                </c:pt>
                <c:pt idx="62">
                  <c:v>70.666666666666671</c:v>
                </c:pt>
                <c:pt idx="63">
                  <c:v>70.166666666666671</c:v>
                </c:pt>
                <c:pt idx="64">
                  <c:v>70</c:v>
                </c:pt>
                <c:pt idx="65">
                  <c:v>69.583333333333329</c:v>
                </c:pt>
                <c:pt idx="66">
                  <c:v>69.166666666666671</c:v>
                </c:pt>
                <c:pt idx="67">
                  <c:v>69.25</c:v>
                </c:pt>
                <c:pt idx="68">
                  <c:v>69.083333333333329</c:v>
                </c:pt>
                <c:pt idx="69">
                  <c:v>68.666666666666671</c:v>
                </c:pt>
                <c:pt idx="70">
                  <c:v>68.666666666666671</c:v>
                </c:pt>
                <c:pt idx="71">
                  <c:v>68.333333333333329</c:v>
                </c:pt>
                <c:pt idx="72">
                  <c:v>68</c:v>
                </c:pt>
                <c:pt idx="73">
                  <c:v>67.583333333333329</c:v>
                </c:pt>
                <c:pt idx="74">
                  <c:v>67.083333333333329</c:v>
                </c:pt>
                <c:pt idx="75">
                  <c:v>66.833333333333329</c:v>
                </c:pt>
                <c:pt idx="76">
                  <c:v>66.416666666666671</c:v>
                </c:pt>
                <c:pt idx="77">
                  <c:v>66.166666666666671</c:v>
                </c:pt>
                <c:pt idx="78">
                  <c:v>65.666666666666671</c:v>
                </c:pt>
              </c:numCache>
            </c:numRef>
          </c:val>
          <c:smooth val="0"/>
          <c:extLst>
            <c:ext xmlns:c16="http://schemas.microsoft.com/office/drawing/2014/chart" uri="{C3380CC4-5D6E-409C-BE32-E72D297353CC}">
              <c16:uniqueId val="{00000001-9044-41A4-9DF1-EB8ABCAEF0F2}"/>
            </c:ext>
          </c:extLst>
        </c:ser>
        <c:dLbls>
          <c:showLegendKey val="0"/>
          <c:showVal val="0"/>
          <c:showCatName val="0"/>
          <c:showSerName val="0"/>
          <c:showPercent val="0"/>
          <c:showBubbleSize val="0"/>
        </c:dLbls>
        <c:smooth val="0"/>
        <c:axId val="762989392"/>
        <c:axId val="762989872"/>
      </c:lineChart>
      <c:catAx>
        <c:axId val="76298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762989872"/>
        <c:crosses val="autoZero"/>
        <c:auto val="1"/>
        <c:lblAlgn val="ctr"/>
        <c:lblOffset val="100"/>
        <c:noMultiLvlLbl val="0"/>
      </c:catAx>
      <c:valAx>
        <c:axId val="762989872"/>
        <c:scaling>
          <c:orientation val="minMax"/>
          <c:max val="100"/>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762989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Calibri" panose="020F0502020204030204" pitchFamily="34" charset="0"/>
          <a:ea typeface="Calibri" panose="020F0502020204030204" pitchFamily="34" charset="0"/>
          <a:cs typeface="Calibri" panose="020F050202020403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REIT Quarter</a:t>
            </a:r>
            <a:r>
              <a:rPr lang="en-US" sz="1600" b="1" baseline="0"/>
              <a:t> End </a:t>
            </a:r>
            <a:r>
              <a:rPr lang="en-US" sz="1600" b="1"/>
              <a:t>Occupancy Indexed to Q2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1468141923379736"/>
          <c:y val="8.0002415698520832E-2"/>
          <c:w val="0.7824972153460541"/>
          <c:h val="0.66689757118311621"/>
        </c:manualLayout>
      </c:layout>
      <c:barChart>
        <c:barDir val="col"/>
        <c:grouping val="clustered"/>
        <c:varyColors val="0"/>
        <c:ser>
          <c:idx val="2"/>
          <c:order val="2"/>
          <c:tx>
            <c:v>Occupancy YOY</c:v>
          </c:tx>
          <c:spPr>
            <a:solidFill>
              <a:schemeClr val="accent3"/>
            </a:solidFill>
            <a:ln>
              <a:solidFill>
                <a:srgbClr val="A9A9A9"/>
              </a:solidFill>
            </a:ln>
            <a:effectLst/>
          </c:spPr>
          <c:invertIfNegative val="0"/>
          <c:val>
            <c:numRef>
              <c:f>Sheet1!$I$68:$I$101</c:f>
              <c:numCache>
                <c:formatCode>0.0%</c:formatCode>
                <c:ptCount val="34"/>
                <c:pt idx="0">
                  <c:v>9.000000000000008E-3</c:v>
                </c:pt>
                <c:pt idx="1">
                  <c:v>0</c:v>
                </c:pt>
                <c:pt idx="2">
                  <c:v>1.6666666666666681E-3</c:v>
                </c:pt>
                <c:pt idx="3">
                  <c:v>-1.7500000000000016E-3</c:v>
                </c:pt>
                <c:pt idx="4">
                  <c:v>2.0000000000000386E-3</c:v>
                </c:pt>
                <c:pt idx="5">
                  <c:v>7.4999999999997291E-4</c:v>
                </c:pt>
                <c:pt idx="6">
                  <c:v>4.500000000000004E-3</c:v>
                </c:pt>
                <c:pt idx="7">
                  <c:v>-1.0000000000000009E-3</c:v>
                </c:pt>
                <c:pt idx="8">
                  <c:v>7.5000000000000067E-4</c:v>
                </c:pt>
                <c:pt idx="9">
                  <c:v>-3.2499999999999751E-3</c:v>
                </c:pt>
                <c:pt idx="10">
                  <c:v>-7.000000000000034E-3</c:v>
                </c:pt>
                <c:pt idx="11">
                  <c:v>-2.7500000000000024E-3</c:v>
                </c:pt>
                <c:pt idx="12">
                  <c:v>-1.0000000000000009E-3</c:v>
                </c:pt>
                <c:pt idx="13">
                  <c:v>-2.1999999999999797E-3</c:v>
                </c:pt>
                <c:pt idx="14">
                  <c:v>-4.0000000000000034E-4</c:v>
                </c:pt>
                <c:pt idx="15">
                  <c:v>1.8000000000000017E-3</c:v>
                </c:pt>
                <c:pt idx="16">
                  <c:v>-3.2000000000000028E-3</c:v>
                </c:pt>
                <c:pt idx="17">
                  <c:v>2.7999999999999579E-3</c:v>
                </c:pt>
                <c:pt idx="18">
                  <c:v>2.2599999999999974E-2</c:v>
                </c:pt>
                <c:pt idx="19">
                  <c:v>2.9999999999999982E-2</c:v>
                </c:pt>
                <c:pt idx="20">
                  <c:v>4.5399999999999927E-2</c:v>
                </c:pt>
                <c:pt idx="21">
                  <c:v>3.6399999999999967E-2</c:v>
                </c:pt>
                <c:pt idx="22">
                  <c:v>1.7399999999999971E-2</c:v>
                </c:pt>
                <c:pt idx="23">
                  <c:v>1.0199999999999964E-2</c:v>
                </c:pt>
                <c:pt idx="24">
                  <c:v>-1.200000000000001E-3</c:v>
                </c:pt>
                <c:pt idx="25">
                  <c:v>-1.2800000000000011E-2</c:v>
                </c:pt>
                <c:pt idx="26">
                  <c:v>-2.0999999999999953E-2</c:v>
                </c:pt>
                <c:pt idx="27">
                  <c:v>-2.3199999999999953E-2</c:v>
                </c:pt>
                <c:pt idx="28">
                  <c:v>-2.2999999999999975E-2</c:v>
                </c:pt>
                <c:pt idx="29">
                  <c:v>-2.5599999999999935E-2</c:v>
                </c:pt>
                <c:pt idx="30">
                  <c:v>-1.8772347266881019E-2</c:v>
                </c:pt>
                <c:pt idx="31">
                  <c:v>-1.5516793066088819E-2</c:v>
                </c:pt>
                <c:pt idx="32">
                  <c:v>-5.8185486457331239E-3</c:v>
                </c:pt>
                <c:pt idx="33">
                  <c:v>9.5483870967740805E-4</c:v>
                </c:pt>
              </c:numCache>
            </c:numRef>
          </c:val>
          <c:extLst>
            <c:ext xmlns:c16="http://schemas.microsoft.com/office/drawing/2014/chart" uri="{C3380CC4-5D6E-409C-BE32-E72D297353CC}">
              <c16:uniqueId val="{00000000-4699-4D8F-9F74-4B3546436D98}"/>
            </c:ext>
          </c:extLst>
        </c:ser>
        <c:dLbls>
          <c:showLegendKey val="0"/>
          <c:showVal val="0"/>
          <c:showCatName val="0"/>
          <c:showSerName val="0"/>
          <c:showPercent val="0"/>
          <c:showBubbleSize val="0"/>
        </c:dLbls>
        <c:gapWidth val="100"/>
        <c:axId val="2060357376"/>
        <c:axId val="2060356896"/>
      </c:barChart>
      <c:lineChart>
        <c:grouping val="standard"/>
        <c:varyColors val="0"/>
        <c:ser>
          <c:idx val="0"/>
          <c:order val="0"/>
          <c:tx>
            <c:v>Quarterly Occupancy</c:v>
          </c:tx>
          <c:spPr>
            <a:ln w="38100" cap="rnd">
              <a:solidFill>
                <a:srgbClr val="007FFF"/>
              </a:solidFill>
              <a:round/>
            </a:ln>
            <a:effectLst/>
          </c:spPr>
          <c:marker>
            <c:symbol val="none"/>
          </c:marker>
          <c:cat>
            <c:strRef>
              <c:f>Sheet1!$A$68:$A$101</c:f>
              <c:strCache>
                <c:ptCount val="34"/>
                <c:pt idx="0">
                  <c:v>Q1 2016</c:v>
                </c:pt>
                <c:pt idx="1">
                  <c:v>Q2 2016</c:v>
                </c:pt>
                <c:pt idx="2">
                  <c:v>Q3 2016</c:v>
                </c:pt>
                <c:pt idx="3">
                  <c:v>Q4 2016</c:v>
                </c:pt>
                <c:pt idx="4">
                  <c:v>Q1 2017</c:v>
                </c:pt>
                <c:pt idx="5">
                  <c:v>Q2 2017</c:v>
                </c:pt>
                <c:pt idx="6">
                  <c:v>Q3 2017</c:v>
                </c:pt>
                <c:pt idx="7">
                  <c:v>Q4 2017</c:v>
                </c:pt>
                <c:pt idx="8">
                  <c:v>Q1 2018</c:v>
                </c:pt>
                <c:pt idx="9">
                  <c:v>Q2 2018</c:v>
                </c:pt>
                <c:pt idx="10">
                  <c:v>Q3 2018</c:v>
                </c:pt>
                <c:pt idx="11">
                  <c:v>Q4 2018</c:v>
                </c:pt>
                <c:pt idx="12">
                  <c:v>Q1 2019</c:v>
                </c:pt>
                <c:pt idx="13">
                  <c:v>Q2 2019</c:v>
                </c:pt>
                <c:pt idx="14">
                  <c:v>Q3 2019</c:v>
                </c:pt>
                <c:pt idx="15">
                  <c:v>Q4 2019</c:v>
                </c:pt>
                <c:pt idx="16">
                  <c:v>Q1 2020</c:v>
                </c:pt>
                <c:pt idx="17">
                  <c:v>Q2 2020</c:v>
                </c:pt>
                <c:pt idx="18">
                  <c:v>Q3 2020</c:v>
                </c:pt>
                <c:pt idx="19">
                  <c:v>Q4 2020</c:v>
                </c:pt>
                <c:pt idx="20">
                  <c:v>Q1 2021</c:v>
                </c:pt>
                <c:pt idx="21">
                  <c:v>Q2 2021</c:v>
                </c:pt>
                <c:pt idx="22">
                  <c:v>Q3 2021</c:v>
                </c:pt>
                <c:pt idx="23">
                  <c:v>Q4 2021</c:v>
                </c:pt>
                <c:pt idx="24">
                  <c:v>Q1 2022</c:v>
                </c:pt>
                <c:pt idx="25">
                  <c:v>Q2 2022</c:v>
                </c:pt>
                <c:pt idx="26">
                  <c:v>Q3 2022</c:v>
                </c:pt>
                <c:pt idx="27">
                  <c:v>Q4 2022</c:v>
                </c:pt>
                <c:pt idx="28">
                  <c:v>Q1 2023</c:v>
                </c:pt>
                <c:pt idx="29">
                  <c:v>Q2 2023</c:v>
                </c:pt>
                <c:pt idx="30">
                  <c:v>Q3 2023</c:v>
                </c:pt>
                <c:pt idx="31">
                  <c:v>Q4 2023</c:v>
                </c:pt>
                <c:pt idx="32">
                  <c:v>Q1 2024</c:v>
                </c:pt>
                <c:pt idx="33">
                  <c:v>Q2 2024</c:v>
                </c:pt>
              </c:strCache>
            </c:strRef>
          </c:cat>
          <c:val>
            <c:numRef>
              <c:f>Sheet1!$G$68:$G$101</c:f>
              <c:numCache>
                <c:formatCode>0.0%</c:formatCode>
                <c:ptCount val="34"/>
                <c:pt idx="0">
                  <c:v>0.90880221483942392</c:v>
                </c:pt>
                <c:pt idx="1">
                  <c:v>0.92713554817275723</c:v>
                </c:pt>
                <c:pt idx="2">
                  <c:v>0.92013554817275722</c:v>
                </c:pt>
                <c:pt idx="3">
                  <c:v>0.90546888150609062</c:v>
                </c:pt>
                <c:pt idx="4">
                  <c:v>0.90780221483942403</c:v>
                </c:pt>
                <c:pt idx="5">
                  <c:v>0.92513554817275734</c:v>
                </c:pt>
                <c:pt idx="6">
                  <c:v>0.92113554817275733</c:v>
                </c:pt>
                <c:pt idx="7">
                  <c:v>0.90413554817275732</c:v>
                </c:pt>
                <c:pt idx="8">
                  <c:v>0.90613554817275732</c:v>
                </c:pt>
                <c:pt idx="9">
                  <c:v>0.92463554817275728</c:v>
                </c:pt>
                <c:pt idx="10">
                  <c:v>0.9143855481727573</c:v>
                </c:pt>
                <c:pt idx="11">
                  <c:v>0.89913554817275732</c:v>
                </c:pt>
                <c:pt idx="12">
                  <c:v>0.90353554817275727</c:v>
                </c:pt>
                <c:pt idx="13">
                  <c:v>0.92133554817275731</c:v>
                </c:pt>
                <c:pt idx="14">
                  <c:v>0.91433554817275731</c:v>
                </c:pt>
                <c:pt idx="15">
                  <c:v>0.90093554817275734</c:v>
                </c:pt>
                <c:pt idx="16">
                  <c:v>0.89953554817275738</c:v>
                </c:pt>
                <c:pt idx="17">
                  <c:v>0.92273554817275738</c:v>
                </c:pt>
                <c:pt idx="18">
                  <c:v>0.93553554817275741</c:v>
                </c:pt>
                <c:pt idx="19">
                  <c:v>0.93013554817275745</c:v>
                </c:pt>
                <c:pt idx="20">
                  <c:v>0.94133554817275744</c:v>
                </c:pt>
                <c:pt idx="21">
                  <c:v>0.95933554817275746</c:v>
                </c:pt>
                <c:pt idx="22">
                  <c:v>0.95133554817275745</c:v>
                </c:pt>
                <c:pt idx="23">
                  <c:v>0.93953554817275742</c:v>
                </c:pt>
                <c:pt idx="24">
                  <c:v>0.93953554817275742</c:v>
                </c:pt>
                <c:pt idx="25">
                  <c:v>0.94553554817275742</c:v>
                </c:pt>
                <c:pt idx="26">
                  <c:v>0.9297355481727575</c:v>
                </c:pt>
                <c:pt idx="27">
                  <c:v>0.91593554817275746</c:v>
                </c:pt>
                <c:pt idx="28">
                  <c:v>0.91493554817275746</c:v>
                </c:pt>
                <c:pt idx="29">
                  <c:v>0.9195355481727574</c:v>
                </c:pt>
                <c:pt idx="30">
                  <c:v>0.91159999999999997</c:v>
                </c:pt>
                <c:pt idx="31">
                  <c:v>0.90060000000000007</c:v>
                </c:pt>
                <c:pt idx="32">
                  <c:v>0.90680000000000016</c:v>
                </c:pt>
                <c:pt idx="33">
                  <c:v>0.91939999999999988</c:v>
                </c:pt>
              </c:numCache>
            </c:numRef>
          </c:val>
          <c:smooth val="0"/>
          <c:extLst>
            <c:ext xmlns:c16="http://schemas.microsoft.com/office/drawing/2014/chart" uri="{C3380CC4-5D6E-409C-BE32-E72D297353CC}">
              <c16:uniqueId val="{00000001-4699-4D8F-9F74-4B3546436D98}"/>
            </c:ext>
          </c:extLst>
        </c:ser>
        <c:ser>
          <c:idx val="1"/>
          <c:order val="1"/>
          <c:tx>
            <c:v>4-Quarter Moving Average</c:v>
          </c:tx>
          <c:spPr>
            <a:ln w="38100" cap="rnd">
              <a:solidFill>
                <a:srgbClr val="0048A9"/>
              </a:solidFill>
              <a:round/>
            </a:ln>
            <a:effectLst/>
          </c:spPr>
          <c:marker>
            <c:symbol val="none"/>
          </c:marker>
          <c:cat>
            <c:strRef>
              <c:f>Sheet1!$A$68:$A$101</c:f>
              <c:strCache>
                <c:ptCount val="34"/>
                <c:pt idx="0">
                  <c:v>Q1 2016</c:v>
                </c:pt>
                <c:pt idx="1">
                  <c:v>Q2 2016</c:v>
                </c:pt>
                <c:pt idx="2">
                  <c:v>Q3 2016</c:v>
                </c:pt>
                <c:pt idx="3">
                  <c:v>Q4 2016</c:v>
                </c:pt>
                <c:pt idx="4">
                  <c:v>Q1 2017</c:v>
                </c:pt>
                <c:pt idx="5">
                  <c:v>Q2 2017</c:v>
                </c:pt>
                <c:pt idx="6">
                  <c:v>Q3 2017</c:v>
                </c:pt>
                <c:pt idx="7">
                  <c:v>Q4 2017</c:v>
                </c:pt>
                <c:pt idx="8">
                  <c:v>Q1 2018</c:v>
                </c:pt>
                <c:pt idx="9">
                  <c:v>Q2 2018</c:v>
                </c:pt>
                <c:pt idx="10">
                  <c:v>Q3 2018</c:v>
                </c:pt>
                <c:pt idx="11">
                  <c:v>Q4 2018</c:v>
                </c:pt>
                <c:pt idx="12">
                  <c:v>Q1 2019</c:v>
                </c:pt>
                <c:pt idx="13">
                  <c:v>Q2 2019</c:v>
                </c:pt>
                <c:pt idx="14">
                  <c:v>Q3 2019</c:v>
                </c:pt>
                <c:pt idx="15">
                  <c:v>Q4 2019</c:v>
                </c:pt>
                <c:pt idx="16">
                  <c:v>Q1 2020</c:v>
                </c:pt>
                <c:pt idx="17">
                  <c:v>Q2 2020</c:v>
                </c:pt>
                <c:pt idx="18">
                  <c:v>Q3 2020</c:v>
                </c:pt>
                <c:pt idx="19">
                  <c:v>Q4 2020</c:v>
                </c:pt>
                <c:pt idx="20">
                  <c:v>Q1 2021</c:v>
                </c:pt>
                <c:pt idx="21">
                  <c:v>Q2 2021</c:v>
                </c:pt>
                <c:pt idx="22">
                  <c:v>Q3 2021</c:v>
                </c:pt>
                <c:pt idx="23">
                  <c:v>Q4 2021</c:v>
                </c:pt>
                <c:pt idx="24">
                  <c:v>Q1 2022</c:v>
                </c:pt>
                <c:pt idx="25">
                  <c:v>Q2 2022</c:v>
                </c:pt>
                <c:pt idx="26">
                  <c:v>Q3 2022</c:v>
                </c:pt>
                <c:pt idx="27">
                  <c:v>Q4 2022</c:v>
                </c:pt>
                <c:pt idx="28">
                  <c:v>Q1 2023</c:v>
                </c:pt>
                <c:pt idx="29">
                  <c:v>Q2 2023</c:v>
                </c:pt>
                <c:pt idx="30">
                  <c:v>Q3 2023</c:v>
                </c:pt>
                <c:pt idx="31">
                  <c:v>Q4 2023</c:v>
                </c:pt>
                <c:pt idx="32">
                  <c:v>Q1 2024</c:v>
                </c:pt>
                <c:pt idx="33">
                  <c:v>Q2 2024</c:v>
                </c:pt>
              </c:strCache>
            </c:strRef>
          </c:cat>
          <c:val>
            <c:numRef>
              <c:f>Sheet1!$H$68:$H$101</c:f>
              <c:numCache>
                <c:formatCode>0.0%</c:formatCode>
                <c:ptCount val="34"/>
                <c:pt idx="0">
                  <c:v>0.9158166666666665</c:v>
                </c:pt>
                <c:pt idx="1">
                  <c:v>0.91673333333333307</c:v>
                </c:pt>
                <c:pt idx="2">
                  <c:v>0.91739999999999977</c:v>
                </c:pt>
                <c:pt idx="3">
                  <c:v>0.91764999999999985</c:v>
                </c:pt>
                <c:pt idx="4">
                  <c:v>0.91739999999999977</c:v>
                </c:pt>
                <c:pt idx="5">
                  <c:v>0.91689999999999994</c:v>
                </c:pt>
                <c:pt idx="6">
                  <c:v>0.91714999999999991</c:v>
                </c:pt>
                <c:pt idx="7">
                  <c:v>0.91681666666666661</c:v>
                </c:pt>
                <c:pt idx="8">
                  <c:v>0.91639999999999988</c:v>
                </c:pt>
                <c:pt idx="9">
                  <c:v>0.91627499999999984</c:v>
                </c:pt>
                <c:pt idx="10">
                  <c:v>0.91458749999999989</c:v>
                </c:pt>
                <c:pt idx="11">
                  <c:v>0.9133374999999998</c:v>
                </c:pt>
                <c:pt idx="12">
                  <c:v>0.91268749999999976</c:v>
                </c:pt>
                <c:pt idx="13">
                  <c:v>0.91186249999999991</c:v>
                </c:pt>
                <c:pt idx="14">
                  <c:v>0.91184999999999983</c:v>
                </c:pt>
                <c:pt idx="15">
                  <c:v>0.91229999999999989</c:v>
                </c:pt>
                <c:pt idx="16">
                  <c:v>0.9113</c:v>
                </c:pt>
                <c:pt idx="17">
                  <c:v>0.91164999999999985</c:v>
                </c:pt>
                <c:pt idx="18">
                  <c:v>0.91694999999999993</c:v>
                </c:pt>
                <c:pt idx="19">
                  <c:v>0.9242499999999999</c:v>
                </c:pt>
                <c:pt idx="20">
                  <c:v>0.93469999999999998</c:v>
                </c:pt>
                <c:pt idx="21">
                  <c:v>0.94385000000000008</c:v>
                </c:pt>
                <c:pt idx="22">
                  <c:v>0.94779999999999998</c:v>
                </c:pt>
                <c:pt idx="23">
                  <c:v>0.95015000000000005</c:v>
                </c:pt>
                <c:pt idx="24">
                  <c:v>0.94969999999999999</c:v>
                </c:pt>
                <c:pt idx="25">
                  <c:v>0.94625000000000004</c:v>
                </c:pt>
                <c:pt idx="26">
                  <c:v>0.94084999999999996</c:v>
                </c:pt>
                <c:pt idx="27">
                  <c:v>0.93495000000000006</c:v>
                </c:pt>
                <c:pt idx="28">
                  <c:v>0.92880000000000007</c:v>
                </c:pt>
                <c:pt idx="29">
                  <c:v>0.92230000000000012</c:v>
                </c:pt>
                <c:pt idx="30">
                  <c:v>0.91775000000000007</c:v>
                </c:pt>
                <c:pt idx="31">
                  <c:v>0.91389999999999993</c:v>
                </c:pt>
                <c:pt idx="32">
                  <c:v>0.91389999999999993</c:v>
                </c:pt>
                <c:pt idx="33">
                  <c:v>0.91389999999999993</c:v>
                </c:pt>
              </c:numCache>
            </c:numRef>
          </c:val>
          <c:smooth val="0"/>
          <c:extLst>
            <c:ext xmlns:c16="http://schemas.microsoft.com/office/drawing/2014/chart" uri="{C3380CC4-5D6E-409C-BE32-E72D297353CC}">
              <c16:uniqueId val="{00000002-4699-4D8F-9F74-4B3546436D98}"/>
            </c:ext>
          </c:extLst>
        </c:ser>
        <c:dLbls>
          <c:showLegendKey val="0"/>
          <c:showVal val="0"/>
          <c:showCatName val="0"/>
          <c:showSerName val="0"/>
          <c:showPercent val="0"/>
          <c:showBubbleSize val="0"/>
        </c:dLbls>
        <c:marker val="1"/>
        <c:smooth val="0"/>
        <c:axId val="2070033968"/>
        <c:axId val="2070034448"/>
      </c:lineChart>
      <c:catAx>
        <c:axId val="207003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70034448"/>
        <c:crosses val="autoZero"/>
        <c:auto val="1"/>
        <c:lblAlgn val="ctr"/>
        <c:lblOffset val="100"/>
        <c:tickLblSkip val="1"/>
        <c:noMultiLvlLbl val="0"/>
      </c:catAx>
      <c:valAx>
        <c:axId val="207003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Quarterly</a:t>
                </a:r>
                <a:r>
                  <a:rPr lang="en-US" baseline="0"/>
                  <a:t> Occupancy</a:t>
                </a:r>
                <a:endParaRPr lang="en-US"/>
              </a:p>
            </c:rich>
          </c:tx>
          <c:layout>
            <c:manualLayout>
              <c:xMode val="edge"/>
              <c:yMode val="edge"/>
              <c:x val="1.3110509851841154E-2"/>
              <c:y val="0.2322702126774578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70033968"/>
        <c:crossesAt val="1"/>
        <c:crossBetween val="between"/>
      </c:valAx>
      <c:valAx>
        <c:axId val="2060356896"/>
        <c:scaling>
          <c:orientation val="minMax"/>
        </c:scaling>
        <c:delete val="0"/>
        <c:axPos val="r"/>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Occupancy</a:t>
                </a:r>
                <a:r>
                  <a:rPr lang="en-US" baseline="0"/>
                  <a:t> Year-Over-Year</a:t>
                </a:r>
                <a:endParaRPr lang="en-US"/>
              </a:p>
            </c:rich>
          </c:tx>
          <c:layout>
            <c:manualLayout>
              <c:xMode val="edge"/>
              <c:yMode val="edge"/>
              <c:x val="0.95959873938389229"/>
              <c:y val="0.1882701038910344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60357376"/>
        <c:crosses val="max"/>
        <c:crossBetween val="between"/>
      </c:valAx>
      <c:catAx>
        <c:axId val="2060357376"/>
        <c:scaling>
          <c:orientation val="minMax"/>
        </c:scaling>
        <c:delete val="1"/>
        <c:axPos val="b"/>
        <c:majorTickMark val="out"/>
        <c:minorTickMark val="none"/>
        <c:tickLblPos val="nextTo"/>
        <c:crossAx val="2060356896"/>
        <c:crosses val="autoZero"/>
        <c:auto val="1"/>
        <c:lblAlgn val="ctr"/>
        <c:lblOffset val="100"/>
        <c:noMultiLvlLbl val="0"/>
      </c:catAx>
      <c:spPr>
        <a:noFill/>
        <a:ln>
          <a:noFill/>
        </a:ln>
        <a:effectLst/>
      </c:spPr>
    </c:plotArea>
    <c:legend>
      <c:legendPos val="b"/>
      <c:layout>
        <c:manualLayout>
          <c:xMode val="edge"/>
          <c:yMode val="edge"/>
          <c:x val="0"/>
          <c:y val="0.92991799261606822"/>
          <c:w val="1"/>
          <c:h val="7.008200738393177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a:t>REIT </a:t>
            </a:r>
            <a:r>
              <a:rPr lang="en-US" sz="1600" b="1">
                <a:solidFill>
                  <a:srgbClr val="007FFF"/>
                </a:solidFill>
              </a:rPr>
              <a:t>Denver</a:t>
            </a:r>
            <a:r>
              <a:rPr lang="en-US" sz="1600" b="1"/>
              <a:t> Average</a:t>
            </a:r>
            <a:r>
              <a:rPr lang="en-US" sz="1600" b="1" baseline="0"/>
              <a:t> </a:t>
            </a:r>
            <a:r>
              <a:rPr lang="en-US" sz="1600" b="1"/>
              <a:t>Quarter</a:t>
            </a:r>
            <a:r>
              <a:rPr lang="en-US" sz="1600" b="1" baseline="0"/>
              <a:t> </a:t>
            </a:r>
            <a:r>
              <a:rPr lang="en-US" sz="1600" b="1"/>
              <a:t>Occupancy</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539847801793124"/>
          <c:y val="8.0002415698520832E-2"/>
          <c:w val="0.79990273012580304"/>
          <c:h val="0.66689757118311621"/>
        </c:manualLayout>
      </c:layout>
      <c:barChart>
        <c:barDir val="col"/>
        <c:grouping val="clustered"/>
        <c:varyColors val="0"/>
        <c:ser>
          <c:idx val="2"/>
          <c:order val="2"/>
          <c:tx>
            <c:v>Occupancy YOY</c:v>
          </c:tx>
          <c:spPr>
            <a:solidFill>
              <a:schemeClr val="accent3"/>
            </a:solidFill>
            <a:ln>
              <a:solidFill>
                <a:srgbClr val="A9A9A9"/>
              </a:solidFill>
            </a:ln>
            <a:effectLst/>
          </c:spPr>
          <c:invertIfNegative val="0"/>
          <c:val>
            <c:numRef>
              <c:f>Sheet1!$D$68:$D$101</c:f>
              <c:numCache>
                <c:formatCode>0.0%</c:formatCode>
                <c:ptCount val="34"/>
                <c:pt idx="0">
                  <c:v>-3.4067215838839537E-2</c:v>
                </c:pt>
                <c:pt idx="1">
                  <c:v>-3.2633816998602128E-2</c:v>
                </c:pt>
                <c:pt idx="2">
                  <c:v>-3.0570867895493351E-2</c:v>
                </c:pt>
                <c:pt idx="3">
                  <c:v>-1.7120918943480449E-2</c:v>
                </c:pt>
                <c:pt idx="4">
                  <c:v>0</c:v>
                </c:pt>
                <c:pt idx="5">
                  <c:v>5.2290255350118109E-4</c:v>
                </c:pt>
                <c:pt idx="6">
                  <c:v>1.155080857135138E-2</c:v>
                </c:pt>
                <c:pt idx="7">
                  <c:v>1.305278971585044E-2</c:v>
                </c:pt>
                <c:pt idx="8">
                  <c:v>1.2955107922617001E-2</c:v>
                </c:pt>
                <c:pt idx="9">
                  <c:v>-4.2887353031738629E-3</c:v>
                </c:pt>
                <c:pt idx="10">
                  <c:v>1.559145678890483E-3</c:v>
                </c:pt>
                <c:pt idx="11">
                  <c:v>-4.9298766268645036E-3</c:v>
                </c:pt>
                <c:pt idx="12">
                  <c:v>-8.5256983771950789E-3</c:v>
                </c:pt>
                <c:pt idx="13">
                  <c:v>-1.860964276153787E-3</c:v>
                </c:pt>
                <c:pt idx="14">
                  <c:v>1.600298552952972E-2</c:v>
                </c:pt>
                <c:pt idx="15">
                  <c:v>2.9372623543958531E-2</c:v>
                </c:pt>
                <c:pt idx="16">
                  <c:v>1.0000000000000011E-2</c:v>
                </c:pt>
                <c:pt idx="17">
                  <c:v>6.9999999999998952E-3</c:v>
                </c:pt>
                <c:pt idx="18">
                  <c:v>2.7000000000000021E-2</c:v>
                </c:pt>
                <c:pt idx="19">
                  <c:v>4.4000000000000039E-2</c:v>
                </c:pt>
                <c:pt idx="20">
                  <c:v>6.0765412670864549E-2</c:v>
                </c:pt>
                <c:pt idx="21">
                  <c:v>4.4521306135264282E-2</c:v>
                </c:pt>
                <c:pt idx="22">
                  <c:v>4.4611050446955458E-3</c:v>
                </c:pt>
                <c:pt idx="23">
                  <c:v>-3.454904601647546E-3</c:v>
                </c:pt>
                <c:pt idx="24">
                  <c:v>5.6754433673011917E-4</c:v>
                </c:pt>
                <c:pt idx="25">
                  <c:v>-7.6457665842019074E-3</c:v>
                </c:pt>
                <c:pt idx="26">
                  <c:v>-3.0213133657043811E-2</c:v>
                </c:pt>
                <c:pt idx="27">
                  <c:v>-1.4151973040547831E-2</c:v>
                </c:pt>
                <c:pt idx="28">
                  <c:v>-1.3390501032496621E-2</c:v>
                </c:pt>
                <c:pt idx="29">
                  <c:v>-1.7391925781804041E-2</c:v>
                </c:pt>
                <c:pt idx="30">
                  <c:v>-1.009658705303873E-2</c:v>
                </c:pt>
                <c:pt idx="31">
                  <c:v>-4.5624838105591259E-3</c:v>
                </c:pt>
                <c:pt idx="32">
                  <c:v>1.5633045913010291E-2</c:v>
                </c:pt>
                <c:pt idx="33">
                  <c:v>1.3443814454724421E-3</c:v>
                </c:pt>
              </c:numCache>
            </c:numRef>
          </c:val>
          <c:extLst>
            <c:ext xmlns:c16="http://schemas.microsoft.com/office/drawing/2014/chart" uri="{C3380CC4-5D6E-409C-BE32-E72D297353CC}">
              <c16:uniqueId val="{00000000-B553-4DD9-BF0E-E607390E1546}"/>
            </c:ext>
          </c:extLst>
        </c:ser>
        <c:dLbls>
          <c:showLegendKey val="0"/>
          <c:showVal val="0"/>
          <c:showCatName val="0"/>
          <c:showSerName val="0"/>
          <c:showPercent val="0"/>
          <c:showBubbleSize val="0"/>
        </c:dLbls>
        <c:gapWidth val="100"/>
        <c:axId val="2060357376"/>
        <c:axId val="2060356896"/>
      </c:barChart>
      <c:lineChart>
        <c:grouping val="standard"/>
        <c:varyColors val="0"/>
        <c:ser>
          <c:idx val="0"/>
          <c:order val="0"/>
          <c:tx>
            <c:v>Quarterly Occupancy</c:v>
          </c:tx>
          <c:spPr>
            <a:ln w="38100" cap="rnd">
              <a:solidFill>
                <a:srgbClr val="007FFF"/>
              </a:solidFill>
              <a:round/>
            </a:ln>
            <a:effectLst/>
          </c:spPr>
          <c:marker>
            <c:symbol val="none"/>
          </c:marker>
          <c:cat>
            <c:strRef>
              <c:f>Sheet1!$A$68:$A$101</c:f>
              <c:strCache>
                <c:ptCount val="34"/>
                <c:pt idx="0">
                  <c:v>Q1 2016</c:v>
                </c:pt>
                <c:pt idx="1">
                  <c:v>Q2 2016</c:v>
                </c:pt>
                <c:pt idx="2">
                  <c:v>Q3 2016</c:v>
                </c:pt>
                <c:pt idx="3">
                  <c:v>Q4 2016</c:v>
                </c:pt>
                <c:pt idx="4">
                  <c:v>Q1 2017</c:v>
                </c:pt>
                <c:pt idx="5">
                  <c:v>Q2 2017</c:v>
                </c:pt>
                <c:pt idx="6">
                  <c:v>Q3 2017</c:v>
                </c:pt>
                <c:pt idx="7">
                  <c:v>Q4 2017</c:v>
                </c:pt>
                <c:pt idx="8">
                  <c:v>Q1 2018</c:v>
                </c:pt>
                <c:pt idx="9">
                  <c:v>Q2 2018</c:v>
                </c:pt>
                <c:pt idx="10">
                  <c:v>Q3 2018</c:v>
                </c:pt>
                <c:pt idx="11">
                  <c:v>Q4 2018</c:v>
                </c:pt>
                <c:pt idx="12">
                  <c:v>Q1 2019</c:v>
                </c:pt>
                <c:pt idx="13">
                  <c:v>Q2 2019</c:v>
                </c:pt>
                <c:pt idx="14">
                  <c:v>Q3 2019</c:v>
                </c:pt>
                <c:pt idx="15">
                  <c:v>Q4 2019</c:v>
                </c:pt>
                <c:pt idx="16">
                  <c:v>Q1 2020</c:v>
                </c:pt>
                <c:pt idx="17">
                  <c:v>Q2 2020</c:v>
                </c:pt>
                <c:pt idx="18">
                  <c:v>Q3 2020</c:v>
                </c:pt>
                <c:pt idx="19">
                  <c:v>Q4 2020</c:v>
                </c:pt>
                <c:pt idx="20">
                  <c:v>Q1 2021</c:v>
                </c:pt>
                <c:pt idx="21">
                  <c:v>Q2 2021</c:v>
                </c:pt>
                <c:pt idx="22">
                  <c:v>Q3 2021</c:v>
                </c:pt>
                <c:pt idx="23">
                  <c:v>Q4 2021</c:v>
                </c:pt>
                <c:pt idx="24">
                  <c:v>Q1 2022</c:v>
                </c:pt>
                <c:pt idx="25">
                  <c:v>Q2 2022</c:v>
                </c:pt>
                <c:pt idx="26">
                  <c:v>Q3 2022</c:v>
                </c:pt>
                <c:pt idx="27">
                  <c:v>Q4 2022</c:v>
                </c:pt>
                <c:pt idx="28">
                  <c:v>Q1 2023</c:v>
                </c:pt>
                <c:pt idx="29">
                  <c:v>Q2 2023</c:v>
                </c:pt>
                <c:pt idx="30">
                  <c:v>Q3 2023</c:v>
                </c:pt>
                <c:pt idx="31">
                  <c:v>Q4 2023</c:v>
                </c:pt>
                <c:pt idx="32">
                  <c:v>Q1 2024</c:v>
                </c:pt>
                <c:pt idx="33">
                  <c:v>Q2 2024</c:v>
                </c:pt>
              </c:strCache>
            </c:strRef>
          </c:cat>
          <c:val>
            <c:numRef>
              <c:f>Sheet1!$B$68:$B$101</c:f>
              <c:numCache>
                <c:formatCode>0.0%</c:formatCode>
                <c:ptCount val="34"/>
                <c:pt idx="0">
                  <c:v>0.89095198868654324</c:v>
                </c:pt>
                <c:pt idx="1">
                  <c:v>0.92951605803983239</c:v>
                </c:pt>
                <c:pt idx="2">
                  <c:v>0.92400944905273252</c:v>
                </c:pt>
                <c:pt idx="3">
                  <c:v>0.88940233469949659</c:v>
                </c:pt>
                <c:pt idx="4">
                  <c:v>0.89095078745696354</c:v>
                </c:pt>
                <c:pt idx="5">
                  <c:v>0.93003664408560194</c:v>
                </c:pt>
                <c:pt idx="6">
                  <c:v>0.93556004649341529</c:v>
                </c:pt>
                <c:pt idx="7">
                  <c:v>0.90658832366473996</c:v>
                </c:pt>
                <c:pt idx="8">
                  <c:v>0.89850286331874785</c:v>
                </c:pt>
                <c:pt idx="9">
                  <c:v>0.92067371570740575</c:v>
                </c:pt>
                <c:pt idx="10">
                  <c:v>0.92212437020581406</c:v>
                </c:pt>
                <c:pt idx="11">
                  <c:v>0.90178962988059397</c:v>
                </c:pt>
                <c:pt idx="12">
                  <c:v>0.88545716937134156</c:v>
                </c:pt>
                <c:pt idx="13">
                  <c:v>0.91641542106672103</c:v>
                </c:pt>
                <c:pt idx="14">
                  <c:v>0.94256837480957023</c:v>
                </c:pt>
                <c:pt idx="15">
                  <c:v>0.92743899064997648</c:v>
                </c:pt>
                <c:pt idx="16">
                  <c:v>0.90799999999999992</c:v>
                </c:pt>
                <c:pt idx="17">
                  <c:v>0.93500000000000005</c:v>
                </c:pt>
                <c:pt idx="18">
                  <c:v>0.96600000000000008</c:v>
                </c:pt>
                <c:pt idx="19">
                  <c:v>0.96100000000000008</c:v>
                </c:pt>
                <c:pt idx="20">
                  <c:v>0.94379857561293024</c:v>
                </c:pt>
                <c:pt idx="21">
                  <c:v>0.96391979905611325</c:v>
                </c:pt>
                <c:pt idx="22">
                  <c:v>0.96930552522347779</c:v>
                </c:pt>
                <c:pt idx="23">
                  <c:v>0.9467709506588321</c:v>
                </c:pt>
                <c:pt idx="24">
                  <c:v>0.9409192906123176</c:v>
                </c:pt>
                <c:pt idx="25">
                  <c:v>0.95608464127833881</c:v>
                </c:pt>
                <c:pt idx="26">
                  <c:v>0.94008467740011559</c:v>
                </c:pt>
                <c:pt idx="27">
                  <c:v>0.93261397978041094</c:v>
                </c:pt>
                <c:pt idx="28">
                  <c:v>0.92853809368546891</c:v>
                </c:pt>
                <c:pt idx="29">
                  <c:v>0.94092399072272548</c:v>
                </c:pt>
                <c:pt idx="30">
                  <c:v>0.94190341294696145</c:v>
                </c:pt>
                <c:pt idx="31">
                  <c:v>0.92805148772999624</c:v>
                </c:pt>
                <c:pt idx="32">
                  <c:v>0.92945108021254252</c:v>
                </c:pt>
                <c:pt idx="33">
                  <c:v>0.93767219072273633</c:v>
                </c:pt>
              </c:numCache>
            </c:numRef>
          </c:val>
          <c:smooth val="0"/>
          <c:extLst>
            <c:ext xmlns:c16="http://schemas.microsoft.com/office/drawing/2014/chart" uri="{C3380CC4-5D6E-409C-BE32-E72D297353CC}">
              <c16:uniqueId val="{00000001-B553-4DD9-BF0E-E607390E1546}"/>
            </c:ext>
          </c:extLst>
        </c:ser>
        <c:ser>
          <c:idx val="1"/>
          <c:order val="1"/>
          <c:tx>
            <c:v>4-Quarter Moving Average</c:v>
          </c:tx>
          <c:spPr>
            <a:ln w="38100" cap="rnd">
              <a:solidFill>
                <a:srgbClr val="0048A9"/>
              </a:solidFill>
              <a:round/>
            </a:ln>
            <a:effectLst/>
          </c:spPr>
          <c:marker>
            <c:symbol val="none"/>
          </c:marker>
          <c:cat>
            <c:strRef>
              <c:f>Sheet1!$A$68:$A$101</c:f>
              <c:strCache>
                <c:ptCount val="34"/>
                <c:pt idx="0">
                  <c:v>Q1 2016</c:v>
                </c:pt>
                <c:pt idx="1">
                  <c:v>Q2 2016</c:v>
                </c:pt>
                <c:pt idx="2">
                  <c:v>Q3 2016</c:v>
                </c:pt>
                <c:pt idx="3">
                  <c:v>Q4 2016</c:v>
                </c:pt>
                <c:pt idx="4">
                  <c:v>Q1 2017</c:v>
                </c:pt>
                <c:pt idx="5">
                  <c:v>Q2 2017</c:v>
                </c:pt>
                <c:pt idx="6">
                  <c:v>Q3 2017</c:v>
                </c:pt>
                <c:pt idx="7">
                  <c:v>Q4 2017</c:v>
                </c:pt>
                <c:pt idx="8">
                  <c:v>Q1 2018</c:v>
                </c:pt>
                <c:pt idx="9">
                  <c:v>Q2 2018</c:v>
                </c:pt>
                <c:pt idx="10">
                  <c:v>Q3 2018</c:v>
                </c:pt>
                <c:pt idx="11">
                  <c:v>Q4 2018</c:v>
                </c:pt>
                <c:pt idx="12">
                  <c:v>Q1 2019</c:v>
                </c:pt>
                <c:pt idx="13">
                  <c:v>Q2 2019</c:v>
                </c:pt>
                <c:pt idx="14">
                  <c:v>Q3 2019</c:v>
                </c:pt>
                <c:pt idx="15">
                  <c:v>Q4 2019</c:v>
                </c:pt>
                <c:pt idx="16">
                  <c:v>Q1 2020</c:v>
                </c:pt>
                <c:pt idx="17">
                  <c:v>Q2 2020</c:v>
                </c:pt>
                <c:pt idx="18">
                  <c:v>Q3 2020</c:v>
                </c:pt>
                <c:pt idx="19">
                  <c:v>Q4 2020</c:v>
                </c:pt>
                <c:pt idx="20">
                  <c:v>Q1 2021</c:v>
                </c:pt>
                <c:pt idx="21">
                  <c:v>Q2 2021</c:v>
                </c:pt>
                <c:pt idx="22">
                  <c:v>Q3 2021</c:v>
                </c:pt>
                <c:pt idx="23">
                  <c:v>Q4 2021</c:v>
                </c:pt>
                <c:pt idx="24">
                  <c:v>Q1 2022</c:v>
                </c:pt>
                <c:pt idx="25">
                  <c:v>Q2 2022</c:v>
                </c:pt>
                <c:pt idx="26">
                  <c:v>Q3 2022</c:v>
                </c:pt>
                <c:pt idx="27">
                  <c:v>Q4 2022</c:v>
                </c:pt>
                <c:pt idx="28">
                  <c:v>Q1 2023</c:v>
                </c:pt>
                <c:pt idx="29">
                  <c:v>Q2 2023</c:v>
                </c:pt>
                <c:pt idx="30">
                  <c:v>Q3 2023</c:v>
                </c:pt>
                <c:pt idx="31">
                  <c:v>Q4 2023</c:v>
                </c:pt>
                <c:pt idx="32">
                  <c:v>Q1 2024</c:v>
                </c:pt>
                <c:pt idx="33">
                  <c:v>Q2 2024</c:v>
                </c:pt>
              </c:strCache>
            </c:strRef>
          </c:cat>
          <c:val>
            <c:numRef>
              <c:f>Sheet1!$C$68:$C$101</c:f>
              <c:numCache>
                <c:formatCode>General</c:formatCode>
                <c:ptCount val="34"/>
                <c:pt idx="3" formatCode="0.0%">
                  <c:v>0.90846995761965121</c:v>
                </c:pt>
                <c:pt idx="4" formatCode="0.0%">
                  <c:v>0.90846965731225637</c:v>
                </c:pt>
                <c:pt idx="5" formatCode="0.0%">
                  <c:v>0.90859980382369865</c:v>
                </c:pt>
                <c:pt idx="6" formatCode="0.0%">
                  <c:v>0.91148745318386926</c:v>
                </c:pt>
                <c:pt idx="7" formatCode="0.0%">
                  <c:v>0.91578395042518024</c:v>
                </c:pt>
                <c:pt idx="8" formatCode="0.0%">
                  <c:v>0.91767196939062623</c:v>
                </c:pt>
                <c:pt idx="9" formatCode="0.0%">
                  <c:v>0.91533123729607713</c:v>
                </c:pt>
                <c:pt idx="10" formatCode="0.0%">
                  <c:v>0.9119723182241769</c:v>
                </c:pt>
                <c:pt idx="11" formatCode="0.0%">
                  <c:v>0.91077264477814035</c:v>
                </c:pt>
                <c:pt idx="12" formatCode="0.0%">
                  <c:v>0.90751122129128881</c:v>
                </c:pt>
                <c:pt idx="13" formatCode="0.0%">
                  <c:v>0.90644664763111771</c:v>
                </c:pt>
                <c:pt idx="14" formatCode="0.0%">
                  <c:v>0.91155764878205658</c:v>
                </c:pt>
                <c:pt idx="15" formatCode="0.0%">
                  <c:v>0.91796998897440241</c:v>
                </c:pt>
                <c:pt idx="16" formatCode="0.0%">
                  <c:v>0.923605696631567</c:v>
                </c:pt>
                <c:pt idx="17" formatCode="0.0%">
                  <c:v>0.9282518413648867</c:v>
                </c:pt>
                <c:pt idx="18" formatCode="0.0%">
                  <c:v>0.93410974766249422</c:v>
                </c:pt>
                <c:pt idx="19" formatCode="0.0%">
                  <c:v>0.94250000000000012</c:v>
                </c:pt>
                <c:pt idx="20" formatCode="0.0%">
                  <c:v>0.95144964390323261</c:v>
                </c:pt>
                <c:pt idx="21" formatCode="0.0%">
                  <c:v>0.95867959366726097</c:v>
                </c:pt>
                <c:pt idx="22" formatCode="0.0%">
                  <c:v>0.95950597497313039</c:v>
                </c:pt>
                <c:pt idx="23" formatCode="0.0%">
                  <c:v>0.95594871263783832</c:v>
                </c:pt>
                <c:pt idx="24" formatCode="0.0%">
                  <c:v>0.95522889138768519</c:v>
                </c:pt>
                <c:pt idx="25" formatCode="0.0%">
                  <c:v>0.95327010194324147</c:v>
                </c:pt>
                <c:pt idx="26" formatCode="0.0%">
                  <c:v>0.94596488998740103</c:v>
                </c:pt>
                <c:pt idx="27" formatCode="0.0%">
                  <c:v>0.94242564726779576</c:v>
                </c:pt>
                <c:pt idx="28" formatCode="0.0%">
                  <c:v>0.93933034803608351</c:v>
                </c:pt>
                <c:pt idx="29" formatCode="0.0%">
                  <c:v>0.9355401853971802</c:v>
                </c:pt>
                <c:pt idx="30" formatCode="0.0%">
                  <c:v>0.93599486928389164</c:v>
                </c:pt>
                <c:pt idx="31" formatCode="0.0%">
                  <c:v>0.93485424627128799</c:v>
                </c:pt>
                <c:pt idx="32" formatCode="0.0%">
                  <c:v>0.93508249290305645</c:v>
                </c:pt>
                <c:pt idx="33" formatCode="0.0%">
                  <c:v>0.93426954290305919</c:v>
                </c:pt>
              </c:numCache>
            </c:numRef>
          </c:val>
          <c:smooth val="0"/>
          <c:extLst>
            <c:ext xmlns:c16="http://schemas.microsoft.com/office/drawing/2014/chart" uri="{C3380CC4-5D6E-409C-BE32-E72D297353CC}">
              <c16:uniqueId val="{00000002-B553-4DD9-BF0E-E607390E1546}"/>
            </c:ext>
          </c:extLst>
        </c:ser>
        <c:dLbls>
          <c:showLegendKey val="0"/>
          <c:showVal val="0"/>
          <c:showCatName val="0"/>
          <c:showSerName val="0"/>
          <c:showPercent val="0"/>
          <c:showBubbleSize val="0"/>
        </c:dLbls>
        <c:marker val="1"/>
        <c:smooth val="0"/>
        <c:axId val="2070033968"/>
        <c:axId val="2070034448"/>
      </c:lineChart>
      <c:catAx>
        <c:axId val="207003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70034448"/>
        <c:crosses val="autoZero"/>
        <c:auto val="1"/>
        <c:lblAlgn val="ctr"/>
        <c:lblOffset val="100"/>
        <c:tickLblSkip val="1"/>
        <c:noMultiLvlLbl val="0"/>
      </c:catAx>
      <c:valAx>
        <c:axId val="2070034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Quarterly</a:t>
                </a:r>
                <a:r>
                  <a:rPr lang="en-US" baseline="0"/>
                  <a:t> Occupancy</a:t>
                </a:r>
                <a:endParaRPr lang="en-US"/>
              </a:p>
            </c:rich>
          </c:tx>
          <c:layout>
            <c:manualLayout>
              <c:xMode val="edge"/>
              <c:yMode val="edge"/>
              <c:x val="1.3110509851841154E-2"/>
              <c:y val="0.2462625450829228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70033968"/>
        <c:crossesAt val="1"/>
        <c:crossBetween val="between"/>
      </c:valAx>
      <c:valAx>
        <c:axId val="2060356896"/>
        <c:scaling>
          <c:orientation val="minMax"/>
        </c:scaling>
        <c:delete val="0"/>
        <c:axPos val="r"/>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Occupancy</a:t>
                </a:r>
                <a:r>
                  <a:rPr lang="en-US" baseline="0"/>
                  <a:t> Year-Over-Year</a:t>
                </a:r>
                <a:endParaRPr lang="en-US"/>
              </a:p>
            </c:rich>
          </c:tx>
          <c:layout>
            <c:manualLayout>
              <c:xMode val="edge"/>
              <c:yMode val="edge"/>
              <c:x val="0.96075910703587553"/>
              <c:y val="0.2026003482609277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2060357376"/>
        <c:crosses val="max"/>
        <c:crossBetween val="between"/>
      </c:valAx>
      <c:catAx>
        <c:axId val="2060357376"/>
        <c:scaling>
          <c:orientation val="minMax"/>
        </c:scaling>
        <c:delete val="1"/>
        <c:axPos val="b"/>
        <c:majorTickMark val="out"/>
        <c:minorTickMark val="none"/>
        <c:tickLblPos val="nextTo"/>
        <c:crossAx val="2060356896"/>
        <c:crosses val="autoZero"/>
        <c:auto val="1"/>
        <c:lblAlgn val="ctr"/>
        <c:lblOffset val="100"/>
        <c:noMultiLvlLbl val="0"/>
      </c:catAx>
      <c:spPr>
        <a:noFill/>
        <a:ln>
          <a:noFill/>
        </a:ln>
        <a:effectLst/>
      </c:spPr>
    </c:plotArea>
    <c:legend>
      <c:legendPos val="b"/>
      <c:layout>
        <c:manualLayout>
          <c:xMode val="edge"/>
          <c:yMode val="edge"/>
          <c:x val="0"/>
          <c:y val="0.92991799261606822"/>
          <c:w val="1"/>
          <c:h val="7.0082007383931777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baseline="0"/>
              <a:t>Self Storage REIT Total </a:t>
            </a:r>
            <a:r>
              <a:rPr lang="en-US" sz="1600" b="1"/>
              <a:t>Revenue Growth</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v>REIT Average Revenue Growth</c:v>
          </c:tx>
          <c:spPr>
            <a:solidFill>
              <a:srgbClr val="A9A9A9"/>
            </a:solidFill>
            <a:ln>
              <a:noFill/>
            </a:ln>
            <a:effectLst/>
          </c:spPr>
          <c:invertIfNegative val="0"/>
          <c:cat>
            <c:numRef>
              <c:f>Sheet1!$A$3:$A$100</c:f>
              <c:numCache>
                <c:formatCode>General</c:formatCode>
                <c:ptCount val="98"/>
                <c:pt idx="0">
                  <c:v>2000</c:v>
                </c:pt>
                <c:pt idx="4">
                  <c:v>2001</c:v>
                </c:pt>
                <c:pt idx="8">
                  <c:v>2002</c:v>
                </c:pt>
                <c:pt idx="12">
                  <c:v>2003</c:v>
                </c:pt>
                <c:pt idx="16">
                  <c:v>2004</c:v>
                </c:pt>
                <c:pt idx="20">
                  <c:v>2005</c:v>
                </c:pt>
                <c:pt idx="24">
                  <c:v>2006</c:v>
                </c:pt>
                <c:pt idx="28">
                  <c:v>2007</c:v>
                </c:pt>
                <c:pt idx="32">
                  <c:v>2008</c:v>
                </c:pt>
                <c:pt idx="36">
                  <c:v>2009</c:v>
                </c:pt>
                <c:pt idx="40">
                  <c:v>2010</c:v>
                </c:pt>
                <c:pt idx="44">
                  <c:v>2011</c:v>
                </c:pt>
                <c:pt idx="48">
                  <c:v>2012</c:v>
                </c:pt>
                <c:pt idx="52">
                  <c:v>2013</c:v>
                </c:pt>
                <c:pt idx="56">
                  <c:v>2014</c:v>
                </c:pt>
                <c:pt idx="60">
                  <c:v>2015</c:v>
                </c:pt>
                <c:pt idx="64">
                  <c:v>2016</c:v>
                </c:pt>
                <c:pt idx="68">
                  <c:v>2017</c:v>
                </c:pt>
                <c:pt idx="72">
                  <c:v>2018</c:v>
                </c:pt>
                <c:pt idx="76">
                  <c:v>2019</c:v>
                </c:pt>
                <c:pt idx="80">
                  <c:v>2020</c:v>
                </c:pt>
                <c:pt idx="84">
                  <c:v>2021</c:v>
                </c:pt>
                <c:pt idx="88">
                  <c:v>2022</c:v>
                </c:pt>
                <c:pt idx="92">
                  <c:v>2023</c:v>
                </c:pt>
                <c:pt idx="96">
                  <c:v>2024</c:v>
                </c:pt>
              </c:numCache>
            </c:numRef>
          </c:cat>
          <c:val>
            <c:numRef>
              <c:f>Sheet1!$J$3:$J$100</c:f>
              <c:numCache>
                <c:formatCode>0.0%</c:formatCode>
                <c:ptCount val="98"/>
                <c:pt idx="0">
                  <c:v>3.9950812660393499E-2</c:v>
                </c:pt>
                <c:pt idx="1">
                  <c:v>4.4183414664230578E-2</c:v>
                </c:pt>
                <c:pt idx="2">
                  <c:v>3.8927897931522168E-2</c:v>
                </c:pt>
                <c:pt idx="3">
                  <c:v>3.3432632220698075E-2</c:v>
                </c:pt>
                <c:pt idx="4">
                  <c:v>5.906459651140504E-2</c:v>
                </c:pt>
                <c:pt idx="5">
                  <c:v>5.5840930842057254E-2</c:v>
                </c:pt>
                <c:pt idx="6">
                  <c:v>5.8246715631235277E-2</c:v>
                </c:pt>
                <c:pt idx="7">
                  <c:v>5.5972670074714875E-2</c:v>
                </c:pt>
                <c:pt idx="8">
                  <c:v>1.6314028501250515E-2</c:v>
                </c:pt>
                <c:pt idx="9">
                  <c:v>-1.2213309108161435E-2</c:v>
                </c:pt>
                <c:pt idx="10">
                  <c:v>-1.9600325248558641E-2</c:v>
                </c:pt>
                <c:pt idx="11">
                  <c:v>-2.0247214935802796E-2</c:v>
                </c:pt>
                <c:pt idx="12">
                  <c:v>1.1166735897648918E-2</c:v>
                </c:pt>
                <c:pt idx="13">
                  <c:v>2.8065615092479498E-2</c:v>
                </c:pt>
                <c:pt idx="14">
                  <c:v>5.280171631367566E-2</c:v>
                </c:pt>
                <c:pt idx="15">
                  <c:v>6.1737432894094724E-2</c:v>
                </c:pt>
                <c:pt idx="16">
                  <c:v>5.5950023933298433E-2</c:v>
                </c:pt>
                <c:pt idx="17">
                  <c:v>5.1225038061960805E-2</c:v>
                </c:pt>
                <c:pt idx="18">
                  <c:v>4.3496811571443784E-2</c:v>
                </c:pt>
                <c:pt idx="19">
                  <c:v>5.8464169890812372E-2</c:v>
                </c:pt>
                <c:pt idx="20">
                  <c:v>5.3601586035382363E-2</c:v>
                </c:pt>
                <c:pt idx="21">
                  <c:v>5.5167287182173542E-2</c:v>
                </c:pt>
                <c:pt idx="22">
                  <c:v>3.8743817410133281E-2</c:v>
                </c:pt>
                <c:pt idx="23">
                  <c:v>5.5143069402364846E-2</c:v>
                </c:pt>
                <c:pt idx="24">
                  <c:v>5.2532437641492978E-2</c:v>
                </c:pt>
                <c:pt idx="25">
                  <c:v>4.3129856438617088E-2</c:v>
                </c:pt>
                <c:pt idx="26">
                  <c:v>5.1409887374920825E-2</c:v>
                </c:pt>
                <c:pt idx="27">
                  <c:v>2.5404232275297645E-2</c:v>
                </c:pt>
                <c:pt idx="28">
                  <c:v>2.8555685508706352E-2</c:v>
                </c:pt>
                <c:pt idx="29">
                  <c:v>1.9011883690427046E-2</c:v>
                </c:pt>
                <c:pt idx="30">
                  <c:v>2.5128664241084692E-2</c:v>
                </c:pt>
                <c:pt idx="31">
                  <c:v>2.1720568648543919E-2</c:v>
                </c:pt>
                <c:pt idx="32">
                  <c:v>3.3465585818348187E-2</c:v>
                </c:pt>
                <c:pt idx="33">
                  <c:v>2.7665311697055741E-2</c:v>
                </c:pt>
                <c:pt idx="34">
                  <c:v>2.2241750072470701E-2</c:v>
                </c:pt>
                <c:pt idx="35">
                  <c:v>2.6761673974640021E-2</c:v>
                </c:pt>
                <c:pt idx="36">
                  <c:v>-7.6149876275787287E-3</c:v>
                </c:pt>
                <c:pt idx="37">
                  <c:v>-3.2249768746904078E-2</c:v>
                </c:pt>
                <c:pt idx="38">
                  <c:v>-4.3851970857334138E-2</c:v>
                </c:pt>
                <c:pt idx="39">
                  <c:v>-6.0042525004455949E-2</c:v>
                </c:pt>
                <c:pt idx="40">
                  <c:v>-1.9012642094902554E-2</c:v>
                </c:pt>
                <c:pt idx="41">
                  <c:v>4.3224778211251313E-3</c:v>
                </c:pt>
                <c:pt idx="42">
                  <c:v>1.6475238045793372E-2</c:v>
                </c:pt>
                <c:pt idx="43">
                  <c:v>1.9536710554967612E-2</c:v>
                </c:pt>
                <c:pt idx="44">
                  <c:v>3.5658608785042845E-2</c:v>
                </c:pt>
                <c:pt idx="45">
                  <c:v>4.3264496527430918E-2</c:v>
                </c:pt>
                <c:pt idx="46">
                  <c:v>4.9757340128247118E-2</c:v>
                </c:pt>
                <c:pt idx="47">
                  <c:v>4.4074361189302413E-2</c:v>
                </c:pt>
                <c:pt idx="48">
                  <c:v>4.4129367904389649E-2</c:v>
                </c:pt>
                <c:pt idx="49">
                  <c:v>4.9838689928569491E-2</c:v>
                </c:pt>
                <c:pt idx="50">
                  <c:v>5.9133494271002784E-2</c:v>
                </c:pt>
                <c:pt idx="51">
                  <c:v>6.2082370917781793E-2</c:v>
                </c:pt>
                <c:pt idx="52">
                  <c:v>6.9573667100509773E-2</c:v>
                </c:pt>
                <c:pt idx="53">
                  <c:v>7.6894719919039234E-2</c:v>
                </c:pt>
                <c:pt idx="54">
                  <c:v>6.9352406662661681E-2</c:v>
                </c:pt>
                <c:pt idx="55">
                  <c:v>6.314938525562197E-2</c:v>
                </c:pt>
                <c:pt idx="56">
                  <c:v>7.0620290534864238E-2</c:v>
                </c:pt>
                <c:pt idx="57">
                  <c:v>7.3438672771698132E-2</c:v>
                </c:pt>
                <c:pt idx="58">
                  <c:v>6.8377737585984588E-2</c:v>
                </c:pt>
                <c:pt idx="59">
                  <c:v>6.4593781440452969E-2</c:v>
                </c:pt>
                <c:pt idx="60">
                  <c:v>6.9872957446775436E-2</c:v>
                </c:pt>
                <c:pt idx="61">
                  <c:v>7.1037068035666714E-2</c:v>
                </c:pt>
                <c:pt idx="62">
                  <c:v>8.0955096219839054E-2</c:v>
                </c:pt>
                <c:pt idx="63">
                  <c:v>7.4909859294793477E-2</c:v>
                </c:pt>
                <c:pt idx="64">
                  <c:v>7.9401811088009561E-2</c:v>
                </c:pt>
                <c:pt idx="65">
                  <c:v>7.0925383199339498E-2</c:v>
                </c:pt>
                <c:pt idx="66">
                  <c:v>5.8367596624491827E-2</c:v>
                </c:pt>
                <c:pt idx="67">
                  <c:v>5.175259431653019E-2</c:v>
                </c:pt>
                <c:pt idx="68">
                  <c:v>5.0098393880696125E-2</c:v>
                </c:pt>
                <c:pt idx="69">
                  <c:v>3.982824883502549E-2</c:v>
                </c:pt>
                <c:pt idx="70">
                  <c:v>3.5058836582107712E-2</c:v>
                </c:pt>
                <c:pt idx="71">
                  <c:v>3.4696868130180823E-2</c:v>
                </c:pt>
                <c:pt idx="72">
                  <c:v>3.5702935392119842E-2</c:v>
                </c:pt>
                <c:pt idx="73">
                  <c:v>3.2973666000502354E-2</c:v>
                </c:pt>
                <c:pt idx="74">
                  <c:v>2.9918432213168165E-2</c:v>
                </c:pt>
                <c:pt idx="75">
                  <c:v>3.1575935057726622E-2</c:v>
                </c:pt>
                <c:pt idx="76">
                  <c:v>3.1090149241244314E-2</c:v>
                </c:pt>
                <c:pt idx="77">
                  <c:v>2.9071557641415557E-2</c:v>
                </c:pt>
                <c:pt idx="78">
                  <c:v>2.2858237854345553E-2</c:v>
                </c:pt>
                <c:pt idx="79">
                  <c:v>2.1288619805645271E-2</c:v>
                </c:pt>
                <c:pt idx="80">
                  <c:v>2.0986277330059488E-2</c:v>
                </c:pt>
                <c:pt idx="81">
                  <c:v>-2.3046288440069153E-2</c:v>
                </c:pt>
                <c:pt idx="82">
                  <c:v>-5.9597348281295037E-3</c:v>
                </c:pt>
                <c:pt idx="83">
                  <c:v>3.2277573842753024E-2</c:v>
                </c:pt>
                <c:pt idx="84">
                  <c:v>6.0046075861005119E-2</c:v>
                </c:pt>
                <c:pt idx="85">
                  <c:v>0.13873997361955834</c:v>
                </c:pt>
                <c:pt idx="86">
                  <c:v>0.1676613214323032</c:v>
                </c:pt>
                <c:pt idx="87">
                  <c:v>0.16426580123638163</c:v>
                </c:pt>
                <c:pt idx="88">
                  <c:v>0.17048698968748641</c:v>
                </c:pt>
                <c:pt idx="89">
                  <c:v>0.17015868620690555</c:v>
                </c:pt>
                <c:pt idx="90">
                  <c:v>0.13596456753404138</c:v>
                </c:pt>
                <c:pt idx="91">
                  <c:v>0.11368670948771764</c:v>
                </c:pt>
                <c:pt idx="92">
                  <c:v>8.0606348958997834E-2</c:v>
                </c:pt>
                <c:pt idx="93">
                  <c:v>3.8904912672113282E-2</c:v>
                </c:pt>
                <c:pt idx="94">
                  <c:v>1.7599999999999998E-2</c:v>
                </c:pt>
                <c:pt idx="95">
                  <c:v>7.7354279098469812E-3</c:v>
                </c:pt>
                <c:pt idx="96">
                  <c:v>2.4399594251358846E-3</c:v>
                </c:pt>
                <c:pt idx="97">
                  <c:v>-2.2394873774376433E-3</c:v>
                </c:pt>
              </c:numCache>
            </c:numRef>
          </c:val>
          <c:extLst>
            <c:ext xmlns:c16="http://schemas.microsoft.com/office/drawing/2014/chart" uri="{C3380CC4-5D6E-409C-BE32-E72D297353CC}">
              <c16:uniqueId val="{00000000-E849-49B1-A2FF-1359D461EE5D}"/>
            </c:ext>
          </c:extLst>
        </c:ser>
        <c:dLbls>
          <c:showLegendKey val="0"/>
          <c:showVal val="0"/>
          <c:showCatName val="0"/>
          <c:showSerName val="0"/>
          <c:showPercent val="0"/>
          <c:showBubbleSize val="0"/>
        </c:dLbls>
        <c:gapWidth val="100"/>
        <c:overlap val="-5"/>
        <c:axId val="1246129327"/>
        <c:axId val="1246126927"/>
      </c:barChart>
      <c:lineChart>
        <c:grouping val="standard"/>
        <c:varyColors val="0"/>
        <c:ser>
          <c:idx val="1"/>
          <c:order val="1"/>
          <c:tx>
            <c:v>Long-Term Average</c:v>
          </c:tx>
          <c:spPr>
            <a:ln w="28575" cap="rnd">
              <a:solidFill>
                <a:srgbClr val="0048A9"/>
              </a:solidFill>
              <a:prstDash val="dash"/>
              <a:round/>
            </a:ln>
            <a:effectLst/>
          </c:spPr>
          <c:marker>
            <c:symbol val="none"/>
          </c:marker>
          <c:val>
            <c:numRef>
              <c:f>Sheet1!$K$3:$K$100</c:f>
              <c:numCache>
                <c:formatCode>0.0%</c:formatCode>
                <c:ptCount val="98"/>
                <c:pt idx="0">
                  <c:v>4.4583163522944488E-2</c:v>
                </c:pt>
                <c:pt idx="1">
                  <c:v>4.4583163522944488E-2</c:v>
                </c:pt>
                <c:pt idx="2">
                  <c:v>4.4583163522944488E-2</c:v>
                </c:pt>
                <c:pt idx="3">
                  <c:v>4.4583163522944488E-2</c:v>
                </c:pt>
                <c:pt idx="4">
                  <c:v>4.4583163522944488E-2</c:v>
                </c:pt>
                <c:pt idx="5">
                  <c:v>4.4583163522944488E-2</c:v>
                </c:pt>
                <c:pt idx="6">
                  <c:v>4.4583163522944488E-2</c:v>
                </c:pt>
                <c:pt idx="7">
                  <c:v>4.4583163522944488E-2</c:v>
                </c:pt>
                <c:pt idx="8">
                  <c:v>4.4583163522944488E-2</c:v>
                </c:pt>
                <c:pt idx="9">
                  <c:v>4.4583163522944488E-2</c:v>
                </c:pt>
                <c:pt idx="10">
                  <c:v>4.4583163522944488E-2</c:v>
                </c:pt>
                <c:pt idx="11">
                  <c:v>4.4583163522944488E-2</c:v>
                </c:pt>
                <c:pt idx="12">
                  <c:v>4.4583163522944488E-2</c:v>
                </c:pt>
                <c:pt idx="13">
                  <c:v>4.4583163522944488E-2</c:v>
                </c:pt>
                <c:pt idx="14">
                  <c:v>4.4583163522944488E-2</c:v>
                </c:pt>
                <c:pt idx="15">
                  <c:v>4.4583163522944488E-2</c:v>
                </c:pt>
                <c:pt idx="16">
                  <c:v>4.4583163522944488E-2</c:v>
                </c:pt>
                <c:pt idx="17">
                  <c:v>4.4583163522944488E-2</c:v>
                </c:pt>
                <c:pt idx="18">
                  <c:v>4.4583163522944488E-2</c:v>
                </c:pt>
                <c:pt idx="19">
                  <c:v>4.4583163522944488E-2</c:v>
                </c:pt>
                <c:pt idx="20">
                  <c:v>4.4583163522944488E-2</c:v>
                </c:pt>
                <c:pt idx="21">
                  <c:v>4.4583163522944488E-2</c:v>
                </c:pt>
                <c:pt idx="22">
                  <c:v>4.4583163522944488E-2</c:v>
                </c:pt>
                <c:pt idx="23">
                  <c:v>4.4583163522944488E-2</c:v>
                </c:pt>
                <c:pt idx="24">
                  <c:v>4.4583163522944488E-2</c:v>
                </c:pt>
                <c:pt idx="25">
                  <c:v>4.4583163522944488E-2</c:v>
                </c:pt>
                <c:pt idx="26">
                  <c:v>4.4583163522944488E-2</c:v>
                </c:pt>
                <c:pt idx="27">
                  <c:v>4.4583163522944488E-2</c:v>
                </c:pt>
                <c:pt idx="28">
                  <c:v>4.4583163522944488E-2</c:v>
                </c:pt>
                <c:pt idx="29">
                  <c:v>4.4583163522944488E-2</c:v>
                </c:pt>
                <c:pt idx="30">
                  <c:v>4.4583163522944488E-2</c:v>
                </c:pt>
                <c:pt idx="31">
                  <c:v>4.4583163522944488E-2</c:v>
                </c:pt>
                <c:pt idx="32">
                  <c:v>4.4583163522944488E-2</c:v>
                </c:pt>
                <c:pt idx="33">
                  <c:v>4.4583163522944488E-2</c:v>
                </c:pt>
                <c:pt idx="34">
                  <c:v>4.4583163522944488E-2</c:v>
                </c:pt>
                <c:pt idx="35">
                  <c:v>4.4583163522944488E-2</c:v>
                </c:pt>
                <c:pt idx="36">
                  <c:v>4.4583163522944488E-2</c:v>
                </c:pt>
                <c:pt idx="37">
                  <c:v>4.4583163522944488E-2</c:v>
                </c:pt>
                <c:pt idx="38">
                  <c:v>4.4583163522944488E-2</c:v>
                </c:pt>
                <c:pt idx="39">
                  <c:v>4.4583163522944488E-2</c:v>
                </c:pt>
                <c:pt idx="40">
                  <c:v>4.4583163522944488E-2</c:v>
                </c:pt>
                <c:pt idx="41">
                  <c:v>4.4583163522944488E-2</c:v>
                </c:pt>
                <c:pt idx="42">
                  <c:v>4.4583163522944488E-2</c:v>
                </c:pt>
                <c:pt idx="43">
                  <c:v>4.4583163522944488E-2</c:v>
                </c:pt>
                <c:pt idx="44">
                  <c:v>4.4583163522944488E-2</c:v>
                </c:pt>
                <c:pt idx="45">
                  <c:v>4.4583163522944488E-2</c:v>
                </c:pt>
                <c:pt idx="46">
                  <c:v>4.4583163522944488E-2</c:v>
                </c:pt>
                <c:pt idx="47">
                  <c:v>4.4583163522944488E-2</c:v>
                </c:pt>
                <c:pt idx="48">
                  <c:v>4.4583163522944488E-2</c:v>
                </c:pt>
                <c:pt idx="49">
                  <c:v>4.4583163522944488E-2</c:v>
                </c:pt>
                <c:pt idx="50">
                  <c:v>4.4583163522944488E-2</c:v>
                </c:pt>
                <c:pt idx="51">
                  <c:v>4.4583163522944488E-2</c:v>
                </c:pt>
                <c:pt idx="52">
                  <c:v>4.4583163522944488E-2</c:v>
                </c:pt>
                <c:pt idx="53">
                  <c:v>4.4583163522944488E-2</c:v>
                </c:pt>
                <c:pt idx="54">
                  <c:v>4.4583163522944488E-2</c:v>
                </c:pt>
                <c:pt idx="55">
                  <c:v>4.4583163522944488E-2</c:v>
                </c:pt>
                <c:pt idx="56">
                  <c:v>4.4583163522944488E-2</c:v>
                </c:pt>
                <c:pt idx="57">
                  <c:v>4.4583163522944488E-2</c:v>
                </c:pt>
                <c:pt idx="58">
                  <c:v>4.4583163522944488E-2</c:v>
                </c:pt>
                <c:pt idx="59">
                  <c:v>4.4583163522944488E-2</c:v>
                </c:pt>
                <c:pt idx="60">
                  <c:v>4.4583163522944488E-2</c:v>
                </c:pt>
                <c:pt idx="61">
                  <c:v>4.4583163522944488E-2</c:v>
                </c:pt>
                <c:pt idx="62">
                  <c:v>4.4583163522944488E-2</c:v>
                </c:pt>
                <c:pt idx="63">
                  <c:v>4.4583163522944488E-2</c:v>
                </c:pt>
                <c:pt idx="64">
                  <c:v>4.4583163522944488E-2</c:v>
                </c:pt>
                <c:pt idx="65">
                  <c:v>4.4583163522944488E-2</c:v>
                </c:pt>
                <c:pt idx="66">
                  <c:v>4.4583163522944488E-2</c:v>
                </c:pt>
                <c:pt idx="67">
                  <c:v>4.4583163522944488E-2</c:v>
                </c:pt>
                <c:pt idx="68">
                  <c:v>4.4583163522944488E-2</c:v>
                </c:pt>
                <c:pt idx="69">
                  <c:v>4.4583163522944488E-2</c:v>
                </c:pt>
                <c:pt idx="70">
                  <c:v>4.4583163522944488E-2</c:v>
                </c:pt>
                <c:pt idx="71">
                  <c:v>4.4583163522944488E-2</c:v>
                </c:pt>
                <c:pt idx="72">
                  <c:v>4.4583163522944488E-2</c:v>
                </c:pt>
                <c:pt idx="73">
                  <c:v>4.4583163522944488E-2</c:v>
                </c:pt>
                <c:pt idx="74">
                  <c:v>4.4583163522944488E-2</c:v>
                </c:pt>
                <c:pt idx="75">
                  <c:v>4.4583163522944488E-2</c:v>
                </c:pt>
                <c:pt idx="76">
                  <c:v>4.4583163522944488E-2</c:v>
                </c:pt>
                <c:pt idx="77">
                  <c:v>4.4583163522944488E-2</c:v>
                </c:pt>
                <c:pt idx="78">
                  <c:v>4.4583163522944488E-2</c:v>
                </c:pt>
                <c:pt idx="79">
                  <c:v>4.4583163522944488E-2</c:v>
                </c:pt>
                <c:pt idx="80">
                  <c:v>4.4583163522944488E-2</c:v>
                </c:pt>
                <c:pt idx="81">
                  <c:v>4.4583163522944488E-2</c:v>
                </c:pt>
                <c:pt idx="82">
                  <c:v>4.4583163522944488E-2</c:v>
                </c:pt>
                <c:pt idx="83">
                  <c:v>4.4583163522944488E-2</c:v>
                </c:pt>
                <c:pt idx="84">
                  <c:v>4.4583163522944488E-2</c:v>
                </c:pt>
                <c:pt idx="85">
                  <c:v>4.4583163522944488E-2</c:v>
                </c:pt>
                <c:pt idx="86">
                  <c:v>4.4583163522944488E-2</c:v>
                </c:pt>
                <c:pt idx="87">
                  <c:v>4.4583163522944488E-2</c:v>
                </c:pt>
                <c:pt idx="88">
                  <c:v>4.4583163522944488E-2</c:v>
                </c:pt>
                <c:pt idx="89">
                  <c:v>4.4583163522944488E-2</c:v>
                </c:pt>
                <c:pt idx="90">
                  <c:v>4.4583163522944488E-2</c:v>
                </c:pt>
                <c:pt idx="91">
                  <c:v>4.4583163522944488E-2</c:v>
                </c:pt>
                <c:pt idx="92">
                  <c:v>4.4583163522944488E-2</c:v>
                </c:pt>
                <c:pt idx="93">
                  <c:v>4.4583163522944488E-2</c:v>
                </c:pt>
                <c:pt idx="94">
                  <c:v>4.4583163522944488E-2</c:v>
                </c:pt>
                <c:pt idx="95">
                  <c:v>4.4583163522944488E-2</c:v>
                </c:pt>
                <c:pt idx="96">
                  <c:v>4.4583163522944488E-2</c:v>
                </c:pt>
                <c:pt idx="97">
                  <c:v>4.4583163522944488E-2</c:v>
                </c:pt>
              </c:numCache>
            </c:numRef>
          </c:val>
          <c:smooth val="0"/>
          <c:extLst>
            <c:ext xmlns:c16="http://schemas.microsoft.com/office/drawing/2014/chart" uri="{C3380CC4-5D6E-409C-BE32-E72D297353CC}">
              <c16:uniqueId val="{00000001-E849-49B1-A2FF-1359D461EE5D}"/>
            </c:ext>
          </c:extLst>
        </c:ser>
        <c:dLbls>
          <c:showLegendKey val="0"/>
          <c:showVal val="0"/>
          <c:showCatName val="0"/>
          <c:showSerName val="0"/>
          <c:showPercent val="0"/>
          <c:showBubbleSize val="0"/>
        </c:dLbls>
        <c:marker val="1"/>
        <c:smooth val="0"/>
        <c:axId val="1246129327"/>
        <c:axId val="1246126927"/>
      </c:lineChart>
      <c:catAx>
        <c:axId val="124612932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46126927"/>
        <c:crosses val="autoZero"/>
        <c:auto val="1"/>
        <c:lblAlgn val="ctr"/>
        <c:lblOffset val="100"/>
        <c:noMultiLvlLbl val="0"/>
      </c:catAx>
      <c:valAx>
        <c:axId val="12461269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46129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baseline="0"/>
              <a:t>REIT </a:t>
            </a:r>
            <a:r>
              <a:rPr lang="en-US" sz="1600" b="1" baseline="0">
                <a:solidFill>
                  <a:srgbClr val="007FFF"/>
                </a:solidFill>
              </a:rPr>
              <a:t>Denver</a:t>
            </a:r>
            <a:r>
              <a:rPr lang="en-US" sz="1600" b="1" baseline="0"/>
              <a:t> </a:t>
            </a:r>
            <a:r>
              <a:rPr lang="en-US" sz="1600" b="1"/>
              <a:t>Revenue Growth</a:t>
            </a:r>
          </a:p>
        </c:rich>
      </c:tx>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2018893846691033"/>
          <c:y val="0.10746068727137485"/>
          <c:w val="0.75064918354181254"/>
          <c:h val="0.63543120436169453"/>
        </c:manualLayout>
      </c:layout>
      <c:barChart>
        <c:barDir val="col"/>
        <c:grouping val="clustered"/>
        <c:varyColors val="0"/>
        <c:ser>
          <c:idx val="0"/>
          <c:order val="0"/>
          <c:tx>
            <c:v>REIT Denver Revenue Growth</c:v>
          </c:tx>
          <c:spPr>
            <a:solidFill>
              <a:srgbClr val="A9A9A9"/>
            </a:solidFill>
            <a:ln>
              <a:noFill/>
            </a:ln>
            <a:effectLst/>
          </c:spPr>
          <c:invertIfNegative val="0"/>
          <c:cat>
            <c:strRef>
              <c:f>Sheet1!$D$67:$D$100</c:f>
              <c:strCache>
                <c:ptCount val="34"/>
                <c:pt idx="0">
                  <c:v>Q1 2016</c:v>
                </c:pt>
                <c:pt idx="1">
                  <c:v>Q2 2016</c:v>
                </c:pt>
                <c:pt idx="2">
                  <c:v>Q3 2016</c:v>
                </c:pt>
                <c:pt idx="3">
                  <c:v>Q4 2016</c:v>
                </c:pt>
                <c:pt idx="4">
                  <c:v>Q1 2017</c:v>
                </c:pt>
                <c:pt idx="5">
                  <c:v>Q2 2017</c:v>
                </c:pt>
                <c:pt idx="6">
                  <c:v>Q3 2017</c:v>
                </c:pt>
                <c:pt idx="7">
                  <c:v>Q4 2017</c:v>
                </c:pt>
                <c:pt idx="8">
                  <c:v>Q1 2018</c:v>
                </c:pt>
                <c:pt idx="9">
                  <c:v>Q2 2018</c:v>
                </c:pt>
                <c:pt idx="10">
                  <c:v>Q3 2018</c:v>
                </c:pt>
                <c:pt idx="11">
                  <c:v>Q4 2018</c:v>
                </c:pt>
                <c:pt idx="12">
                  <c:v>Q1 2019</c:v>
                </c:pt>
                <c:pt idx="13">
                  <c:v>Q2 2019</c:v>
                </c:pt>
                <c:pt idx="14">
                  <c:v>Q3 2019</c:v>
                </c:pt>
                <c:pt idx="15">
                  <c:v>Q4 2019</c:v>
                </c:pt>
                <c:pt idx="16">
                  <c:v>Q1 2020</c:v>
                </c:pt>
                <c:pt idx="17">
                  <c:v>Q2 2020</c:v>
                </c:pt>
                <c:pt idx="18">
                  <c:v>Q3 2020</c:v>
                </c:pt>
                <c:pt idx="19">
                  <c:v>Q4 2020</c:v>
                </c:pt>
                <c:pt idx="20">
                  <c:v>Q1 2021</c:v>
                </c:pt>
                <c:pt idx="21">
                  <c:v>Q2 2021</c:v>
                </c:pt>
                <c:pt idx="22">
                  <c:v>Q3 2021</c:v>
                </c:pt>
                <c:pt idx="23">
                  <c:v>Q4 2021</c:v>
                </c:pt>
                <c:pt idx="24">
                  <c:v>Q1 2022</c:v>
                </c:pt>
                <c:pt idx="25">
                  <c:v>Q2 2022</c:v>
                </c:pt>
                <c:pt idx="26">
                  <c:v>Q3 2022</c:v>
                </c:pt>
                <c:pt idx="27">
                  <c:v>Q4 2022</c:v>
                </c:pt>
                <c:pt idx="28">
                  <c:v>Q1 2023</c:v>
                </c:pt>
                <c:pt idx="29">
                  <c:v>Q2 2023</c:v>
                </c:pt>
                <c:pt idx="30">
                  <c:v>Q3 2023</c:v>
                </c:pt>
                <c:pt idx="31">
                  <c:v>Q4 2023</c:v>
                </c:pt>
                <c:pt idx="32">
                  <c:v>Q1 2024</c:v>
                </c:pt>
                <c:pt idx="33">
                  <c:v>Q2 2024</c:v>
                </c:pt>
              </c:strCache>
            </c:strRef>
          </c:cat>
          <c:val>
            <c:numRef>
              <c:f>Sheet1!$L$67:$L$100</c:f>
              <c:numCache>
                <c:formatCode>0.0%</c:formatCode>
                <c:ptCount val="34"/>
                <c:pt idx="0">
                  <c:v>6.5497494631352904E-2</c:v>
                </c:pt>
                <c:pt idx="1">
                  <c:v>2.2287774500163952E-2</c:v>
                </c:pt>
                <c:pt idx="2">
                  <c:v>-8.9313212195872849E-3</c:v>
                </c:pt>
                <c:pt idx="3">
                  <c:v>4.2567125081860446E-3</c:v>
                </c:pt>
                <c:pt idx="4">
                  <c:v>9.4054417198521367E-3</c:v>
                </c:pt>
                <c:pt idx="5">
                  <c:v>6.4123116383463241E-4</c:v>
                </c:pt>
                <c:pt idx="6">
                  <c:v>1.24300807955251E-2</c:v>
                </c:pt>
                <c:pt idx="7">
                  <c:v>3.5690680766688798E-2</c:v>
                </c:pt>
                <c:pt idx="8">
                  <c:v>2.7129337539432141E-2</c:v>
                </c:pt>
                <c:pt idx="9">
                  <c:v>5.1546391752577136E-3</c:v>
                </c:pt>
                <c:pt idx="10">
                  <c:v>-9.0405365995916975E-3</c:v>
                </c:pt>
                <c:pt idx="11">
                  <c:v>-1.017050553395149E-2</c:v>
                </c:pt>
                <c:pt idx="12">
                  <c:v>-1.558515160102014E-2</c:v>
                </c:pt>
                <c:pt idx="13">
                  <c:v>-1.4750904536599E-2</c:v>
                </c:pt>
                <c:pt idx="14">
                  <c:v>-2.772865083375442E-2</c:v>
                </c:pt>
                <c:pt idx="15">
                  <c:v>-1.261564339781329E-2</c:v>
                </c:pt>
                <c:pt idx="16">
                  <c:v>-7.2674418604651292E-3</c:v>
                </c:pt>
                <c:pt idx="17">
                  <c:v>-3.9829302987197779E-2</c:v>
                </c:pt>
                <c:pt idx="18">
                  <c:v>-2.0599250936329638E-2</c:v>
                </c:pt>
                <c:pt idx="19">
                  <c:v>1.955174058178355E-2</c:v>
                </c:pt>
                <c:pt idx="20">
                  <c:v>7.7850589777195278E-2</c:v>
                </c:pt>
                <c:pt idx="21">
                  <c:v>0.1758009001853322</c:v>
                </c:pt>
                <c:pt idx="22">
                  <c:v>0.22271773347324239</c:v>
                </c:pt>
                <c:pt idx="23">
                  <c:v>0.22151088348271439</c:v>
                </c:pt>
                <c:pt idx="24">
                  <c:v>0.24182845908085529</c:v>
                </c:pt>
                <c:pt idx="25">
                  <c:v>0.20863471971066899</c:v>
                </c:pt>
                <c:pt idx="26">
                  <c:v>0.13565253190613411</c:v>
                </c:pt>
                <c:pt idx="27">
                  <c:v>0.1129979035639412</c:v>
                </c:pt>
                <c:pt idx="28">
                  <c:v>7.2256728778467894E-2</c:v>
                </c:pt>
                <c:pt idx="29">
                  <c:v>3.3261592643318412E-2</c:v>
                </c:pt>
                <c:pt idx="30">
                  <c:v>3.0991735537190031E-2</c:v>
                </c:pt>
                <c:pt idx="31">
                  <c:v>9.6063288754943965E-3</c:v>
                </c:pt>
                <c:pt idx="32">
                  <c:v>2.5468164794007601E-2</c:v>
                </c:pt>
                <c:pt idx="33">
                  <c:v>3.97217645982062E-2</c:v>
                </c:pt>
              </c:numCache>
            </c:numRef>
          </c:val>
          <c:extLst>
            <c:ext xmlns:c16="http://schemas.microsoft.com/office/drawing/2014/chart" uri="{C3380CC4-5D6E-409C-BE32-E72D297353CC}">
              <c16:uniqueId val="{00000000-CF10-4ACF-B684-D62EDDE5097A}"/>
            </c:ext>
          </c:extLst>
        </c:ser>
        <c:dLbls>
          <c:showLegendKey val="0"/>
          <c:showVal val="0"/>
          <c:showCatName val="0"/>
          <c:showSerName val="0"/>
          <c:showPercent val="0"/>
          <c:showBubbleSize val="0"/>
        </c:dLbls>
        <c:gapWidth val="100"/>
        <c:overlap val="-5"/>
        <c:axId val="1246129327"/>
        <c:axId val="1246126927"/>
      </c:barChart>
      <c:lineChart>
        <c:grouping val="standard"/>
        <c:varyColors val="0"/>
        <c:ser>
          <c:idx val="1"/>
          <c:order val="1"/>
          <c:tx>
            <c:v>Difference - Denver vs US</c:v>
          </c:tx>
          <c:spPr>
            <a:ln w="38100" cap="rnd">
              <a:solidFill>
                <a:srgbClr val="0048A9"/>
              </a:solidFill>
              <a:prstDash val="dash"/>
              <a:round/>
            </a:ln>
            <a:effectLst/>
          </c:spPr>
          <c:marker>
            <c:symbol val="none"/>
          </c:marker>
          <c:val>
            <c:numRef>
              <c:f>Sheet1!$K$67:$K$100</c:f>
              <c:numCache>
                <c:formatCode>0.0%</c:formatCode>
                <c:ptCount val="34"/>
                <c:pt idx="0">
                  <c:v>-1.3904316456656657E-2</c:v>
                </c:pt>
                <c:pt idx="1">
                  <c:v>-4.863760869917555E-2</c:v>
                </c:pt>
                <c:pt idx="2">
                  <c:v>-6.7298917844079112E-2</c:v>
                </c:pt>
                <c:pt idx="3">
                  <c:v>-4.7495881808344145E-2</c:v>
                </c:pt>
                <c:pt idx="4">
                  <c:v>-4.0692952160843988E-2</c:v>
                </c:pt>
                <c:pt idx="5">
                  <c:v>-3.9187017671190857E-2</c:v>
                </c:pt>
                <c:pt idx="6">
                  <c:v>-2.2628755786582612E-2</c:v>
                </c:pt>
                <c:pt idx="7">
                  <c:v>9.9381263650797497E-4</c:v>
                </c:pt>
                <c:pt idx="8">
                  <c:v>-8.5735978526877005E-3</c:v>
                </c:pt>
                <c:pt idx="9">
                  <c:v>-2.781902682524464E-2</c:v>
                </c:pt>
                <c:pt idx="10">
                  <c:v>-3.8958968812759863E-2</c:v>
                </c:pt>
                <c:pt idx="11">
                  <c:v>-4.1746440591678112E-2</c:v>
                </c:pt>
                <c:pt idx="12">
                  <c:v>-4.6675300842264456E-2</c:v>
                </c:pt>
                <c:pt idx="13">
                  <c:v>-4.3822462178014554E-2</c:v>
                </c:pt>
                <c:pt idx="14">
                  <c:v>-5.0586888688099976E-2</c:v>
                </c:pt>
                <c:pt idx="15">
                  <c:v>-3.3904263203458559E-2</c:v>
                </c:pt>
                <c:pt idx="16">
                  <c:v>-2.8253719190524617E-2</c:v>
                </c:pt>
                <c:pt idx="17">
                  <c:v>-1.6783014547128626E-2</c:v>
                </c:pt>
                <c:pt idx="18">
                  <c:v>-1.4639516108200135E-2</c:v>
                </c:pt>
                <c:pt idx="19">
                  <c:v>-1.2725833260969474E-2</c:v>
                </c:pt>
                <c:pt idx="20">
                  <c:v>1.7804513916190159E-2</c:v>
                </c:pt>
                <c:pt idx="21">
                  <c:v>3.7060926565773866E-2</c:v>
                </c:pt>
                <c:pt idx="22">
                  <c:v>5.5056412040939195E-2</c:v>
                </c:pt>
                <c:pt idx="23">
                  <c:v>5.7245082246332762E-2</c:v>
                </c:pt>
                <c:pt idx="24">
                  <c:v>7.1341469393368884E-2</c:v>
                </c:pt>
                <c:pt idx="25">
                  <c:v>3.847603350376344E-2</c:v>
                </c:pt>
                <c:pt idx="26">
                  <c:v>-3.1203562790727002E-4</c:v>
                </c:pt>
                <c:pt idx="27">
                  <c:v>-6.8880592377644489E-4</c:v>
                </c:pt>
                <c:pt idx="28">
                  <c:v>-8.3496201805299403E-3</c:v>
                </c:pt>
                <c:pt idx="29">
                  <c:v>-5.6433200287948695E-3</c:v>
                </c:pt>
                <c:pt idx="30">
                  <c:v>1.3391735537190034E-2</c:v>
                </c:pt>
                <c:pt idx="31">
                  <c:v>1.8709009656474153E-3</c:v>
                </c:pt>
                <c:pt idx="32">
                  <c:v>2.3028205368871717E-2</c:v>
                </c:pt>
                <c:pt idx="33">
                  <c:v>4.1961251975643842E-2</c:v>
                </c:pt>
              </c:numCache>
            </c:numRef>
          </c:val>
          <c:smooth val="0"/>
          <c:extLst>
            <c:ext xmlns:c16="http://schemas.microsoft.com/office/drawing/2014/chart" uri="{C3380CC4-5D6E-409C-BE32-E72D297353CC}">
              <c16:uniqueId val="{00000001-CF10-4ACF-B684-D62EDDE5097A}"/>
            </c:ext>
          </c:extLst>
        </c:ser>
        <c:dLbls>
          <c:showLegendKey val="0"/>
          <c:showVal val="0"/>
          <c:showCatName val="0"/>
          <c:showSerName val="0"/>
          <c:showPercent val="0"/>
          <c:showBubbleSize val="0"/>
        </c:dLbls>
        <c:marker val="1"/>
        <c:smooth val="0"/>
        <c:axId val="968456176"/>
        <c:axId val="688457600"/>
      </c:lineChart>
      <c:catAx>
        <c:axId val="124612932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46126927"/>
        <c:crosses val="autoZero"/>
        <c:auto val="1"/>
        <c:lblAlgn val="ctr"/>
        <c:lblOffset val="100"/>
        <c:noMultiLvlLbl val="0"/>
      </c:catAx>
      <c:valAx>
        <c:axId val="12461269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1246129327"/>
        <c:crosses val="autoZero"/>
        <c:crossBetween val="between"/>
      </c:valAx>
      <c:valAx>
        <c:axId val="688457600"/>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968456176"/>
        <c:crosses val="max"/>
        <c:crossBetween val="between"/>
      </c:valAx>
      <c:catAx>
        <c:axId val="968456176"/>
        <c:scaling>
          <c:orientation val="minMax"/>
        </c:scaling>
        <c:delete val="1"/>
        <c:axPos val="b"/>
        <c:majorTickMark val="out"/>
        <c:minorTickMark val="none"/>
        <c:tickLblPos val="nextTo"/>
        <c:crossAx val="688457600"/>
        <c:crosses val="autoZero"/>
        <c:auto val="1"/>
        <c:lblAlgn val="ctr"/>
        <c:lblOffset val="100"/>
        <c:noMultiLvlLbl val="0"/>
      </c:catAx>
      <c:spPr>
        <a:noFill/>
        <a:ln>
          <a:noFill/>
        </a:ln>
        <a:effectLst/>
      </c:spPr>
    </c:plotArea>
    <c:legend>
      <c:legendPos val="b"/>
      <c:layout>
        <c:manualLayout>
          <c:xMode val="edge"/>
          <c:yMode val="edge"/>
          <c:x val="6.1658263247616743E-3"/>
          <c:y val="0.9338208887808358"/>
          <c:w val="0.9938341736752383"/>
          <c:h val="6.6179111219164241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F0_E92DA71B.xml><?xml version="1.0" encoding="utf-8"?>
<p188:cmLst xmlns:a="http://schemas.openxmlformats.org/drawingml/2006/main" xmlns:r="http://schemas.openxmlformats.org/officeDocument/2006/relationships" xmlns:p188="http://schemas.microsoft.com/office/powerpoint/2018/8/main">
  <p188:cm id="{742D17F9-11E5-4278-B0B5-799C6562FDF2}" authorId="{D502E73D-11A8-46F9-62D2-F546D4E0A4BE}" status="resolved" created="2024-09-11T20:53:28.258" complete="100000">
    <pc:sldMkLst xmlns:pc="http://schemas.microsoft.com/office/powerpoint/2013/main/command">
      <pc:docMk/>
      <pc:sldMk cId="3912083227" sldId="4592"/>
    </pc:sldMkLst>
    <p188:txBody>
      <a:bodyPr/>
      <a:lstStyle/>
      <a:p>
        <a:r>
          <a:rPr lang="en-US"/>
          <a:t>Bold/box Denver once updated</a:t>
        </a:r>
      </a:p>
    </p188:txBody>
  </p188:cm>
</p188:cmLst>
</file>

<file path=ppt/comments/modernComment_11F3_8CEA643.xml><?xml version="1.0" encoding="utf-8"?>
<p188:cmLst xmlns:a="http://schemas.openxmlformats.org/drawingml/2006/main" xmlns:r="http://schemas.openxmlformats.org/officeDocument/2006/relationships" xmlns:p188="http://schemas.microsoft.com/office/powerpoint/2018/8/main">
  <p188:cm id="{F89D5561-32A8-4678-8DC2-C4C63506F0B4}" authorId="{D502E73D-11A8-46F9-62D2-F546D4E0A4BE}" status="resolved" created="2024-09-11T17:08:46.731" complete="100000">
    <pc:sldMkLst xmlns:pc="http://schemas.microsoft.com/office/powerpoint/2013/main/command">
      <pc:docMk/>
      <pc:sldMk cId="147760707" sldId="4595"/>
    </pc:sldMkLst>
    <p188:txBody>
      <a:bodyPr/>
      <a:lstStyle/>
      <a:p>
        <a:r>
          <a:rPr lang="en-US"/>
          <a:t>Add line for CO metros combined</a:t>
        </a:r>
      </a:p>
    </p188:txBody>
  </p188:cm>
</p188:cmLst>
</file>

<file path=ppt/comments/modernComment_122D_A610A35F.xml><?xml version="1.0" encoding="utf-8"?>
<p188:cmLst xmlns:a="http://schemas.openxmlformats.org/drawingml/2006/main" xmlns:r="http://schemas.openxmlformats.org/officeDocument/2006/relationships" xmlns:p188="http://schemas.microsoft.com/office/powerpoint/2018/8/main">
  <p188:cm id="{A2B0A479-D79F-4655-B23E-0310BAADEBE2}" authorId="{D502E73D-11A8-46F9-62D2-F546D4E0A4BE}" status="resolved" created="2024-09-13T19:49:38.789" complete="100000">
    <pc:sldMkLst xmlns:pc="http://schemas.microsoft.com/office/powerpoint/2013/main/command">
      <pc:docMk/>
      <pc:sldMk cId="2786108255" sldId="4653"/>
    </pc:sldMkLst>
    <p188:replyLst>
      <p188:reply id="{AE43C639-B35A-4D62-8657-20BEFF75B9E7}" authorId="{B63B814B-A1BF-2095-DF71-83D432BF65E1}" created="2024-09-13T20:08:08.838">
        <p188:txBody>
          <a:bodyPr/>
          <a:lstStyle/>
          <a:p>
            <a:r>
              <a:rPr lang="en-US"/>
              <a:t>[@Meeghan Clay] I believe August. All of the inventory #s they pull for the report are "Through the end of August"… Or do you think it should say September?</a:t>
            </a:r>
          </a:p>
        </p188:txBody>
      </p188:reply>
      <p188:reply id="{E04DC6C2-9D5E-40D3-B317-CF6B947FFC56}" authorId="{D502E73D-11A8-46F9-62D2-F546D4E0A4BE}" created="2024-09-13T20:16:41.727">
        <p188:txBody>
          <a:bodyPr/>
          <a:lstStyle/>
          <a:p>
            <a:r>
              <a:rPr lang="en-US"/>
              <a:t>[@Claire Spadoni]  All good - I thought you pulled from portal. Thanks!</a:t>
            </a:r>
          </a:p>
        </p188:txBody>
      </p188:reply>
    </p188:replyLst>
    <p188:txBody>
      <a:bodyPr/>
      <a:lstStyle/>
      <a:p>
        <a:r>
          <a:rPr lang="en-US"/>
          <a:t>[@Claire Spadoni]  just double checking the source line - should this data be as of Sep? Or is it Aug?</a:t>
        </a:r>
      </a:p>
    </p188:txBody>
  </p188:cm>
</p188:cmLst>
</file>

<file path=ppt/comments/modernComment_2AA9_ABAD7315.xml><?xml version="1.0" encoding="utf-8"?>
<p188:cmLst xmlns:a="http://schemas.openxmlformats.org/drawingml/2006/main" xmlns:r="http://schemas.openxmlformats.org/officeDocument/2006/relationships" xmlns:p188="http://schemas.microsoft.com/office/powerpoint/2018/8/main">
  <p188:cm id="{ACB14886-3858-41E2-B603-BF859C9CC6F1}" authorId="{D502E73D-11A8-46F9-62D2-F546D4E0A4BE}" status="resolved" created="2024-09-11T19:40:14.860" complete="100000">
    <pc:sldMkLst xmlns:pc="http://schemas.microsoft.com/office/powerpoint/2013/main/command">
      <pc:docMk/>
      <pc:sldMk cId="2880271125" sldId="10921"/>
    </pc:sldMkLst>
    <p188:txBody>
      <a:bodyPr/>
      <a:lstStyle/>
      <a:p>
        <a:r>
          <a:rPr lang="en-US"/>
          <a:t>This event only: Add CO Springs &amp; remove St. Louis</a:t>
        </a:r>
      </a:p>
    </p188:txBody>
  </p188:cm>
</p188:cmLst>
</file>

<file path=ppt/comments/modernComment_2AE5_9F17A63F.xml><?xml version="1.0" encoding="utf-8"?>
<p188:cmLst xmlns:a="http://schemas.openxmlformats.org/drawingml/2006/main" xmlns:r="http://schemas.openxmlformats.org/officeDocument/2006/relationships" xmlns:p188="http://schemas.microsoft.com/office/powerpoint/2018/8/main">
  <p188:cm id="{9090777F-79C4-470A-82CB-B692D366AB1D}" authorId="{E8DD3DBD-50C4-34B2-E1FC-47895C65F1E6}" status="resolved" created="2024-09-17T17:50:29.697" complete="100000">
    <pc:sldMkLst xmlns:pc="http://schemas.microsoft.com/office/powerpoint/2013/main/command">
      <pc:docMk/>
      <pc:sldMk cId="2669127231" sldId="10981"/>
    </pc:sldMkLst>
    <p188:replyLst>
      <p188:reply id="{DC2CAF54-F3E9-41F1-BF85-5B454B5CCE1C}" authorId="{84FD27B4-AC37-680C-8C01-FC1972D2B1BD}" created="2024-09-17T21:58:58.495">
        <p188:txBody>
          <a:bodyPr/>
          <a:lstStyle/>
          <a:p>
            <a:r>
              <a:rPr lang="en-US"/>
              <a:t>Since some of the counties are small, a minor change in population creates large YoY Growth. Would the following hidden slide be a better representation? (Filtered for Largest Absolute Population Increase) [@Tyson Huebner] </a:t>
            </a:r>
          </a:p>
        </p188:txBody>
      </p188:reply>
      <p188:reply id="{9B9771EC-3843-4D12-B3DB-B989188B32BA}" authorId="{E8DD3DBD-50C4-34B2-E1FC-47895C65F1E6}" created="2024-09-18T00:45:02.167">
        <p188:txBody>
          <a:bodyPr/>
          <a:lstStyle/>
          <a:p>
            <a:r>
              <a:rPr lang="en-US"/>
              <a:t>Good idea. Let's go with the table ranking absolute population growth.</a:t>
            </a:r>
          </a:p>
        </p188:txBody>
      </p188:reply>
    </p188:replyLst>
    <p188:txBody>
      <a:bodyPr/>
      <a:lstStyle/>
      <a:p>
        <a:r>
          <a:rPr lang="en-US"/>
          <a:t>[@Jacob Gonzalez] nice work! Can you add a column to the table showing absolute # population growth for these counties as well?</a:t>
        </a:r>
      </a:p>
    </p188:txBody>
  </p188:cm>
</p188:cmLst>
</file>

<file path=ppt/comments/modernComment_D85_70EC4093.xml><?xml version="1.0" encoding="utf-8"?>
<p188:cmLst xmlns:a="http://schemas.openxmlformats.org/drawingml/2006/main" xmlns:r="http://schemas.openxmlformats.org/officeDocument/2006/relationships" xmlns:p188="http://schemas.microsoft.com/office/powerpoint/2018/8/main">
  <p188:cm id="{79A80E10-C66F-4D37-B10A-91138577496B}" authorId="{D502E73D-11A8-46F9-62D2-F546D4E0A4BE}" created="2024-09-11T17:14:35.300">
    <pc:sldMkLst xmlns:pc="http://schemas.microsoft.com/office/powerpoint/2013/main/command">
      <pc:docMk/>
      <pc:sldMk cId="1894531219" sldId="3461"/>
    </pc:sldMkLst>
    <p188:txBody>
      <a:bodyPr/>
      <a:lstStyle/>
      <a:p>
        <a:r>
          <a:rPr lang="en-US"/>
          <a:t>Add bullet on CO</a:t>
        </a:r>
      </a:p>
    </p188:txBody>
  </p188:cm>
</p188:cmLst>
</file>

<file path=ppt/comments/modernComment_D86_E48E9B83.xml><?xml version="1.0" encoding="utf-8"?>
<p188:cmLst xmlns:a="http://schemas.openxmlformats.org/drawingml/2006/main" xmlns:r="http://schemas.openxmlformats.org/officeDocument/2006/relationships" xmlns:p188="http://schemas.microsoft.com/office/powerpoint/2018/8/main">
  <p188:cm id="{DF3B030E-2DC0-40C3-ACBA-CD95DE7E6687}" authorId="{D502E73D-11A8-46F9-62D2-F546D4E0A4BE}" created="2024-09-11T17:19:21.784">
    <pc:sldMkLst xmlns:pc="http://schemas.microsoft.com/office/powerpoint/2013/main/command">
      <pc:docMk/>
      <pc:sldMk cId="3834551171" sldId="3462"/>
    </pc:sldMkLst>
    <p188:txBody>
      <a:bodyPr/>
      <a:lstStyle/>
      <a:p>
        <a:r>
          <a:rPr lang="en-US"/>
          <a:t>Add bullet on CO</a:t>
        </a:r>
      </a:p>
    </p188:txBody>
  </p188:cm>
</p188:cmLst>
</file>

<file path=ppt/drawings/drawing1.xml><?xml version="1.0" encoding="utf-8"?>
<c:userShapes xmlns:c="http://schemas.openxmlformats.org/drawingml/2006/chart">
  <cdr:relSizeAnchor xmlns:cdr="http://schemas.openxmlformats.org/drawingml/2006/chartDrawing">
    <cdr:from>
      <cdr:x>0.31199</cdr:x>
      <cdr:y>0.43698</cdr:y>
    </cdr:from>
    <cdr:to>
      <cdr:x>0.41736</cdr:x>
      <cdr:y>0.58219</cdr:y>
    </cdr:to>
    <cdr:sp macro="" textlink="">
      <cdr:nvSpPr>
        <cdr:cNvPr id="2" name="TextBox 1">
          <a:extLst xmlns:a="http://schemas.openxmlformats.org/drawingml/2006/main">
            <a:ext uri="{FF2B5EF4-FFF2-40B4-BE49-F238E27FC236}">
              <a16:creationId xmlns:a16="http://schemas.microsoft.com/office/drawing/2014/main" id="{133FE1D3-A8F0-64C5-4AC7-DCE3BE6B6DD8}"/>
            </a:ext>
          </a:extLst>
        </cdr:cNvPr>
        <cdr:cNvSpPr txBox="1"/>
      </cdr:nvSpPr>
      <cdr:spPr>
        <a:xfrm xmlns:a="http://schemas.openxmlformats.org/drawingml/2006/main">
          <a:off x="2707568" y="275166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i="1">
              <a:solidFill>
                <a:srgbClr val="0048A9"/>
              </a:solidFill>
            </a:rPr>
            <a:t>Long-Term</a:t>
          </a:r>
          <a:r>
            <a:rPr lang="en-US" sz="1600" i="1" baseline="0">
              <a:solidFill>
                <a:srgbClr val="0048A9"/>
              </a:solidFill>
            </a:rPr>
            <a:t> Average: 4.5%</a:t>
          </a:r>
          <a:endParaRPr lang="en-US" sz="1600" i="1">
            <a:solidFill>
              <a:srgbClr val="0048A9"/>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cdr:x>
      <cdr:y>0.54547</cdr:y>
    </cdr:from>
    <cdr:to>
      <cdr:x>0.10552</cdr:x>
      <cdr:y>0.69097</cdr:y>
    </cdr:to>
    <cdr:sp macro="" textlink="">
      <cdr:nvSpPr>
        <cdr:cNvPr id="2" name="TextBox 1">
          <a:extLst xmlns:a="http://schemas.openxmlformats.org/drawingml/2006/main">
            <a:ext uri="{FF2B5EF4-FFF2-40B4-BE49-F238E27FC236}">
              <a16:creationId xmlns:a16="http://schemas.microsoft.com/office/drawing/2014/main" id="{C5ED8970-D1EC-F90F-5598-C0C1F8ECA276}"/>
            </a:ext>
          </a:extLst>
        </cdr:cNvPr>
        <cdr:cNvSpPr txBox="1"/>
      </cdr:nvSpPr>
      <cdr:spPr>
        <a:xfrm xmlns:a="http://schemas.openxmlformats.org/drawingml/2006/main" rot="16200000">
          <a:off x="-489" y="3429578"/>
          <a:ext cx="914685" cy="9137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a:t>Estimated</a:t>
          </a:r>
          <a:r>
            <a:rPr lang="en-US" sz="1800" baseline="0"/>
            <a:t> Sales Volume ($ mil)</a:t>
          </a:r>
          <a:endParaRPr lang="en-US" sz="1800"/>
        </a:p>
      </cdr:txBody>
    </cdr:sp>
  </cdr:relSizeAnchor>
  <cdr:relSizeAnchor xmlns:cdr="http://schemas.openxmlformats.org/drawingml/2006/chartDrawing">
    <cdr:from>
      <cdr:x>0.95672</cdr:x>
      <cdr:y>0.61832</cdr:y>
    </cdr:from>
    <cdr:to>
      <cdr:x>1</cdr:x>
      <cdr:y>0.76382</cdr:y>
    </cdr:to>
    <cdr:sp macro="" textlink="">
      <cdr:nvSpPr>
        <cdr:cNvPr id="3" name="TextBox 1">
          <a:extLst xmlns:a="http://schemas.openxmlformats.org/drawingml/2006/main">
            <a:ext uri="{FF2B5EF4-FFF2-40B4-BE49-F238E27FC236}">
              <a16:creationId xmlns:a16="http://schemas.microsoft.com/office/drawing/2014/main" id="{C97E94E5-F7E6-DE6C-8A28-0E83E75933C4}"/>
            </a:ext>
          </a:extLst>
        </cdr:cNvPr>
        <cdr:cNvSpPr txBox="1"/>
      </cdr:nvSpPr>
      <cdr:spPr>
        <a:xfrm xmlns:a="http://schemas.openxmlformats.org/drawingml/2006/main" rot="16200000">
          <a:off x="8012357" y="4161738"/>
          <a:ext cx="915676" cy="3746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 YTD </a:t>
          </a:r>
          <a:r>
            <a:rPr lang="en-US" sz="1800" baseline="0"/>
            <a:t>Sales Volume vs. Previous Year</a:t>
          </a:r>
          <a:endParaRPr lang="en-US" sz="1800"/>
        </a:p>
      </cdr:txBody>
    </cdr:sp>
  </cdr:relSizeAnchor>
</c:userShapes>
</file>

<file path=ppt/drawings/drawing11.xml><?xml version="1.0" encoding="utf-8"?>
<c:userShapes xmlns:c="http://schemas.openxmlformats.org/drawingml/2006/chart">
  <cdr:relSizeAnchor xmlns:cdr="http://schemas.openxmlformats.org/drawingml/2006/chartDrawing">
    <cdr:from>
      <cdr:x>5.78972E-6</cdr:x>
      <cdr:y>0.04355</cdr:y>
    </cdr:from>
    <cdr:to>
      <cdr:x>0.03737</cdr:x>
      <cdr:y>0.79567</cdr:y>
    </cdr:to>
    <cdr:sp macro="" textlink="">
      <cdr:nvSpPr>
        <cdr:cNvPr id="2" name="TextBox 1">
          <a:extLst xmlns:a="http://schemas.openxmlformats.org/drawingml/2006/main">
            <a:ext uri="{FF2B5EF4-FFF2-40B4-BE49-F238E27FC236}">
              <a16:creationId xmlns:a16="http://schemas.microsoft.com/office/drawing/2014/main" id="{09055071-29EC-41D8-A94B-E431E49B07AE}"/>
            </a:ext>
          </a:extLst>
        </cdr:cNvPr>
        <cdr:cNvSpPr txBox="1"/>
      </cdr:nvSpPr>
      <cdr:spPr>
        <a:xfrm xmlns:a="http://schemas.openxmlformats.org/drawingml/2006/main">
          <a:off x="63" y="234953"/>
          <a:ext cx="406528" cy="4057650"/>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1600">
              <a:solidFill>
                <a:sysClr val="windowText" lastClr="000000"/>
              </a:solidFill>
            </a:rPr>
            <a:t>Total Estimated</a:t>
          </a:r>
          <a:r>
            <a:rPr lang="en-US" sz="1600" baseline="0">
              <a:solidFill>
                <a:sysClr val="windowText" lastClr="000000"/>
              </a:solidFill>
            </a:rPr>
            <a:t> Sales Volume (Billions)</a:t>
          </a:r>
          <a:endParaRPr lang="en-US" sz="1600">
            <a:solidFill>
              <a:sysClr val="windowText" lastClr="000000"/>
            </a:solidFill>
          </a:endParaRPr>
        </a:p>
      </cdr:txBody>
    </cdr:sp>
  </cdr:relSizeAnchor>
  <cdr:relSizeAnchor xmlns:cdr="http://schemas.openxmlformats.org/drawingml/2006/chartDrawing">
    <cdr:from>
      <cdr:x>0.97205</cdr:x>
      <cdr:y>0.03321</cdr:y>
    </cdr:from>
    <cdr:to>
      <cdr:x>0.99948</cdr:x>
      <cdr:y>0.77583</cdr:y>
    </cdr:to>
    <cdr:sp macro="" textlink="">
      <cdr:nvSpPr>
        <cdr:cNvPr id="3" name="TextBox 2">
          <a:extLst xmlns:a="http://schemas.openxmlformats.org/drawingml/2006/main">
            <a:ext uri="{FF2B5EF4-FFF2-40B4-BE49-F238E27FC236}">
              <a16:creationId xmlns:a16="http://schemas.microsoft.com/office/drawing/2014/main" id="{368A8F6D-C552-4A69-AAF6-0BAAAD2E03F6}"/>
            </a:ext>
          </a:extLst>
        </cdr:cNvPr>
        <cdr:cNvSpPr txBox="1"/>
      </cdr:nvSpPr>
      <cdr:spPr>
        <a:xfrm xmlns:a="http://schemas.openxmlformats.org/drawingml/2006/main">
          <a:off x="10577258" y="179159"/>
          <a:ext cx="298475" cy="4006405"/>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1600"/>
            <a:t>Average Price Per Net Square Foot</a:t>
          </a:r>
        </a:p>
      </cdr:txBody>
    </cdr:sp>
  </cdr:relSizeAnchor>
</c:userShapes>
</file>

<file path=ppt/drawings/drawing12.xml><?xml version="1.0" encoding="utf-8"?>
<c:userShapes xmlns:c="http://schemas.openxmlformats.org/drawingml/2006/chart">
  <cdr:relSizeAnchor xmlns:cdr="http://schemas.openxmlformats.org/drawingml/2006/chartDrawing">
    <cdr:from>
      <cdr:x>5.78972E-6</cdr:x>
      <cdr:y>0.04355</cdr:y>
    </cdr:from>
    <cdr:to>
      <cdr:x>0.03737</cdr:x>
      <cdr:y>0.79567</cdr:y>
    </cdr:to>
    <cdr:sp macro="" textlink="">
      <cdr:nvSpPr>
        <cdr:cNvPr id="2" name="TextBox 1">
          <a:extLst xmlns:a="http://schemas.openxmlformats.org/drawingml/2006/main">
            <a:ext uri="{FF2B5EF4-FFF2-40B4-BE49-F238E27FC236}">
              <a16:creationId xmlns:a16="http://schemas.microsoft.com/office/drawing/2014/main" id="{09055071-29EC-41D8-A94B-E431E49B07AE}"/>
            </a:ext>
          </a:extLst>
        </cdr:cNvPr>
        <cdr:cNvSpPr txBox="1"/>
      </cdr:nvSpPr>
      <cdr:spPr>
        <a:xfrm xmlns:a="http://schemas.openxmlformats.org/drawingml/2006/main">
          <a:off x="63" y="234953"/>
          <a:ext cx="406528" cy="4057650"/>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1600">
              <a:solidFill>
                <a:sysClr val="windowText" lastClr="000000"/>
              </a:solidFill>
            </a:rPr>
            <a:t>Total Estimated</a:t>
          </a:r>
          <a:r>
            <a:rPr lang="en-US" sz="1600" baseline="0">
              <a:solidFill>
                <a:sysClr val="windowText" lastClr="000000"/>
              </a:solidFill>
            </a:rPr>
            <a:t> Sales Volume (Millions)</a:t>
          </a:r>
          <a:endParaRPr lang="en-US" sz="1600">
            <a:solidFill>
              <a:sysClr val="windowText" lastClr="000000"/>
            </a:solidFill>
          </a:endParaRPr>
        </a:p>
      </cdr:txBody>
    </cdr:sp>
  </cdr:relSizeAnchor>
  <cdr:relSizeAnchor xmlns:cdr="http://schemas.openxmlformats.org/drawingml/2006/chartDrawing">
    <cdr:from>
      <cdr:x>0.97205</cdr:x>
      <cdr:y>0.03321</cdr:y>
    </cdr:from>
    <cdr:to>
      <cdr:x>0.99948</cdr:x>
      <cdr:y>0.77583</cdr:y>
    </cdr:to>
    <cdr:sp macro="" textlink="">
      <cdr:nvSpPr>
        <cdr:cNvPr id="3" name="TextBox 2">
          <a:extLst xmlns:a="http://schemas.openxmlformats.org/drawingml/2006/main">
            <a:ext uri="{FF2B5EF4-FFF2-40B4-BE49-F238E27FC236}">
              <a16:creationId xmlns:a16="http://schemas.microsoft.com/office/drawing/2014/main" id="{368A8F6D-C552-4A69-AAF6-0BAAAD2E03F6}"/>
            </a:ext>
          </a:extLst>
        </cdr:cNvPr>
        <cdr:cNvSpPr txBox="1"/>
      </cdr:nvSpPr>
      <cdr:spPr>
        <a:xfrm xmlns:a="http://schemas.openxmlformats.org/drawingml/2006/main">
          <a:off x="10577258" y="179159"/>
          <a:ext cx="298475" cy="4006405"/>
        </a:xfrm>
        <a:prstGeom xmlns:a="http://schemas.openxmlformats.org/drawingml/2006/main" prst="rect">
          <a:avLst/>
        </a:prstGeom>
      </cdr:spPr>
      <cdr:txBody>
        <a:bodyPr xmlns:a="http://schemas.openxmlformats.org/drawingml/2006/main" vertOverflow="clip" vert="vert270" wrap="square" rtlCol="0" anchor="ctr" anchorCtr="1"/>
        <a:lstStyle xmlns:a="http://schemas.openxmlformats.org/drawingml/2006/main"/>
        <a:p xmlns:a="http://schemas.openxmlformats.org/drawingml/2006/main">
          <a:r>
            <a:rPr lang="en-US" sz="1600"/>
            <a:t>Average Price Per Net Square Foot</a:t>
          </a:r>
        </a:p>
      </cdr:txBody>
    </cdr:sp>
  </cdr:relSizeAnchor>
</c:userShapes>
</file>

<file path=ppt/drawings/drawing2.xml><?xml version="1.0" encoding="utf-8"?>
<c:userShapes xmlns:c="http://schemas.openxmlformats.org/drawingml/2006/chart">
  <cdr:relSizeAnchor xmlns:cdr="http://schemas.openxmlformats.org/drawingml/2006/chartDrawing">
    <cdr:from>
      <cdr:x>0.00446</cdr:x>
      <cdr:y>0.42257</cdr:y>
    </cdr:from>
    <cdr:to>
      <cdr:x>0.11142</cdr:x>
      <cdr:y>0.60128</cdr:y>
    </cdr:to>
    <cdr:sp macro="" textlink="">
      <cdr:nvSpPr>
        <cdr:cNvPr id="3" name="TextBox 2">
          <a:extLst xmlns:a="http://schemas.openxmlformats.org/drawingml/2006/main">
            <a:ext uri="{FF2B5EF4-FFF2-40B4-BE49-F238E27FC236}">
              <a16:creationId xmlns:a16="http://schemas.microsoft.com/office/drawing/2014/main" id="{0348E740-4F35-E30C-BEF6-B7506EB7B86A}"/>
            </a:ext>
          </a:extLst>
        </cdr:cNvPr>
        <cdr:cNvSpPr txBox="1"/>
      </cdr:nvSpPr>
      <cdr:spPr>
        <a:xfrm xmlns:a="http://schemas.openxmlformats.org/drawingml/2006/main" rot="16200000">
          <a:off x="38100" y="216217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t>Revenue Growth</a:t>
          </a:r>
        </a:p>
      </cdr:txBody>
    </cdr:sp>
  </cdr:relSizeAnchor>
  <cdr:relSizeAnchor xmlns:cdr="http://schemas.openxmlformats.org/drawingml/2006/chartDrawing">
    <cdr:from>
      <cdr:x>0.9504</cdr:x>
      <cdr:y>0.55908</cdr:y>
    </cdr:from>
    <cdr:to>
      <cdr:x>1</cdr:x>
      <cdr:y>0.73779</cdr:y>
    </cdr:to>
    <cdr:sp macro="" textlink="">
      <cdr:nvSpPr>
        <cdr:cNvPr id="4" name="TextBox 1">
          <a:extLst xmlns:a="http://schemas.openxmlformats.org/drawingml/2006/main">
            <a:ext uri="{FF2B5EF4-FFF2-40B4-BE49-F238E27FC236}">
              <a16:creationId xmlns:a16="http://schemas.microsoft.com/office/drawing/2014/main" id="{1C1AD902-D9F5-4FB3-AD5A-798030C96B80}"/>
            </a:ext>
          </a:extLst>
        </cdr:cNvPr>
        <cdr:cNvSpPr txBox="1"/>
      </cdr:nvSpPr>
      <cdr:spPr>
        <a:xfrm xmlns:a="http://schemas.openxmlformats.org/drawingml/2006/main" rot="16200000">
          <a:off x="7879620" y="3105880"/>
          <a:ext cx="914400" cy="42398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Denver vs US Revenue Growth</a:t>
          </a:r>
        </a:p>
      </cdr:txBody>
    </cdr:sp>
  </cdr:relSizeAnchor>
</c:userShapes>
</file>

<file path=ppt/drawings/drawing3.xml><?xml version="1.0" encoding="utf-8"?>
<c:userShapes xmlns:c="http://schemas.openxmlformats.org/drawingml/2006/chart">
  <cdr:relSizeAnchor xmlns:cdr="http://schemas.openxmlformats.org/drawingml/2006/chartDrawing">
    <cdr:from>
      <cdr:x>0.23524</cdr:x>
      <cdr:y>0.07615</cdr:y>
    </cdr:from>
    <cdr:to>
      <cdr:x>0.97271</cdr:x>
      <cdr:y>0.8653</cdr:y>
    </cdr:to>
    <cdr:cxnSp macro="">
      <cdr:nvCxnSpPr>
        <cdr:cNvPr id="3" name="Straight Connector 2">
          <a:extLst xmlns:a="http://schemas.openxmlformats.org/drawingml/2006/main">
            <a:ext uri="{FF2B5EF4-FFF2-40B4-BE49-F238E27FC236}">
              <a16:creationId xmlns:a16="http://schemas.microsoft.com/office/drawing/2014/main" id="{78FCDCDE-176E-8F7B-9726-FA7761AA2A0E}"/>
            </a:ext>
          </a:extLst>
        </cdr:cNvPr>
        <cdr:cNvCxnSpPr/>
      </cdr:nvCxnSpPr>
      <cdr:spPr>
        <a:xfrm xmlns:a="http://schemas.openxmlformats.org/drawingml/2006/main" flipV="1">
          <a:off x="2331556" y="417801"/>
          <a:ext cx="7309476" cy="4329571"/>
        </a:xfrm>
        <a:prstGeom xmlns:a="http://schemas.openxmlformats.org/drawingml/2006/main" prst="line">
          <a:avLst/>
        </a:prstGeom>
        <a:ln xmlns:a="http://schemas.openxmlformats.org/drawingml/2006/main" w="12700">
          <a:solidFill>
            <a:srgbClr val="007FFF"/>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0.84778</cdr:x>
      <cdr:y>0.74758</cdr:y>
    </cdr:from>
    <cdr:to>
      <cdr:x>0.9656</cdr:x>
      <cdr:y>0.85571</cdr:y>
    </cdr:to>
    <cdr:sp macro="" textlink="">
      <cdr:nvSpPr>
        <cdr:cNvPr id="2" name="TextBox 3">
          <a:extLst xmlns:a="http://schemas.openxmlformats.org/drawingml/2006/main">
            <a:ext uri="{FF2B5EF4-FFF2-40B4-BE49-F238E27FC236}">
              <a16:creationId xmlns:a16="http://schemas.microsoft.com/office/drawing/2014/main" id="{9B3A1666-371A-D967-7E4A-780C08C4BBBF}"/>
            </a:ext>
          </a:extLst>
        </cdr:cNvPr>
        <cdr:cNvSpPr txBox="1"/>
      </cdr:nvSpPr>
      <cdr:spPr>
        <a:xfrm xmlns:a="http://schemas.openxmlformats.org/drawingml/2006/main">
          <a:off x="8402807" y="4101523"/>
          <a:ext cx="1167778"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dirty="0">
              <a:solidFill>
                <a:sysClr val="windowText" lastClr="000000"/>
              </a:solidFill>
            </a:rPr>
            <a:t>Accelerating Rent Growth</a:t>
          </a:r>
        </a:p>
      </cdr:txBody>
    </cdr:sp>
  </cdr:relSizeAnchor>
  <cdr:relSizeAnchor xmlns:cdr="http://schemas.openxmlformats.org/drawingml/2006/chartDrawing">
    <cdr:from>
      <cdr:x>0.09334</cdr:x>
      <cdr:y>0.07293</cdr:y>
    </cdr:from>
    <cdr:to>
      <cdr:x>0.21116</cdr:x>
      <cdr:y>0.18106</cdr:y>
    </cdr:to>
    <cdr:sp macro="" textlink="">
      <cdr:nvSpPr>
        <cdr:cNvPr id="4" name="TextBox 2">
          <a:extLst xmlns:a="http://schemas.openxmlformats.org/drawingml/2006/main">
            <a:ext uri="{FF2B5EF4-FFF2-40B4-BE49-F238E27FC236}">
              <a16:creationId xmlns:a16="http://schemas.microsoft.com/office/drawing/2014/main" id="{CDC053D7-4BF1-71ED-2039-95665AE2A085}"/>
            </a:ext>
          </a:extLst>
        </cdr:cNvPr>
        <cdr:cNvSpPr txBox="1"/>
      </cdr:nvSpPr>
      <cdr:spPr>
        <a:xfrm xmlns:a="http://schemas.openxmlformats.org/drawingml/2006/main">
          <a:off x="925143" y="400123"/>
          <a:ext cx="1167778"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dirty="0">
              <a:solidFill>
                <a:sysClr val="windowText" lastClr="000000"/>
              </a:solidFill>
            </a:rPr>
            <a:t>Decelerating Rent Growth</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0.55516</cdr:y>
    </cdr:from>
    <cdr:to>
      <cdr:x>0.10541</cdr:x>
      <cdr:y>0.70046</cdr:y>
    </cdr:to>
    <cdr:sp macro="" textlink="">
      <cdr:nvSpPr>
        <cdr:cNvPr id="2" name="TextBox 1">
          <a:extLst xmlns:a="http://schemas.openxmlformats.org/drawingml/2006/main">
            <a:ext uri="{FF2B5EF4-FFF2-40B4-BE49-F238E27FC236}">
              <a16:creationId xmlns:a16="http://schemas.microsoft.com/office/drawing/2014/main" id="{C3D60E54-3D87-3DDA-98B5-5FE0F23F0C6B}"/>
            </a:ext>
          </a:extLst>
        </cdr:cNvPr>
        <cdr:cNvSpPr txBox="1"/>
      </cdr:nvSpPr>
      <cdr:spPr>
        <a:xfrm xmlns:a="http://schemas.openxmlformats.org/drawingml/2006/main" rot="16200000">
          <a:off x="162107" y="2680690"/>
          <a:ext cx="744029" cy="10682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Net Rentable Square Feet (mil)</a:t>
          </a:r>
        </a:p>
      </cdr:txBody>
    </cdr:sp>
  </cdr:relSizeAnchor>
  <cdr:relSizeAnchor xmlns:cdr="http://schemas.openxmlformats.org/drawingml/2006/chartDrawing">
    <cdr:from>
      <cdr:x>0.95033</cdr:x>
      <cdr:y>0.40255</cdr:y>
    </cdr:from>
    <cdr:to>
      <cdr:x>1</cdr:x>
      <cdr:y>0.54785</cdr:y>
    </cdr:to>
    <cdr:sp macro="" textlink="">
      <cdr:nvSpPr>
        <cdr:cNvPr id="3" name="TextBox 1">
          <a:extLst xmlns:a="http://schemas.openxmlformats.org/drawingml/2006/main">
            <a:ext uri="{FF2B5EF4-FFF2-40B4-BE49-F238E27FC236}">
              <a16:creationId xmlns:a16="http://schemas.microsoft.com/office/drawing/2014/main" id="{22C309DA-78AD-1704-C413-D91B37C29059}"/>
            </a:ext>
          </a:extLst>
        </cdr:cNvPr>
        <cdr:cNvSpPr txBox="1"/>
      </cdr:nvSpPr>
      <cdr:spPr>
        <a:xfrm xmlns:a="http://schemas.openxmlformats.org/drawingml/2006/main" rot="16200000">
          <a:off x="9510473" y="2181640"/>
          <a:ext cx="744029" cy="50336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Percent of Stock</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0.54952</cdr:y>
    </cdr:from>
    <cdr:to>
      <cdr:x>0.10541</cdr:x>
      <cdr:y>0.69482</cdr:y>
    </cdr:to>
    <cdr:sp macro="" textlink="">
      <cdr:nvSpPr>
        <cdr:cNvPr id="2" name="TextBox 1">
          <a:extLst xmlns:a="http://schemas.openxmlformats.org/drawingml/2006/main">
            <a:ext uri="{FF2B5EF4-FFF2-40B4-BE49-F238E27FC236}">
              <a16:creationId xmlns:a16="http://schemas.microsoft.com/office/drawing/2014/main" id="{C3D60E54-3D87-3DDA-98B5-5FE0F23F0C6B}"/>
            </a:ext>
          </a:extLst>
        </cdr:cNvPr>
        <cdr:cNvSpPr txBox="1"/>
      </cdr:nvSpPr>
      <cdr:spPr>
        <a:xfrm xmlns:a="http://schemas.openxmlformats.org/drawingml/2006/main" rot="16200000">
          <a:off x="161543" y="2650372"/>
          <a:ext cx="743506" cy="10665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Net Rentable Square Feet (mil)</a:t>
          </a:r>
        </a:p>
      </cdr:txBody>
    </cdr:sp>
  </cdr:relSizeAnchor>
  <cdr:relSizeAnchor xmlns:cdr="http://schemas.openxmlformats.org/drawingml/2006/chartDrawing">
    <cdr:from>
      <cdr:x>0.95033</cdr:x>
      <cdr:y>0.39726</cdr:y>
    </cdr:from>
    <cdr:to>
      <cdr:x>1</cdr:x>
      <cdr:y>0.54256</cdr:y>
    </cdr:to>
    <cdr:sp macro="" textlink="">
      <cdr:nvSpPr>
        <cdr:cNvPr id="3" name="TextBox 1">
          <a:extLst xmlns:a="http://schemas.openxmlformats.org/drawingml/2006/main">
            <a:ext uri="{FF2B5EF4-FFF2-40B4-BE49-F238E27FC236}">
              <a16:creationId xmlns:a16="http://schemas.microsoft.com/office/drawing/2014/main" id="{22C309DA-78AD-1704-C413-D91B37C29059}"/>
            </a:ext>
          </a:extLst>
        </cdr:cNvPr>
        <cdr:cNvSpPr txBox="1"/>
      </cdr:nvSpPr>
      <cdr:spPr>
        <a:xfrm xmlns:a="http://schemas.openxmlformats.org/drawingml/2006/main" rot="16200000">
          <a:off x="9495454" y="2153254"/>
          <a:ext cx="743506" cy="5025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Percent of Stock</a:t>
          </a: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0.55516</cdr:y>
    </cdr:from>
    <cdr:to>
      <cdr:x>0.10541</cdr:x>
      <cdr:y>0.70046</cdr:y>
    </cdr:to>
    <cdr:sp macro="" textlink="">
      <cdr:nvSpPr>
        <cdr:cNvPr id="2" name="TextBox 1">
          <a:extLst xmlns:a="http://schemas.openxmlformats.org/drawingml/2006/main">
            <a:ext uri="{FF2B5EF4-FFF2-40B4-BE49-F238E27FC236}">
              <a16:creationId xmlns:a16="http://schemas.microsoft.com/office/drawing/2014/main" id="{C3D60E54-3D87-3DDA-98B5-5FE0F23F0C6B}"/>
            </a:ext>
          </a:extLst>
        </cdr:cNvPr>
        <cdr:cNvSpPr txBox="1"/>
      </cdr:nvSpPr>
      <cdr:spPr>
        <a:xfrm xmlns:a="http://schemas.openxmlformats.org/drawingml/2006/main" rot="16200000">
          <a:off x="162933" y="2679864"/>
          <a:ext cx="744029" cy="106989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Net Rentable Square Feet (mil)</a:t>
          </a:r>
        </a:p>
      </cdr:txBody>
    </cdr:sp>
  </cdr:relSizeAnchor>
  <cdr:relSizeAnchor xmlns:cdr="http://schemas.openxmlformats.org/drawingml/2006/chartDrawing">
    <cdr:from>
      <cdr:x>0.95033</cdr:x>
      <cdr:y>0.40255</cdr:y>
    </cdr:from>
    <cdr:to>
      <cdr:x>1</cdr:x>
      <cdr:y>0.54785</cdr:y>
    </cdr:to>
    <cdr:sp macro="" textlink="">
      <cdr:nvSpPr>
        <cdr:cNvPr id="3" name="TextBox 1">
          <a:extLst xmlns:a="http://schemas.openxmlformats.org/drawingml/2006/main">
            <a:ext uri="{FF2B5EF4-FFF2-40B4-BE49-F238E27FC236}">
              <a16:creationId xmlns:a16="http://schemas.microsoft.com/office/drawing/2014/main" id="{22C309DA-78AD-1704-C413-D91B37C29059}"/>
            </a:ext>
          </a:extLst>
        </cdr:cNvPr>
        <cdr:cNvSpPr txBox="1"/>
      </cdr:nvSpPr>
      <cdr:spPr>
        <a:xfrm xmlns:a="http://schemas.openxmlformats.org/drawingml/2006/main" rot="16200000">
          <a:off x="9525754" y="2181251"/>
          <a:ext cx="744029" cy="50414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dirty="0"/>
            <a:t>Percent of Stock</a:t>
          </a:r>
        </a:p>
      </cdr:txBody>
    </cdr:sp>
  </cdr:relSizeAnchor>
</c:userShapes>
</file>

<file path=ppt/drawings/drawing7.xml><?xml version="1.0" encoding="utf-8"?>
<c:userShapes xmlns:c="http://schemas.openxmlformats.org/drawingml/2006/chart">
  <cdr:relSizeAnchor xmlns:cdr="http://schemas.openxmlformats.org/drawingml/2006/chartDrawing">
    <cdr:from>
      <cdr:x>0.08888</cdr:x>
      <cdr:y>0.35938</cdr:y>
    </cdr:from>
    <cdr:to>
      <cdr:x>0.97381</cdr:x>
      <cdr:y>0.86111</cdr:y>
    </cdr:to>
    <cdr:cxnSp macro="">
      <cdr:nvCxnSpPr>
        <cdr:cNvPr id="3" name="Straight Connector 2">
          <a:extLst xmlns:a="http://schemas.openxmlformats.org/drawingml/2006/main">
            <a:ext uri="{FF2B5EF4-FFF2-40B4-BE49-F238E27FC236}">
              <a16:creationId xmlns:a16="http://schemas.microsoft.com/office/drawing/2014/main" id="{FF0CCE77-CCEC-725C-7093-CB85EB9BBB62}"/>
            </a:ext>
          </a:extLst>
        </cdr:cNvPr>
        <cdr:cNvCxnSpPr/>
      </cdr:nvCxnSpPr>
      <cdr:spPr>
        <a:xfrm xmlns:a="http://schemas.openxmlformats.org/drawingml/2006/main" flipV="1">
          <a:off x="885863" y="1971675"/>
          <a:ext cx="8820112" cy="2752719"/>
        </a:xfrm>
        <a:prstGeom xmlns:a="http://schemas.openxmlformats.org/drawingml/2006/main" prst="line">
          <a:avLst/>
        </a:prstGeom>
        <a:ln xmlns:a="http://schemas.openxmlformats.org/drawingml/2006/main" w="12700">
          <a:solidFill>
            <a:srgbClr val="007F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0.84969</cdr:x>
      <cdr:y>0.74758</cdr:y>
    </cdr:from>
    <cdr:to>
      <cdr:x>0.96751</cdr:x>
      <cdr:y>0.85571</cdr:y>
    </cdr:to>
    <cdr:sp macro="" textlink="">
      <cdr:nvSpPr>
        <cdr:cNvPr id="5" name="TextBox 4">
          <a:extLst xmlns:a="http://schemas.openxmlformats.org/drawingml/2006/main">
            <a:ext uri="{FF2B5EF4-FFF2-40B4-BE49-F238E27FC236}">
              <a16:creationId xmlns:a16="http://schemas.microsoft.com/office/drawing/2014/main" id="{ED39978F-853E-BBD6-0EAC-1E2739C0C78F}"/>
            </a:ext>
          </a:extLst>
        </cdr:cNvPr>
        <cdr:cNvSpPr txBox="1"/>
      </cdr:nvSpPr>
      <cdr:spPr>
        <a:xfrm xmlns:a="http://schemas.openxmlformats.org/drawingml/2006/main">
          <a:off x="8468826" y="4101523"/>
          <a:ext cx="1174307"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dirty="0">
              <a:solidFill>
                <a:sysClr val="windowText" lastClr="000000"/>
              </a:solidFill>
            </a:rPr>
            <a:t>More Supply </a:t>
          </a:r>
          <a:br>
            <a:rPr lang="en-US" sz="1600" b="1" dirty="0">
              <a:solidFill>
                <a:sysClr val="windowText" lastClr="000000"/>
              </a:solidFill>
            </a:rPr>
          </a:br>
          <a:r>
            <a:rPr lang="en-US" sz="1600" b="1" dirty="0">
              <a:solidFill>
                <a:sysClr val="windowText" lastClr="000000"/>
              </a:solidFill>
            </a:rPr>
            <a:t>in Lease-up</a:t>
          </a:r>
        </a:p>
      </cdr:txBody>
    </cdr:sp>
  </cdr:relSizeAnchor>
  <cdr:relSizeAnchor xmlns:cdr="http://schemas.openxmlformats.org/drawingml/2006/chartDrawing">
    <cdr:from>
      <cdr:x>0.09</cdr:x>
      <cdr:y>0.07565</cdr:y>
    </cdr:from>
    <cdr:to>
      <cdr:x>0.20782</cdr:x>
      <cdr:y>0.18378</cdr:y>
    </cdr:to>
    <cdr:sp macro="" textlink="">
      <cdr:nvSpPr>
        <cdr:cNvPr id="6" name="TextBox 2">
          <a:extLst xmlns:a="http://schemas.openxmlformats.org/drawingml/2006/main">
            <a:ext uri="{FF2B5EF4-FFF2-40B4-BE49-F238E27FC236}">
              <a16:creationId xmlns:a16="http://schemas.microsoft.com/office/drawing/2014/main" id="{4D19A16D-00C5-74CA-FA07-9F454E8791A0}"/>
            </a:ext>
          </a:extLst>
        </cdr:cNvPr>
        <cdr:cNvSpPr txBox="1"/>
      </cdr:nvSpPr>
      <cdr:spPr>
        <a:xfrm xmlns:a="http://schemas.openxmlformats.org/drawingml/2006/main">
          <a:off x="897026" y="415046"/>
          <a:ext cx="1174308"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dirty="0">
              <a:solidFill>
                <a:sysClr val="windowText" lastClr="000000"/>
              </a:solidFill>
            </a:rPr>
            <a:t>Less Supply </a:t>
          </a:r>
          <a:br>
            <a:rPr lang="en-US" sz="1600" b="1" dirty="0">
              <a:solidFill>
                <a:sysClr val="windowText" lastClr="000000"/>
              </a:solidFill>
            </a:rPr>
          </a:br>
          <a:r>
            <a:rPr lang="en-US" sz="1600" b="1" dirty="0">
              <a:solidFill>
                <a:sysClr val="windowText" lastClr="000000"/>
              </a:solidFill>
            </a:rPr>
            <a:t>in Lease-up</a:t>
          </a:r>
        </a:p>
      </cdr:txBody>
    </cdr:sp>
  </cdr:relSizeAnchor>
</c:userShapes>
</file>

<file path=ppt/drawings/drawing8.xml><?xml version="1.0" encoding="utf-8"?>
<c:userShapes xmlns:c="http://schemas.openxmlformats.org/drawingml/2006/chart">
  <cdr:relSizeAnchor xmlns:cdr="http://schemas.openxmlformats.org/drawingml/2006/chartDrawing">
    <cdr:from>
      <cdr:x>0.08983</cdr:x>
      <cdr:y>0.07205</cdr:y>
    </cdr:from>
    <cdr:to>
      <cdr:x>0.97764</cdr:x>
      <cdr:y>0.86372</cdr:y>
    </cdr:to>
    <cdr:cxnSp macro="">
      <cdr:nvCxnSpPr>
        <cdr:cNvPr id="3" name="Straight Connector 2">
          <a:extLst xmlns:a="http://schemas.openxmlformats.org/drawingml/2006/main">
            <a:ext uri="{FF2B5EF4-FFF2-40B4-BE49-F238E27FC236}">
              <a16:creationId xmlns:a16="http://schemas.microsoft.com/office/drawing/2014/main" id="{72B352D4-2B21-EB2E-2670-8D9430851F33}"/>
            </a:ext>
          </a:extLst>
        </cdr:cNvPr>
        <cdr:cNvCxnSpPr/>
      </cdr:nvCxnSpPr>
      <cdr:spPr>
        <a:xfrm xmlns:a="http://schemas.openxmlformats.org/drawingml/2006/main" flipV="1">
          <a:off x="895302" y="395295"/>
          <a:ext cx="8848767" cy="4343418"/>
        </a:xfrm>
        <a:prstGeom xmlns:a="http://schemas.openxmlformats.org/drawingml/2006/main" prst="line">
          <a:avLst/>
        </a:prstGeom>
        <a:ln xmlns:a="http://schemas.openxmlformats.org/drawingml/2006/main" w="12700">
          <a:solidFill>
            <a:srgbClr val="007FF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0.08904</cdr:x>
      <cdr:y>0.07576</cdr:y>
    </cdr:from>
    <cdr:to>
      <cdr:x>0.269</cdr:x>
      <cdr:y>0.18389</cdr:y>
    </cdr:to>
    <cdr:sp macro="" textlink="">
      <cdr:nvSpPr>
        <cdr:cNvPr id="4" name="TextBox 2">
          <a:extLst xmlns:a="http://schemas.openxmlformats.org/drawingml/2006/main">
            <a:ext uri="{FF2B5EF4-FFF2-40B4-BE49-F238E27FC236}">
              <a16:creationId xmlns:a16="http://schemas.microsoft.com/office/drawing/2014/main" id="{77A1D4D3-F173-E7C1-52FA-1959539D8B07}"/>
            </a:ext>
          </a:extLst>
        </cdr:cNvPr>
        <cdr:cNvSpPr txBox="1"/>
      </cdr:nvSpPr>
      <cdr:spPr>
        <a:xfrm xmlns:a="http://schemas.openxmlformats.org/drawingml/2006/main">
          <a:off x="887458" y="415650"/>
          <a:ext cx="1793654"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dirty="0">
              <a:solidFill>
                <a:sysClr val="windowText" lastClr="000000"/>
              </a:solidFill>
            </a:rPr>
            <a:t>Less Supply </a:t>
          </a:r>
          <a:br>
            <a:rPr lang="en-US" sz="1600" b="1" dirty="0">
              <a:solidFill>
                <a:sysClr val="windowText" lastClr="000000"/>
              </a:solidFill>
            </a:rPr>
          </a:br>
          <a:r>
            <a:rPr lang="en-US" sz="1600" b="1" dirty="0">
              <a:solidFill>
                <a:sysClr val="windowText" lastClr="000000"/>
              </a:solidFill>
            </a:rPr>
            <a:t>Under Construction</a:t>
          </a:r>
        </a:p>
      </cdr:txBody>
    </cdr:sp>
  </cdr:relSizeAnchor>
  <cdr:relSizeAnchor xmlns:cdr="http://schemas.openxmlformats.org/drawingml/2006/chartDrawing">
    <cdr:from>
      <cdr:x>0.79233</cdr:x>
      <cdr:y>0.758</cdr:y>
    </cdr:from>
    <cdr:to>
      <cdr:x>0.97229</cdr:x>
      <cdr:y>0.86613</cdr:y>
    </cdr:to>
    <cdr:sp macro="" textlink="">
      <cdr:nvSpPr>
        <cdr:cNvPr id="5" name="TextBox 4">
          <a:extLst xmlns:a="http://schemas.openxmlformats.org/drawingml/2006/main">
            <a:ext uri="{FF2B5EF4-FFF2-40B4-BE49-F238E27FC236}">
              <a16:creationId xmlns:a16="http://schemas.microsoft.com/office/drawing/2014/main" id="{8EF0C569-9163-3FBF-0EDA-5DE9F0D7DDDD}"/>
            </a:ext>
          </a:extLst>
        </cdr:cNvPr>
        <cdr:cNvSpPr txBox="1"/>
      </cdr:nvSpPr>
      <cdr:spPr>
        <a:xfrm xmlns:a="http://schemas.openxmlformats.org/drawingml/2006/main">
          <a:off x="7897121" y="4158691"/>
          <a:ext cx="1793655" cy="593239"/>
        </a:xfrm>
        <a:prstGeom xmlns:a="http://schemas.openxmlformats.org/drawingml/2006/main" prst="rect">
          <a:avLst/>
        </a:prstGeom>
        <a:noFill xmlns:a="http://schemas.openxmlformats.org/drawingml/2006/main"/>
      </cdr:spPr>
      <cdr:txBody>
        <a:bodyPr xmlns:a="http://schemas.openxmlformats.org/drawingml/2006/main" wrap="square" lIns="0"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spcAft>
              <a:spcPts val="1200"/>
            </a:spcAft>
          </a:pPr>
          <a:r>
            <a:rPr lang="en-US" sz="1600" b="1">
              <a:solidFill>
                <a:sysClr val="windowText" lastClr="000000"/>
              </a:solidFill>
            </a:rPr>
            <a:t>More Supply </a:t>
          </a:r>
          <a:br>
            <a:rPr lang="en-US" sz="1600" b="1">
              <a:solidFill>
                <a:sysClr val="windowText" lastClr="000000"/>
              </a:solidFill>
            </a:rPr>
          </a:br>
          <a:r>
            <a:rPr lang="en-US" sz="1600" b="1">
              <a:solidFill>
                <a:sysClr val="windowText" lastClr="000000"/>
              </a:solidFill>
            </a:rPr>
            <a:t>Under Construction</a:t>
          </a:r>
        </a:p>
      </cdr:txBody>
    </cdr:sp>
  </cdr:relSizeAnchor>
</c:userShapes>
</file>

<file path=ppt/drawings/drawing9.xml><?xml version="1.0" encoding="utf-8"?>
<c:userShapes xmlns:c="http://schemas.openxmlformats.org/drawingml/2006/chart">
  <cdr:relSizeAnchor xmlns:cdr="http://schemas.openxmlformats.org/drawingml/2006/chartDrawing">
    <cdr:from>
      <cdr:x>0</cdr:x>
      <cdr:y>0.52343</cdr:y>
    </cdr:from>
    <cdr:to>
      <cdr:x>0.10552</cdr:x>
      <cdr:y>0.66893</cdr:y>
    </cdr:to>
    <cdr:sp macro="" textlink="">
      <cdr:nvSpPr>
        <cdr:cNvPr id="2" name="TextBox 1">
          <a:extLst xmlns:a="http://schemas.openxmlformats.org/drawingml/2006/main">
            <a:ext uri="{FF2B5EF4-FFF2-40B4-BE49-F238E27FC236}">
              <a16:creationId xmlns:a16="http://schemas.microsoft.com/office/drawing/2014/main" id="{C5ED8970-D1EC-F90F-5598-C0C1F8ECA276}"/>
            </a:ext>
          </a:extLst>
        </cdr:cNvPr>
        <cdr:cNvSpPr txBox="1"/>
      </cdr:nvSpPr>
      <cdr:spPr>
        <a:xfrm xmlns:a="http://schemas.openxmlformats.org/drawingml/2006/main" rot="16200000">
          <a:off x="-489" y="3291020"/>
          <a:ext cx="914685" cy="91370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a:t>Estimated</a:t>
          </a:r>
          <a:r>
            <a:rPr lang="en-US" sz="1800" baseline="0"/>
            <a:t> Sales Volume ($ bil)</a:t>
          </a:r>
          <a:endParaRPr lang="en-US" sz="1800"/>
        </a:p>
      </cdr:txBody>
    </cdr:sp>
  </cdr:relSizeAnchor>
  <cdr:relSizeAnchor xmlns:cdr="http://schemas.openxmlformats.org/drawingml/2006/chartDrawing">
    <cdr:from>
      <cdr:x>0.95672</cdr:x>
      <cdr:y>0.61832</cdr:y>
    </cdr:from>
    <cdr:to>
      <cdr:x>1</cdr:x>
      <cdr:y>0.76382</cdr:y>
    </cdr:to>
    <cdr:sp macro="" textlink="">
      <cdr:nvSpPr>
        <cdr:cNvPr id="3" name="TextBox 1">
          <a:extLst xmlns:a="http://schemas.openxmlformats.org/drawingml/2006/main">
            <a:ext uri="{FF2B5EF4-FFF2-40B4-BE49-F238E27FC236}">
              <a16:creationId xmlns:a16="http://schemas.microsoft.com/office/drawing/2014/main" id="{C97E94E5-F7E6-DE6C-8A28-0E83E75933C4}"/>
            </a:ext>
          </a:extLst>
        </cdr:cNvPr>
        <cdr:cNvSpPr txBox="1"/>
      </cdr:nvSpPr>
      <cdr:spPr>
        <a:xfrm xmlns:a="http://schemas.openxmlformats.org/drawingml/2006/main" rot="16200000">
          <a:off x="8012357" y="4161738"/>
          <a:ext cx="915676" cy="37469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800"/>
            <a:t> YTD </a:t>
          </a:r>
          <a:r>
            <a:rPr lang="en-US" sz="1800" baseline="0"/>
            <a:t>Sales Volume vs. Previous Year</a:t>
          </a:r>
          <a:endParaRPr lang="en-US" sz="18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88BFC-E5E9-424A-AE4D-1A0FFEB583B2}" type="datetimeFigureOut">
              <a:rPr lang="en-US" smtClean="0"/>
              <a:t>10/13/2024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61367-2306-4157-BC0C-122966D28230}" type="slidenum">
              <a:rPr lang="en-US" smtClean="0"/>
              <a:t>‹#›</a:t>
            </a:fld>
            <a:endParaRPr lang="en-US"/>
          </a:p>
        </p:txBody>
      </p:sp>
    </p:spTree>
    <p:extLst>
      <p:ext uri="{BB962C8B-B14F-4D97-AF65-F5344CB8AC3E}">
        <p14:creationId xmlns:p14="http://schemas.microsoft.com/office/powerpoint/2010/main" val="362422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009414-8295-48E8-9C3E-8E66230889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50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9/16</a:t>
            </a:r>
          </a:p>
          <a:p>
            <a:r>
              <a:rPr lang="en-US"/>
              <a:t>Data from Absorption file from Casey </a:t>
            </a:r>
          </a:p>
          <a:p>
            <a:r>
              <a:rPr lang="en-US"/>
              <a:t>Added CO Springs + Removed Kansas 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855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Tyson 9/17/24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40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209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M:\Matrix\Presentations &amp; Webinars\Slide Deck\10 Self Storage\REIT\Occupancy Index</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85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Tyson 9/17/24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62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M:\Matrix\Presentations &amp; Webinars\Slide Deck\10 Self Storage\REIT\Average Revenue Growth Long-Term</a:t>
            </a:r>
          </a:p>
        </p:txBody>
      </p:sp>
      <p:sp>
        <p:nvSpPr>
          <p:cNvPr id="4" name="Slide Number Placeholder 3"/>
          <p:cNvSpPr>
            <a:spLocks noGrp="1"/>
          </p:cNvSpPr>
          <p:nvPr>
            <p:ph type="sldNum" sz="quarter" idx="5"/>
          </p:nvPr>
        </p:nvSpPr>
        <p:spPr/>
        <p:txBody>
          <a:bodyPr/>
          <a:lstStyle/>
          <a:p>
            <a:fld id="{E6561367-2306-4157-BC0C-122966D28230}" type="slidenum">
              <a:rPr lang="en-US" smtClean="0"/>
              <a:t>15</a:t>
            </a:fld>
            <a:endParaRPr lang="en-US"/>
          </a:p>
        </p:txBody>
      </p:sp>
    </p:spTree>
    <p:extLst>
      <p:ext uri="{BB962C8B-B14F-4D97-AF65-F5344CB8AC3E}">
        <p14:creationId xmlns:p14="http://schemas.microsoft.com/office/powerpoint/2010/main" val="2300401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Tyson 9/17/24</a:t>
            </a:r>
          </a:p>
        </p:txBody>
      </p:sp>
      <p:sp>
        <p:nvSpPr>
          <p:cNvPr id="4" name="Slide Number Placeholder 3"/>
          <p:cNvSpPr>
            <a:spLocks noGrp="1"/>
          </p:cNvSpPr>
          <p:nvPr>
            <p:ph type="sldNum" sz="quarter" idx="5"/>
          </p:nvPr>
        </p:nvSpPr>
        <p:spPr/>
        <p:txBody>
          <a:bodyPr/>
          <a:lstStyle/>
          <a:p>
            <a:fld id="{E6561367-2306-4157-BC0C-122966D28230}" type="slidenum">
              <a:rPr lang="en-US" smtClean="0"/>
              <a:t>16</a:t>
            </a:fld>
            <a:endParaRPr lang="en-US"/>
          </a:p>
        </p:txBody>
      </p:sp>
    </p:spTree>
    <p:extLst>
      <p:ext uri="{BB962C8B-B14F-4D97-AF65-F5344CB8AC3E}">
        <p14:creationId xmlns:p14="http://schemas.microsoft.com/office/powerpoint/2010/main" val="1311126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Matrix\Presentations &amp; Webinars\Slide Deck\10 Self Storage\REIT\NOI Margins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910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9/12 (removed Columbus OH; added CO Springs)</a:t>
            </a:r>
          </a:p>
          <a:p>
            <a:r>
              <a:rPr lang="en-US"/>
              <a:t>M:\Matrix\Presentations &amp; Webinars\Slide Deck\10 Self Storage\REIT\REIT Summaries\2024\Q2 2024\Self Storage Metro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PORTAL: </a:t>
            </a:r>
            <a:r>
              <a:rPr lang="en-US" sz="1800">
                <a:effectLst/>
                <a:latin typeface="Calibri" panose="020F0502020204030204" pitchFamily="34" charset="0"/>
                <a:ea typeface="Calibri" panose="020F0502020204030204" pitchFamily="34" charset="0"/>
              </a:rPr>
              <a:t>Reports -&gt; </a:t>
            </a:r>
            <a:r>
              <a:rPr lang="en-US" sz="1800" err="1">
                <a:effectLst/>
                <a:latin typeface="Calibri" panose="020F0502020204030204" pitchFamily="34" charset="0"/>
                <a:ea typeface="Calibri" panose="020F0502020204030204" pitchFamily="34" charset="0"/>
              </a:rPr>
              <a:t>SelfStorage</a:t>
            </a:r>
            <a:r>
              <a:rPr lang="en-US" sz="1800">
                <a:effectLst/>
                <a:latin typeface="Calibri" panose="020F0502020204030204" pitchFamily="34" charset="0"/>
                <a:ea typeface="Calibri" panose="020F0502020204030204" pitchFamily="34" charset="0"/>
              </a:rPr>
              <a:t> -&gt; Institutional Reports -&gt; Self Storage REIT Summary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4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M:\Matrix\Presentations &amp; Webinars\Slide Deck\10 Self Storage\REIT\Street Rates and REIT Annualized Rents Quarterly</a:t>
            </a:r>
          </a:p>
          <a:p>
            <a:r>
              <a:rPr lang="en-US"/>
              <a:t>Tyson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25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70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1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Jacob 9/13/24</a:t>
            </a:r>
          </a:p>
          <a:p>
            <a:endParaRPr lang="en-US"/>
          </a:p>
          <a:p>
            <a:r>
              <a:rPr lang="en-US"/>
              <a:t>Z:\MHN_Files\Matrix\Presentations &amp; Webinars\Slide Deck\10 Self Storage\Market Lists\Self Storage Market Classification 2024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942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Iulia update 09/12</a:t>
            </a:r>
          </a:p>
          <a:p>
            <a:r>
              <a:rPr lang="en-US">
                <a:cs typeface="Calibri"/>
              </a:rPr>
              <a:t>M:\Matrix\Presentations &amp; Webinars\Slide Deck\10 Self Storage\Street Rates\National Rates\National Street Rates</a:t>
            </a:r>
          </a:p>
          <a:p>
            <a:endParaRPr lang="en-US">
              <a:cs typeface="Calibri"/>
            </a:endParaRPr>
          </a:p>
          <a:p>
            <a:r>
              <a:rPr lang="en-US" sz="1200"/>
              <a:t>Annualized average street rate per sq. ft. </a:t>
            </a:r>
            <a:r>
              <a:rPr lang="en-US" sz="1200" baseline="0"/>
              <a:t>for 5x5, 5x10, 10x5, 5x15, 15x5, 10x10, 10x20, 20x10, 10x30 &amp; 30x10 </a:t>
            </a:r>
            <a:r>
              <a:rPr lang="en-US" sz="1200"/>
              <a:t>u</a:t>
            </a:r>
            <a:r>
              <a:rPr lang="en-US" sz="1200" baseline="0"/>
              <a:t>nits </a:t>
            </a:r>
            <a:r>
              <a:rPr lang="en-US" sz="1200" baseline="0">
                <a:cs typeface="Calibri"/>
              </a:rPr>
              <a:t>/ </a:t>
            </a:r>
            <a:r>
              <a:rPr lang="en-US" sz="1800" b="0" i="0" u="none" strike="noStrike">
                <a:solidFill>
                  <a:srgbClr val="000000"/>
                </a:solidFill>
                <a:effectLst/>
                <a:latin typeface="Calibri" panose="020F0502020204030204" pitchFamily="34" charset="0"/>
              </a:rPr>
              <a:t>Simple average of the unit sizes/types</a:t>
            </a:r>
            <a:r>
              <a:rPr lang="en-US"/>
              <a:t> </a:t>
            </a:r>
            <a:r>
              <a:rPr lang="en-US">
                <a:cs typeface="Calibri"/>
              </a:rPr>
              <a:t> / </a:t>
            </a:r>
            <a:r>
              <a:rPr lang="en-US" sz="1800" b="0" i="0" u="none" strike="noStrike">
                <a:solidFill>
                  <a:srgbClr val="000000"/>
                </a:solidFill>
                <a:effectLst/>
                <a:latin typeface="Calibri" panose="020F0502020204030204" pitchFamily="34" charset="0"/>
              </a:rPr>
              <a:t>Convert to annualized number (multiply monthly rent per sq. ft. by 12)</a:t>
            </a:r>
            <a:r>
              <a:rPr lang="en-US"/>
              <a:t> </a:t>
            </a:r>
            <a:r>
              <a:rPr lang="en-US">
                <a:cs typeface="Calibri"/>
              </a:rPr>
              <a:t>/ </a:t>
            </a:r>
            <a:r>
              <a:rPr lang="en-US" sz="1800" b="0" i="0" u="none" strike="noStrike">
                <a:solidFill>
                  <a:srgbClr val="000000"/>
                </a:solidFill>
                <a:effectLst/>
                <a:latin typeface="Calibri" panose="020F0502020204030204" pitchFamily="34" charset="0"/>
              </a:rPr>
              <a:t>Stabilized at 36 months</a:t>
            </a:r>
            <a:r>
              <a:rPr lang="en-US"/>
              <a:t> </a:t>
            </a:r>
            <a:r>
              <a:rPr lang="en-US">
                <a:cs typeface="Calibri"/>
              </a:rPr>
              <a:t>/ </a:t>
            </a:r>
            <a:r>
              <a:rPr lang="en-US" sz="1800" b="0" i="0" u="none" strike="noStrike">
                <a:solidFill>
                  <a:srgbClr val="000000"/>
                </a:solidFill>
                <a:effectLst/>
                <a:latin typeface="Calibri" panose="020F0502020204030204" pitchFamily="34" charset="0"/>
              </a:rPr>
              <a:t>RV/Boats are excluded</a:t>
            </a:r>
            <a:r>
              <a:rPr lang="en-US"/>
              <a:t> </a:t>
            </a:r>
          </a:p>
          <a:p>
            <a:r>
              <a:rPr lang="en-US">
                <a:cs typeface="Calibri"/>
              </a:rPr>
              <a:t>Workbook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374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9/12/24</a:t>
            </a:r>
          </a:p>
          <a:p>
            <a:endParaRPr lang="en-US"/>
          </a:p>
          <a:p>
            <a:r>
              <a:rPr lang="en-US"/>
              <a:t>M:\Matrix\Presentations &amp; Webinars\Slide Deck\10 Self Storage\Street Rates\National Rates\YOY Same-Store Rent Growth - All units, CC, NCC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36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Claire 9/13/24</a:t>
            </a:r>
          </a:p>
          <a:p>
            <a:r>
              <a:rPr lang="en-US">
                <a:cs typeface="Calibri"/>
              </a:rPr>
              <a:t>M:\Matrix\Presentations &amp; Webinars\Slide Deck\10 Self Storage\Street Rates\National Rates\Street Rate Growth Month-Over-Month</a:t>
            </a:r>
          </a:p>
          <a:p>
            <a:endParaRPr lang="en-US"/>
          </a:p>
          <a:p>
            <a:r>
              <a:rPr lang="en-US">
                <a:cs typeface="Calibri"/>
              </a:rPr>
              <a:t>Data from Self Storage Monthly Report (email)</a:t>
            </a:r>
          </a:p>
          <a:p>
            <a:r>
              <a:rPr lang="en-US">
                <a:cs typeface="Calibri"/>
              </a:rPr>
              <a:t>National Historical Rent Data worksheet</a:t>
            </a:r>
          </a:p>
          <a:p>
            <a:r>
              <a:rPr lang="en-US">
                <a:cs typeface="Calibri"/>
              </a:rPr>
              <a:t>MoM Annualized (Note that the graph will need to select a different range of data if in a new year)</a:t>
            </a:r>
          </a:p>
        </p:txBody>
      </p:sp>
      <p:sp>
        <p:nvSpPr>
          <p:cNvPr id="4" name="Slide Number Placeholder 3"/>
          <p:cNvSpPr>
            <a:spLocks noGrp="1"/>
          </p:cNvSpPr>
          <p:nvPr>
            <p:ph type="sldNum" sz="quarter" idx="5"/>
          </p:nvPr>
        </p:nvSpPr>
        <p:spPr/>
        <p:txBody>
          <a:bodyPr/>
          <a:lstStyle/>
          <a:p>
            <a:fld id="{E6561367-2306-4157-BC0C-122966D28230}" type="slidenum">
              <a:rPr lang="en-US" smtClean="0"/>
              <a:t>24</a:t>
            </a:fld>
            <a:endParaRPr lang="en-US"/>
          </a:p>
        </p:txBody>
      </p:sp>
    </p:spTree>
    <p:extLst>
      <p:ext uri="{BB962C8B-B14F-4D97-AF65-F5344CB8AC3E}">
        <p14:creationId xmlns:p14="http://schemas.microsoft.com/office/powerpoint/2010/main" val="32773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Iulia update 09/12</a:t>
            </a:r>
          </a:p>
          <a:p>
            <a:r>
              <a:rPr lang="en-US">
                <a:cs typeface="Calibri"/>
              </a:rPr>
              <a:t>"Z:\Matrix\Presentations &amp; Webinars\Slide Deck\10 Self Storage\Street Rates\National Rates\National Street Rates - Denver Only.xlsx"</a:t>
            </a:r>
          </a:p>
          <a:p>
            <a:endParaRPr lang="en-US">
              <a:cs typeface="Calibri"/>
            </a:endParaRPr>
          </a:p>
          <a:p>
            <a:r>
              <a:rPr lang="en-US" sz="1200"/>
              <a:t>Annualized average street rate per sq. ft. </a:t>
            </a:r>
            <a:r>
              <a:rPr lang="en-US" sz="1200" baseline="0"/>
              <a:t>for 5x5, 5x10, 10x5, 5x15, 15x5, 10x10, 10x20, 20x10, 10x30 &amp; 30x10 </a:t>
            </a:r>
            <a:r>
              <a:rPr lang="en-US" sz="1200"/>
              <a:t>u</a:t>
            </a:r>
            <a:r>
              <a:rPr lang="en-US" sz="1200" baseline="0"/>
              <a:t>nits </a:t>
            </a:r>
            <a:r>
              <a:rPr lang="en-US" sz="1200" baseline="0">
                <a:cs typeface="Calibri"/>
              </a:rPr>
              <a:t>/ </a:t>
            </a:r>
            <a:r>
              <a:rPr lang="en-US" sz="1800" b="0" i="0" u="none" strike="noStrike">
                <a:solidFill>
                  <a:srgbClr val="000000"/>
                </a:solidFill>
                <a:effectLst/>
                <a:latin typeface="Calibri" panose="020F0502020204030204" pitchFamily="34" charset="0"/>
              </a:rPr>
              <a:t>Simple average of the unit sizes/types</a:t>
            </a:r>
            <a:r>
              <a:rPr lang="en-US"/>
              <a:t> </a:t>
            </a:r>
            <a:r>
              <a:rPr lang="en-US">
                <a:cs typeface="Calibri"/>
              </a:rPr>
              <a:t> / </a:t>
            </a:r>
            <a:r>
              <a:rPr lang="en-US" sz="1800" b="0" i="0" u="none" strike="noStrike">
                <a:solidFill>
                  <a:srgbClr val="000000"/>
                </a:solidFill>
                <a:effectLst/>
                <a:latin typeface="Calibri" panose="020F0502020204030204" pitchFamily="34" charset="0"/>
              </a:rPr>
              <a:t>Convert to annualized number (multiply monthly rent per sq. ft. by 12)</a:t>
            </a:r>
            <a:r>
              <a:rPr lang="en-US"/>
              <a:t> </a:t>
            </a:r>
            <a:r>
              <a:rPr lang="en-US">
                <a:cs typeface="Calibri"/>
              </a:rPr>
              <a:t>/ </a:t>
            </a:r>
            <a:r>
              <a:rPr lang="en-US" sz="1800" b="0" i="0" u="none" strike="noStrike">
                <a:solidFill>
                  <a:srgbClr val="000000"/>
                </a:solidFill>
                <a:effectLst/>
                <a:latin typeface="Calibri" panose="020F0502020204030204" pitchFamily="34" charset="0"/>
              </a:rPr>
              <a:t>Stabilized at 36 months</a:t>
            </a:r>
            <a:r>
              <a:rPr lang="en-US"/>
              <a:t> </a:t>
            </a:r>
            <a:r>
              <a:rPr lang="en-US">
                <a:cs typeface="Calibri"/>
              </a:rPr>
              <a:t>/ </a:t>
            </a:r>
            <a:r>
              <a:rPr lang="en-US" sz="1800" b="0" i="0" u="none" strike="noStrike">
                <a:solidFill>
                  <a:srgbClr val="000000"/>
                </a:solidFill>
                <a:effectLst/>
                <a:latin typeface="Calibri" panose="020F0502020204030204" pitchFamily="34" charset="0"/>
              </a:rPr>
              <a:t>RV/Boats are excluded</a:t>
            </a:r>
            <a:r>
              <a:rPr lang="en-US"/>
              <a:t> </a:t>
            </a:r>
          </a:p>
          <a:p>
            <a:r>
              <a:rPr lang="en-US">
                <a:cs typeface="Calibri"/>
              </a:rPr>
              <a:t>Workbook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42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9/12/24</a:t>
            </a:r>
          </a:p>
          <a:p>
            <a:endParaRPr lang="en-US"/>
          </a:p>
          <a:p>
            <a:r>
              <a:rPr lang="en-US"/>
              <a:t>M:\MHN_Files\Matrix\Presentations &amp; Webinars\Slide Deck\10 Self Storage\Special Packs\CO SSA\CO SSA - YOY Same-Store Rent Growth - All units, CC, NCC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207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Claire 9/13/24</a:t>
            </a:r>
          </a:p>
          <a:p>
            <a:endParaRPr lang="en-US">
              <a:cs typeface="Calibri"/>
            </a:endParaRPr>
          </a:p>
          <a:p>
            <a:r>
              <a:rPr lang="en-US">
                <a:cs typeface="Calibri"/>
              </a:rPr>
              <a:t>M:\Matrix\Presentations &amp; Webinars\Slide Deck\10 Self Storage\Special Packs\CO SSA\CO SSA - Street Rate Growth Month-Over-Month - Sept 2024</a:t>
            </a:r>
          </a:p>
        </p:txBody>
      </p:sp>
      <p:sp>
        <p:nvSpPr>
          <p:cNvPr id="4" name="Slide Number Placeholder 3"/>
          <p:cNvSpPr>
            <a:spLocks noGrp="1"/>
          </p:cNvSpPr>
          <p:nvPr>
            <p:ph type="sldNum" sz="quarter" idx="5"/>
          </p:nvPr>
        </p:nvSpPr>
        <p:spPr/>
        <p:txBody>
          <a:bodyPr/>
          <a:lstStyle/>
          <a:p>
            <a:fld id="{E6561367-2306-4157-BC0C-122966D28230}" type="slidenum">
              <a:rPr lang="en-US" smtClean="0"/>
              <a:t>27</a:t>
            </a:fld>
            <a:endParaRPr lang="en-US"/>
          </a:p>
        </p:txBody>
      </p:sp>
    </p:spTree>
    <p:extLst>
      <p:ext uri="{BB962C8B-B14F-4D97-AF65-F5344CB8AC3E}">
        <p14:creationId xmlns:p14="http://schemas.microsoft.com/office/powerpoint/2010/main" val="2083017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Iulia update 09/12</a:t>
            </a:r>
          </a:p>
          <a:p>
            <a:r>
              <a:rPr lang="en-US">
                <a:cs typeface="Calibri"/>
              </a:rPr>
              <a:t>M:\Matrix\Presentations &amp; Webinars\Slide Deck\10 Self Storage\Street Rates\National Rates\National Street Rates</a:t>
            </a:r>
          </a:p>
          <a:p>
            <a:endParaRPr lang="en-US">
              <a:cs typeface="Calibri"/>
            </a:endParaRPr>
          </a:p>
          <a:p>
            <a:r>
              <a:rPr lang="en-US" sz="1200"/>
              <a:t>Annualized average street rate per sq. ft. </a:t>
            </a:r>
            <a:r>
              <a:rPr lang="en-US" sz="1200" baseline="0"/>
              <a:t>for 5x5, 5x10, 10x5, 5x15, 15x5, 10x10, 10x20, 20x10, 10x30 &amp; 30x10 </a:t>
            </a:r>
            <a:r>
              <a:rPr lang="en-US" sz="1200"/>
              <a:t>u</a:t>
            </a:r>
            <a:r>
              <a:rPr lang="en-US" sz="1200" baseline="0"/>
              <a:t>nits </a:t>
            </a:r>
            <a:r>
              <a:rPr lang="en-US" sz="1200" baseline="0">
                <a:cs typeface="Calibri"/>
              </a:rPr>
              <a:t>/ </a:t>
            </a:r>
            <a:r>
              <a:rPr lang="en-US" sz="1800" b="0" i="0" u="none" strike="noStrike">
                <a:solidFill>
                  <a:srgbClr val="000000"/>
                </a:solidFill>
                <a:effectLst/>
                <a:latin typeface="Calibri" panose="020F0502020204030204" pitchFamily="34" charset="0"/>
              </a:rPr>
              <a:t>Simple average of the unit sizes/types</a:t>
            </a:r>
            <a:r>
              <a:rPr lang="en-US"/>
              <a:t> </a:t>
            </a:r>
            <a:r>
              <a:rPr lang="en-US">
                <a:cs typeface="Calibri"/>
              </a:rPr>
              <a:t> / </a:t>
            </a:r>
            <a:r>
              <a:rPr lang="en-US" sz="1800" b="0" i="0" u="none" strike="noStrike">
                <a:solidFill>
                  <a:srgbClr val="000000"/>
                </a:solidFill>
                <a:effectLst/>
                <a:latin typeface="Calibri" panose="020F0502020204030204" pitchFamily="34" charset="0"/>
              </a:rPr>
              <a:t>Convert to annualized number (multiply monthly rent per sq. ft. by 12)</a:t>
            </a:r>
            <a:r>
              <a:rPr lang="en-US"/>
              <a:t> </a:t>
            </a:r>
            <a:r>
              <a:rPr lang="en-US">
                <a:cs typeface="Calibri"/>
              </a:rPr>
              <a:t>/ </a:t>
            </a:r>
            <a:r>
              <a:rPr lang="en-US" sz="1800" b="0" i="0" u="none" strike="noStrike">
                <a:solidFill>
                  <a:srgbClr val="000000"/>
                </a:solidFill>
                <a:effectLst/>
                <a:latin typeface="Calibri" panose="020F0502020204030204" pitchFamily="34" charset="0"/>
              </a:rPr>
              <a:t>Stabilized at 36 months</a:t>
            </a:r>
            <a:r>
              <a:rPr lang="en-US"/>
              <a:t> </a:t>
            </a:r>
            <a:r>
              <a:rPr lang="en-US">
                <a:cs typeface="Calibri"/>
              </a:rPr>
              <a:t>/ </a:t>
            </a:r>
            <a:r>
              <a:rPr lang="en-US" sz="1800" b="0" i="0" u="none" strike="noStrike">
                <a:solidFill>
                  <a:srgbClr val="000000"/>
                </a:solidFill>
                <a:effectLst/>
                <a:latin typeface="Calibri" panose="020F0502020204030204" pitchFamily="34" charset="0"/>
              </a:rPr>
              <a:t>RV/Boats are excluded</a:t>
            </a:r>
            <a:r>
              <a:rPr lang="en-US"/>
              <a:t> </a:t>
            </a:r>
          </a:p>
          <a:p>
            <a:r>
              <a:rPr lang="en-US">
                <a:cs typeface="Calibri"/>
              </a:rPr>
              <a:t>Workbook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607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9/12/24</a:t>
            </a:r>
          </a:p>
          <a:p>
            <a:endParaRPr lang="en-US"/>
          </a:p>
          <a:p>
            <a:r>
              <a:rPr lang="en-US"/>
              <a:t>M:\MHN_Files\Matrix\Presentations &amp; Webinars\Slide Deck\10 Self Storage\Special Packs\CO SSA\CO SSA - YOY Same-Store Rent Growth - All units, CC, NCC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02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158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Claire 9/13/24</a:t>
            </a:r>
          </a:p>
          <a:p>
            <a:endParaRPr lang="en-US">
              <a:cs typeface="Calibri"/>
            </a:endParaRPr>
          </a:p>
          <a:p>
            <a:r>
              <a:rPr lang="en-US">
                <a:cs typeface="Calibri"/>
              </a:rPr>
              <a:t>M:\Matrix\Presentations &amp; Webinars\Slide Deck\10 Self Storage\Special Packs\CO SSA\CO SSA - Street Rate Growth Month-Over-Month - Sept 2024</a:t>
            </a:r>
          </a:p>
        </p:txBody>
      </p:sp>
      <p:sp>
        <p:nvSpPr>
          <p:cNvPr id="4" name="Slide Number Placeholder 3"/>
          <p:cNvSpPr>
            <a:spLocks noGrp="1"/>
          </p:cNvSpPr>
          <p:nvPr>
            <p:ph type="sldNum" sz="quarter" idx="5"/>
          </p:nvPr>
        </p:nvSpPr>
        <p:spPr/>
        <p:txBody>
          <a:bodyPr/>
          <a:lstStyle/>
          <a:p>
            <a:fld id="{E6561367-2306-4157-BC0C-122966D28230}" type="slidenum">
              <a:rPr lang="en-US" smtClean="0"/>
              <a:t>30</a:t>
            </a:fld>
            <a:endParaRPr lang="en-US"/>
          </a:p>
        </p:txBody>
      </p:sp>
    </p:spTree>
    <p:extLst>
      <p:ext uri="{BB962C8B-B14F-4D97-AF65-F5344CB8AC3E}">
        <p14:creationId xmlns:p14="http://schemas.microsoft.com/office/powerpoint/2010/main" val="26967787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Iulia update 09/16</a:t>
            </a:r>
          </a:p>
          <a:p>
            <a:r>
              <a:rPr lang="en-US">
                <a:cs typeface="Calibri"/>
              </a:rPr>
              <a:t>M:\Matrix\Presentations &amp; Webinars\Slide Deck\10 Self Storage\Street Rates\National Rates\Street Rate by Year Built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283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Iulia update 09/17</a:t>
            </a:r>
          </a:p>
          <a:p>
            <a:r>
              <a:rPr lang="en-US" sz="1800" b="0" i="0" u="none" strike="noStrike">
                <a:solidFill>
                  <a:srgbClr val="000000"/>
                </a:solidFill>
                <a:effectLst/>
                <a:latin typeface="Calibri" panose="020F0502020204030204" pitchFamily="34" charset="0"/>
              </a:rPr>
              <a:t>M:\Matrix\Presentations &amp; Webinars\Slide Deck\10 Self Storage\Supply\New Supply and </a:t>
            </a:r>
            <a:r>
              <a:rPr lang="en-US" sz="1800" b="0" i="0" u="none" strike="noStrike" err="1">
                <a:solidFill>
                  <a:srgbClr val="000000"/>
                </a:solidFill>
                <a:effectLst/>
                <a:latin typeface="Calibri" panose="020F0502020204030204" pitchFamily="34" charset="0"/>
              </a:rPr>
              <a:t>SqFt</a:t>
            </a:r>
            <a:r>
              <a:rPr lang="en-US" sz="1800" b="0" i="0" u="none" strike="noStrike">
                <a:solidFill>
                  <a:srgbClr val="000000"/>
                </a:solidFill>
                <a:effectLst/>
                <a:latin typeface="Calibri" panose="020F0502020204030204" pitchFamily="34" charset="0"/>
              </a:rPr>
              <a:t> per Person\Major Markets\Lease Up Supply and Sq Ft Per Person - Major Markets</a:t>
            </a:r>
            <a:r>
              <a:rPr lang="en-US"/>
              <a:t> </a:t>
            </a:r>
          </a:p>
          <a:p>
            <a:r>
              <a:rPr lang="en-US"/>
              <a:t>-Same format &amp; same metros as version used in storage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2167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Kata updated 9/17/24</a:t>
            </a:r>
          </a:p>
          <a:p>
            <a:r>
              <a:rPr lang="en-US">
                <a:cs typeface="Calibri"/>
              </a:rPr>
              <a:t>M:\Matrix\Presentations &amp; Webinars\Slide Deck\10 Self Storage\Street Rates\Street Rate Growth by Market\Street Rate Growth By Market – Top 30 Markets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Workbook</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582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9/13/24</a:t>
            </a:r>
          </a:p>
          <a:p>
            <a:r>
              <a:rPr lang="en-US"/>
              <a:t>M:\Matrix\Presentations &amp; Webinars\Slide Deck\10 Self Storage\Street Rates\Street Rate Growth by Market\Scatterplot - Current vs 1 Year Ago\Top 30 Scatterplot - YoY Street Rates- Current vs. 1 </a:t>
            </a:r>
            <a:r>
              <a:rPr lang="en-US" err="1"/>
              <a:t>Yr</a:t>
            </a:r>
            <a:r>
              <a:rPr lang="en-US"/>
              <a:t>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69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FF0000"/>
                </a:solidFill>
                <a:effectLst/>
                <a:latin typeface="Calibri" panose="020F0502020204030204" pitchFamily="34" charset="0"/>
              </a:rPr>
              <a:t>Iulia update 09/17</a:t>
            </a:r>
          </a:p>
          <a:p>
            <a:r>
              <a:rPr lang="en-US" sz="1800" b="0" i="0" u="none" strike="noStrike">
                <a:solidFill>
                  <a:srgbClr val="FF0000"/>
                </a:solidFill>
                <a:effectLst/>
                <a:latin typeface="Calibri" panose="020F0502020204030204" pitchFamily="34" charset="0"/>
              </a:rPr>
              <a:t>M:\Matrix\Presentations &amp; Webinars\Slide Deck\10 Self Storage\Supply\New Supply and </a:t>
            </a:r>
            <a:r>
              <a:rPr lang="en-US" sz="1800" b="0" i="0" u="none" strike="noStrike" err="1">
                <a:solidFill>
                  <a:srgbClr val="FF0000"/>
                </a:solidFill>
                <a:effectLst/>
                <a:latin typeface="Calibri" panose="020F0502020204030204" pitchFamily="34" charset="0"/>
              </a:rPr>
              <a:t>SqFt</a:t>
            </a:r>
            <a:r>
              <a:rPr lang="en-US" sz="1800" b="0" i="0" u="none" strike="noStrike">
                <a:solidFill>
                  <a:srgbClr val="FF0000"/>
                </a:solidFill>
                <a:effectLst/>
                <a:latin typeface="Calibri" panose="020F0502020204030204" pitchFamily="34" charset="0"/>
              </a:rPr>
              <a:t> per Person\Tertiary Markets\Lease Up Supply and Sq Ft Per Person - Secondary Markets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 Top 30 Secondary and Tertiary metros based on total NRSF with the top 31 metros filtered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-Same format as version used in storage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Calibri" panose="020F0502020204030204" pitchFamily="34" charset="0"/>
              <a:cs typeface="Calibri"/>
            </a:endParaRPr>
          </a:p>
          <a:p>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722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Kata updated 9/16/2024</a:t>
            </a:r>
          </a:p>
          <a:p>
            <a:r>
              <a:rPr lang="en-US">
                <a:cs typeface="Calibri"/>
              </a:rPr>
              <a:t>M:\Matrix\Presentations &amp; Webinars\Slide Deck\10 Self Storage\Street Rates\Street Rate Growth by Market\Street Rate Growth By Market – Secondary &amp; Tertiary Markets  (name updated to Street Rate Growth By Market – Secondary Markets) </a:t>
            </a:r>
          </a:p>
          <a:p>
            <a:r>
              <a:rPr lang="en-US" sz="1800">
                <a:effectLst/>
                <a:latin typeface="Calibri"/>
                <a:ea typeface="Calibri" panose="020F0502020204030204" pitchFamily="34" charset="0"/>
                <a:cs typeface="Calibri"/>
              </a:rPr>
              <a:t>- Secondary markets as of Aug 2024 update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14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444444"/>
                </a:solidFill>
                <a:effectLst/>
                <a:latin typeface="Calibri" panose="020F0502020204030204" pitchFamily="34" charset="0"/>
              </a:rPr>
              <a:t>Kata updated data 9/13/2024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a:solidFill>
                  <a:srgbClr val="444444"/>
                </a:solidFill>
                <a:effectLst/>
                <a:latin typeface="Calibri" panose="020F0502020204030204" pitchFamily="34" charset="0"/>
              </a:rPr>
              <a:t>M:\Matrix\Presentations &amp; Webinars\Slide Deck\Self Storage\Street Rates\Unit Size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21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393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968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74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rPr>
              <a:t>Claire updated 9/13/24</a:t>
            </a:r>
          </a:p>
          <a:p>
            <a:r>
              <a:rPr lang="en-US" sz="1200">
                <a:solidFill>
                  <a:srgbClr val="000000"/>
                </a:solidFill>
              </a:rPr>
              <a:t>Lease-Up Supply delivered in the trailing 36 months. Workbook datapoints: </a:t>
            </a:r>
            <a:r>
              <a:rPr lang="en-US" sz="1800" b="0" i="0" u="none" strike="noStrike">
                <a:solidFill>
                  <a:srgbClr val="000000"/>
                </a:solidFill>
                <a:effectLst/>
                <a:latin typeface="Calibri" panose="020F0502020204030204" pitchFamily="34" charset="0"/>
              </a:rPr>
              <a:t>Inv-PropertiesT36Completions;</a:t>
            </a:r>
            <a:r>
              <a:rPr lang="en-US"/>
              <a:t> </a:t>
            </a:r>
            <a:r>
              <a:rPr lang="en-US" sz="1800" b="0" i="0" u="none" strike="noStrike">
                <a:solidFill>
                  <a:srgbClr val="000000"/>
                </a:solidFill>
                <a:effectLst/>
                <a:latin typeface="Calibri" panose="020F0502020204030204" pitchFamily="34" charset="0"/>
              </a:rPr>
              <a:t>Inv-TotalSqFtT36Completions; Inv-RentSqFtT36Completions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97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8/2; Data as of July/Q3 2024 portal update </a:t>
            </a:r>
          </a:p>
          <a:p>
            <a:r>
              <a:rPr lang="en-US"/>
              <a:t>M:\Matrix\Presentations &amp; Webinars\Slide Deck\10 Self Storage\Supply\National Supply Overview\National Annual Completions and Avg Cycle Times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7502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09/16</a:t>
            </a:r>
          </a:p>
          <a:p>
            <a:r>
              <a:rPr lang="en-US"/>
              <a:t>M:\Matrix\Presentations &amp; Webinars\Slide Deck\10 Self Storage\Supply\Completions\Completions by Build Type\National Storage Completions by Build Type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2184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09/16</a:t>
            </a:r>
          </a:p>
          <a:p>
            <a:r>
              <a:rPr lang="en-US"/>
              <a:t>M:\Matrix\Presentations &amp; Webinars\Slide Deck\10 Self Storage\Supply\Completions\Storage Completions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285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9/12 with data from workbook</a:t>
            </a:r>
          </a:p>
          <a:p>
            <a:r>
              <a:rPr lang="en-US"/>
              <a:t>M:\Matrix\Presentations &amp; Webinars\Slide Deck\10 Self Storage\Supply\National Supply Overview\3-Year Rolling Supply by Month</a:t>
            </a:r>
          </a:p>
        </p:txBody>
      </p:sp>
      <p:sp>
        <p:nvSpPr>
          <p:cNvPr id="4" name="Slide Number Placeholder 3"/>
          <p:cNvSpPr>
            <a:spLocks noGrp="1"/>
          </p:cNvSpPr>
          <p:nvPr>
            <p:ph type="sldNum" sz="quarter" idx="5"/>
          </p:nvPr>
        </p:nvSpPr>
        <p:spPr/>
        <p:txBody>
          <a:bodyPr/>
          <a:lstStyle/>
          <a:p>
            <a:fld id="{E6561367-2306-4157-BC0C-122966D28230}" type="slidenum">
              <a:rPr lang="en-US" smtClean="0"/>
              <a:t>44</a:t>
            </a:fld>
            <a:endParaRPr lang="en-US"/>
          </a:p>
        </p:txBody>
      </p:sp>
    </p:spTree>
    <p:extLst>
      <p:ext uri="{BB962C8B-B14F-4D97-AF65-F5344CB8AC3E}">
        <p14:creationId xmlns:p14="http://schemas.microsoft.com/office/powerpoint/2010/main" val="2018493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9/12 with data from workbook</a:t>
            </a:r>
          </a:p>
          <a:p>
            <a:r>
              <a:rPr lang="en-US"/>
              <a:t>"Z:\Matrix\Presentations &amp; Webinars\Slide Deck\10 Self Storage\Supply\National Supply Overview\3-Year Rolling Supply by Month - September 2024 - Denver only.xlsx"</a:t>
            </a:r>
          </a:p>
        </p:txBody>
      </p:sp>
      <p:sp>
        <p:nvSpPr>
          <p:cNvPr id="4" name="Slide Number Placeholder 3"/>
          <p:cNvSpPr>
            <a:spLocks noGrp="1"/>
          </p:cNvSpPr>
          <p:nvPr>
            <p:ph type="sldNum" sz="quarter" idx="5"/>
          </p:nvPr>
        </p:nvSpPr>
        <p:spPr/>
        <p:txBody>
          <a:bodyPr/>
          <a:lstStyle/>
          <a:p>
            <a:fld id="{E6561367-2306-4157-BC0C-122966D28230}" type="slidenum">
              <a:rPr lang="en-US" smtClean="0"/>
              <a:t>45</a:t>
            </a:fld>
            <a:endParaRPr lang="en-US"/>
          </a:p>
        </p:txBody>
      </p:sp>
    </p:spTree>
    <p:extLst>
      <p:ext uri="{BB962C8B-B14F-4D97-AF65-F5344CB8AC3E}">
        <p14:creationId xmlns:p14="http://schemas.microsoft.com/office/powerpoint/2010/main" val="2767740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9/12 with data from workbook</a:t>
            </a:r>
          </a:p>
          <a:p>
            <a:r>
              <a:rPr lang="en-US"/>
              <a:t>"Z:\Matrix\Presentations &amp; Webinars\Slide Deck\10 Self Storage\Supply\National Supply Overview\3-Year Rolling Supply by Month - September 2024 - CO Springs only.xlsx"</a:t>
            </a:r>
          </a:p>
        </p:txBody>
      </p:sp>
      <p:sp>
        <p:nvSpPr>
          <p:cNvPr id="4" name="Slide Number Placeholder 3"/>
          <p:cNvSpPr>
            <a:spLocks noGrp="1"/>
          </p:cNvSpPr>
          <p:nvPr>
            <p:ph type="sldNum" sz="quarter" idx="5"/>
          </p:nvPr>
        </p:nvSpPr>
        <p:spPr/>
        <p:txBody>
          <a:bodyPr/>
          <a:lstStyle/>
          <a:p>
            <a:fld id="{E6561367-2306-4157-BC0C-122966D28230}" type="slidenum">
              <a:rPr lang="en-US" smtClean="0"/>
              <a:t>46</a:t>
            </a:fld>
            <a:endParaRPr lang="en-US"/>
          </a:p>
        </p:txBody>
      </p:sp>
    </p:spTree>
    <p:extLst>
      <p:ext uri="{BB962C8B-B14F-4D97-AF65-F5344CB8AC3E}">
        <p14:creationId xmlns:p14="http://schemas.microsoft.com/office/powerpoint/2010/main" val="4239479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09/16</a:t>
            </a:r>
          </a:p>
          <a:p>
            <a:r>
              <a:rPr lang="en-US"/>
              <a:t>M:\Matrix\Presentations &amp; Webinars\Slide Deck\10 Self Storage\Supply\National Supply Overview\Lease Up\Lease Up Supply as a % of Existing Inventory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7630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9/13/24</a:t>
            </a:r>
          </a:p>
          <a:p>
            <a:r>
              <a:rPr lang="en-US"/>
              <a:t>M:Matrix\Presentations &amp; Webinars\Slide Deck\10 Self Storage\Supply\National Supply Overview\Lease Up\Lease Up Scatterplot - Current vs 3 </a:t>
            </a:r>
            <a:r>
              <a:rPr lang="en-US" err="1"/>
              <a:t>Yr</a:t>
            </a:r>
            <a:r>
              <a:rPr lang="en-US"/>
              <a:t> Ago\Top 30 Scatterplot - Lease Up - Current vs. 3 </a:t>
            </a:r>
            <a:r>
              <a:rPr lang="en-US" err="1"/>
              <a:t>Yr</a:t>
            </a:r>
            <a:r>
              <a:rPr lang="en-US"/>
              <a:t>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651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09/18</a:t>
            </a:r>
          </a:p>
          <a:p>
            <a:r>
              <a:rPr lang="en-US"/>
              <a:t>M:\Matrix\Presentations &amp; Webinars\Slide Deck\10 Self Storage\Supply\National Supply Overview\Lease Up\Lease Up Supply as a % of Existing Inventory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Make sure that the Major Markets are filtered out from list (some markets categorized as a major market &amp; a secondary market)</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583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Brittney updated 10/8…Next update: 11/12</a:t>
            </a:r>
          </a:p>
          <a:p>
            <a:r>
              <a:rPr lang="en-US">
                <a:cs typeface="Calibri"/>
              </a:rPr>
              <a:t>"Z:\Matrix\Presentations &amp; Webinars\Slide Deck\03 Demographics\Population\Forecasted Overall Population Growth -Historical included version.xlsx"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91976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Kata updated 9/12/2024</a:t>
            </a:r>
          </a:p>
          <a:p>
            <a:r>
              <a:rPr lang="en-US"/>
              <a:t>M:\Matrix\Presentations &amp; Webinars\Slide Deck\10 Self Storage\Supply\Abandoned Projects\Abandoned Self Storage Counts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009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Kata updated 9/16/2024</a:t>
            </a:r>
          </a:p>
          <a:p>
            <a:r>
              <a:rPr lang="en-US"/>
              <a:t>M:\Matrix\Presentations &amp; Webinars\Slide Deck\10 Self Storage\Supply\Development Composition\Storage Development Composition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6031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09/16</a:t>
            </a:r>
          </a:p>
          <a:p>
            <a:r>
              <a:rPr lang="en-US"/>
              <a:t>M:\Matrix\Presentations &amp; Webinars\Slide Deck\10 Self Storage\Supply\Under Construction\Major Markets UC Percent of Stock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1899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9/13/24</a:t>
            </a:r>
          </a:p>
          <a:p>
            <a:r>
              <a:rPr lang="en-US"/>
              <a:t>M: Matrix\Presentations &amp; Webinars\Slide Deck\10 Self Storage\Supply\Under Construction\UC Scatterplot - Current vs 1 Year Ago\Top 30 Scatterplot - UC Percent of Stock - Current vs. 1 </a:t>
            </a:r>
            <a:r>
              <a:rPr lang="en-US" err="1"/>
              <a:t>Yr</a:t>
            </a:r>
            <a:r>
              <a:rPr lang="en-US"/>
              <a:t> Ago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84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Iulia update 09/16</a:t>
            </a:r>
          </a:p>
          <a:p>
            <a:r>
              <a:rPr lang="en-US"/>
              <a:t>M:\Matrix\Presentations &amp; Webinars\Slide Deck\10 Self Storage\Supply\Under Construction\Secondary + Tertiary Markets UC Percent of Stock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rPr>
              <a:t>Make sure that the Major Markets are filtered out from list (some markets categorized as a major market &amp; a secondary market)</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250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2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Brittney updated with Ben data on 9/19</a:t>
            </a:r>
          </a:p>
          <a:p>
            <a:r>
              <a:rPr lang="en-US"/>
              <a:t>M:\Matrix\Presentations &amp; Webinars\Slide Deck\10 Self Storage\Supply\National Supply Overview\Avg Cycle Times Chart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6339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Data as of 9/19/24 with data from Ben</a:t>
            </a:r>
          </a:p>
          <a:p>
            <a:r>
              <a:rPr lang="en-US"/>
              <a:t>"Z:\Matrix\Presentations &amp; Webinars\Slide Deck\10 Self Storage\Supply\National Supply Overview\National Completions and Average Cycle Times Q3 2024.xlsx"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7502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Data as of 9/19/24 with data from Ben</a:t>
            </a:r>
          </a:p>
          <a:p>
            <a:r>
              <a:rPr lang="en-US"/>
              <a:t>M:\MHN_Files\Matrix\Presentations &amp; Webinars\Slide Deck\10 Self Storage\Special Packs\CO SSA\National Completions Colorado Self Storage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804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Claire updated; Data as of 9/19/24 with data from Ben</a:t>
            </a:r>
          </a:p>
          <a:p>
            <a:r>
              <a:rPr lang="en-US"/>
              <a:t>M:\MHN_Files\Matrix\Presentations &amp; Webinars\Slide Deck\10 Self Storage\Special Packs\CO SSA\National Completions Colorado Self Storage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6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Data as of 1/18/24; no calendar for future updates</a:t>
            </a:r>
          </a:p>
          <a:p>
            <a:r>
              <a:rPr lang="en-US">
                <a:cs typeface="Calibri"/>
              </a:rPr>
              <a:t>https://www.cbo.gov/publication/59697#data</a:t>
            </a:r>
          </a:p>
          <a:p>
            <a:r>
              <a:rPr lang="en-US">
                <a:cs typeface="Calibri"/>
              </a:rPr>
              <a:t>"Z:\Matrix\Presentations &amp; Webinars\Slide Deck\03 Demographics\Migration\Net Immigration - WSJ and CBO projection .xlsx"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971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11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419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863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Tyson 9/17/24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870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Tyson updated 8/20/24</a:t>
            </a:r>
          </a:p>
          <a:p>
            <a:r>
              <a:rPr lang="en-US"/>
              <a:t>M:\Matrix\Presentations &amp; Webinars\Slide Deck\Self Storage\Transactions\All Markets - Transactions by </a:t>
            </a:r>
            <a:r>
              <a:rPr lang="en-US" err="1"/>
              <a:t>Class_tys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373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Tyson updated 9/17/24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6654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855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44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Please note this slide NOT editable.</a:t>
            </a:r>
          </a:p>
          <a:p>
            <a:pPr marL="228600" indent="-228600">
              <a:buAutoNum type="arabicParenR"/>
            </a:pPr>
            <a:r>
              <a:rPr lang="en-US"/>
              <a:t>Please notify the corporate design team of any necessary updates to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4458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a:t>Please note this slide NOT editable.</a:t>
            </a:r>
          </a:p>
          <a:p>
            <a:pPr marL="228600" indent="-228600">
              <a:buAutoNum type="arabicParenR"/>
            </a:pPr>
            <a:r>
              <a:rPr lang="en-US"/>
              <a:t>Please notify the corporate design team of any necessary updates to this slide.</a:t>
            </a:r>
          </a:p>
          <a:p>
            <a:pPr marL="228600" indent="-228600">
              <a:buAutoNum type="arabicParenR"/>
            </a:pPr>
            <a:r>
              <a:rPr lang="en-US" sz="1200" b="0" i="0" u="none" strike="noStrike" kern="1200">
                <a:solidFill>
                  <a:schemeClr val="tx1"/>
                </a:solidFill>
                <a:effectLst/>
                <a:latin typeface="+mn-lt"/>
                <a:ea typeface="+mn-ea"/>
                <a:cs typeface="+mn-cs"/>
              </a:rPr>
              <a:t>Used for economic update presentations only.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480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Jacob 9/17/24</a:t>
            </a:r>
          </a:p>
          <a:p>
            <a:endParaRPr lang="en-US">
              <a:cs typeface="Calibri"/>
            </a:endParaRPr>
          </a:p>
          <a:p>
            <a:r>
              <a:rPr lang="fr-FR">
                <a:cs typeface="Calibri"/>
              </a:rPr>
              <a:t>Z:\MHN_Files\Matrix\Presentations &amp; Webinars\Slide Deck\03 </a:t>
            </a:r>
            <a:r>
              <a:rPr lang="fr-FR" err="1">
                <a:cs typeface="Calibri"/>
              </a:rPr>
              <a:t>Demographics</a:t>
            </a:r>
            <a:r>
              <a:rPr lang="fr-FR">
                <a:cs typeface="Calibri"/>
              </a:rPr>
              <a:t>\Population\Vintage2023Estimates</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976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Brittney updated </a:t>
            </a:r>
            <a:r>
              <a:rPr lang="en-US" dirty="0">
                <a:cs typeface="Calibri"/>
              </a:rPr>
              <a:t>10/8</a:t>
            </a:r>
            <a:r>
              <a:rPr lang="en-US">
                <a:cs typeface="Calibri"/>
              </a:rPr>
              <a:t>…next update: </a:t>
            </a:r>
            <a:r>
              <a:rPr lang="en-US" dirty="0">
                <a:cs typeface="Calibri"/>
              </a:rPr>
              <a:t>11/12</a:t>
            </a:r>
            <a:endParaRPr lang="en-US">
              <a:cs typeface="Calibri"/>
            </a:endParaRPr>
          </a:p>
          <a:p>
            <a:r>
              <a:rPr lang="en-US">
                <a:cs typeface="Calibri"/>
              </a:rPr>
              <a:t>M:\Matrix\Presentations &amp; Webinars\Slide Deck\03 Demographics\Home Sales as % of Households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61367-2306-4157-BC0C-122966D282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7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a:t>Jacob 9/16/24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M:\Matrix\Presentations &amp; Webinars\Slide Deck\02 Multifamily\Rent and Occupancy\YOY Top 30 Multifamily Markets</a:t>
            </a:r>
          </a:p>
          <a:p>
            <a:r>
              <a:rPr lang="en-US"/>
              <a:t>Workbook</a:t>
            </a:r>
          </a:p>
          <a:p>
            <a:endParaRPr lang="en-US"/>
          </a:p>
          <a:p>
            <a:r>
              <a:rPr lang="en-US" b="0" u="none"/>
              <a:t>Workbook:</a:t>
            </a:r>
          </a:p>
          <a:p>
            <a:r>
              <a:rPr lang="en-US" b="0" u="none"/>
              <a:t>Matrix Monthly Metro Data (email)</a:t>
            </a:r>
          </a:p>
          <a:p>
            <a:r>
              <a:rPr lang="en-US" b="0" u="none"/>
              <a:t>Filter for National and YoY </a:t>
            </a:r>
            <a:r>
              <a:rPr lang="en-US" b="0" u="none" err="1"/>
              <a:t>RentOverall</a:t>
            </a:r>
            <a:endParaRPr lang="en-US" b="0" u="none"/>
          </a:p>
          <a:p>
            <a:r>
              <a:rPr lang="en-US" b="0" u="none"/>
              <a:t>Add new data to other workbook</a:t>
            </a:r>
          </a:p>
          <a:p>
            <a:r>
              <a:rPr lang="en-US" b="0" u="none"/>
              <a:t>Update dates and data range</a:t>
            </a:r>
          </a:p>
          <a:p>
            <a:endParaRPr lang="en-US" b="0" u="none"/>
          </a:p>
          <a:p>
            <a:r>
              <a:rPr lang="en-US" b="0" u="none"/>
              <a:t>Check 10-year average by manually taking average of  last 10 years of National YoY Rent Overall (workbook, should be month by month)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DAD11-EA5A-8844-AD2D-546F429C7A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3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_Full-Image-w-Boarder">
    <p:spTree>
      <p:nvGrpSpPr>
        <p:cNvPr id="1" name=""/>
        <p:cNvGrpSpPr/>
        <p:nvPr/>
      </p:nvGrpSpPr>
      <p:grpSpPr>
        <a:xfrm>
          <a:off x="0" y="0"/>
          <a:ext cx="0" cy="0"/>
          <a:chOff x="0" y="0"/>
          <a:chExt cx="0" cy="0"/>
        </a:xfrm>
      </p:grpSpPr>
      <p:sp>
        <p:nvSpPr>
          <p:cNvPr id="35" name="Picture Placeholder 34"/>
          <p:cNvSpPr>
            <a:spLocks noGrp="1"/>
          </p:cNvSpPr>
          <p:nvPr>
            <p:ph type="pic" sz="quarter" idx="12" hasCustomPrompt="1"/>
          </p:nvPr>
        </p:nvSpPr>
        <p:spPr>
          <a:xfrm>
            <a:off x="601980" y="457200"/>
            <a:ext cx="10972800" cy="5943600"/>
          </a:xfrm>
          <a:prstGeom prst="rect">
            <a:avLst/>
          </a:prstGeom>
          <a:blipFill>
            <a:blip r:embed="rId2"/>
            <a:tile tx="0" ty="0" sx="100000" sy="100000" flip="none" algn="ctr"/>
          </a:blipFill>
          <a:effectLst>
            <a:outerShdw blurRad="381000" dist="50800" dir="5400000" algn="ctr" rotWithShape="0">
              <a:srgbClr val="000000">
                <a:alpha val="10000"/>
              </a:srgbClr>
            </a:outerShdw>
          </a:effectLst>
        </p:spPr>
        <p:txBody>
          <a:bodyPr wrap="square" anchor="b">
            <a:no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15919591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_WhiteSpace-Sml-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74453" y="685800"/>
            <a:ext cx="2921547" cy="5486400"/>
          </a:xfrm>
          <a:prstGeom prst="rect">
            <a:avLst/>
          </a:prstGeom>
          <a:blipFill>
            <a:blip r:embed="rId2"/>
            <a:tile tx="0" ty="0" sx="100000" sy="10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217175193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Image Block">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blipFill>
            <a:blip r:embed="rId2"/>
            <a:tile tx="0" ty="0" sx="100000" sy="100000" flip="none" algn="ctr"/>
          </a:blip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6" name="Picture Placeholder 2"/>
          <p:cNvSpPr>
            <a:spLocks noGrp="1"/>
          </p:cNvSpPr>
          <p:nvPr>
            <p:ph type="pic" sz="quarter" idx="11" hasCustomPrompt="1"/>
          </p:nvPr>
        </p:nvSpPr>
        <p:spPr>
          <a:xfrm>
            <a:off x="6135624" y="3474720"/>
            <a:ext cx="4265677" cy="2697480"/>
          </a:xfrm>
          <a:prstGeom prst="rect">
            <a:avLst/>
          </a:prstGeom>
          <a:blipFill>
            <a:blip r:embed="rId2"/>
            <a:tile tx="0" ty="0" sx="100000" sy="100000" flip="none" algn="ctr"/>
          </a:blip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2" hasCustomPrompt="1"/>
          </p:nvPr>
        </p:nvSpPr>
        <p:spPr>
          <a:xfrm>
            <a:off x="1790700" y="685800"/>
            <a:ext cx="4265677" cy="2697480"/>
          </a:xfrm>
          <a:prstGeom prst="rect">
            <a:avLst/>
          </a:prstGeom>
          <a:blipFill>
            <a:blip r:embed="rId2"/>
            <a:tile tx="0" ty="0" sx="100000" sy="100000" flip="none" algn="ctr"/>
          </a:blip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3" hasCustomPrompt="1"/>
          </p:nvPr>
        </p:nvSpPr>
        <p:spPr>
          <a:xfrm>
            <a:off x="1790700" y="3474720"/>
            <a:ext cx="4265677" cy="2697480"/>
          </a:xfrm>
          <a:prstGeom prst="rect">
            <a:avLst/>
          </a:prstGeom>
          <a:blipFill>
            <a:blip r:embed="rId2"/>
            <a:tile tx="0" ty="0" sx="100000" sy="100000" flip="none" algn="ctr"/>
          </a:blipFill>
        </p:spPr>
        <p:txBody>
          <a:bodyPr anchor="ctr">
            <a:normAutofit/>
          </a:bodyPr>
          <a:lstStyle>
            <a:lvl1pPr marL="0" indent="0" algn="ctr">
              <a:buNone/>
              <a:defRPr sz="2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49640167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d+Title">
    <p:bg>
      <p:bgRef idx="1001">
        <a:schemeClr val="bg1"/>
      </p:bgRef>
    </p:bg>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Tree>
    <p:extLst>
      <p:ext uri="{BB962C8B-B14F-4D97-AF65-F5344CB8AC3E}">
        <p14:creationId xmlns:p14="http://schemas.microsoft.com/office/powerpoint/2010/main" val="26628352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08386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n+Social+Desig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1905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ean+Soci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99059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lean+Design+Bra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975E72-ABC9-9D4B-9667-61505E65A5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spTree>
    <p:extLst>
      <p:ext uri="{BB962C8B-B14F-4D97-AF65-F5344CB8AC3E}">
        <p14:creationId xmlns:p14="http://schemas.microsoft.com/office/powerpoint/2010/main" val="381966341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ean+Design">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81510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0/50 - Image Left">
    <p:spTree>
      <p:nvGrpSpPr>
        <p:cNvPr id="1" name=""/>
        <p:cNvGrpSpPr/>
        <p:nvPr/>
      </p:nvGrpSpPr>
      <p:grpSpPr>
        <a:xfrm>
          <a:off x="0" y="0"/>
          <a:ext cx="0" cy="0"/>
          <a:chOff x="0" y="0"/>
          <a:chExt cx="0" cy="0"/>
        </a:xfrm>
      </p:grpSpPr>
      <p:sp>
        <p:nvSpPr>
          <p:cNvPr id="18" name="Picture Placeholder 2"/>
          <p:cNvSpPr>
            <a:spLocks noGrp="1"/>
          </p:cNvSpPr>
          <p:nvPr>
            <p:ph type="pic" sz="quarter" idx="12"/>
          </p:nvPr>
        </p:nvSpPr>
        <p:spPr>
          <a:xfrm>
            <a:off x="0" y="0"/>
            <a:ext cx="6096000" cy="6858000"/>
          </a:xfrm>
          <a:prstGeom prst="rect">
            <a:avLst/>
          </a:prstGeom>
          <a:blipFill>
            <a:blip r:embed="rId2"/>
            <a:tile tx="0" ty="0" sx="100000" sy="100000" flip="none" algn="ctr"/>
          </a:blipFill>
        </p:spPr>
        <p:txBody>
          <a:bodyPr anchor="t">
            <a:normAutofit/>
          </a:bodyPr>
          <a:lstStyle>
            <a:lvl1pPr marL="0" indent="0" algn="ctr">
              <a:buNone/>
              <a:defRPr sz="2400" b="0" i="0">
                <a:latin typeface="Titillium" charset="0"/>
                <a:ea typeface="Titillium" charset="0"/>
                <a:cs typeface="Titillium" charset="0"/>
              </a:defRPr>
            </a:lvl1pPr>
          </a:lstStyle>
          <a:p>
            <a:endParaRPr lang="en-US"/>
          </a:p>
          <a:p>
            <a:endParaRPr lang="en-US"/>
          </a:p>
          <a:p>
            <a:endParaRPr lang="en-US"/>
          </a:p>
          <a:p>
            <a:endParaRPr lang="en-US"/>
          </a:p>
          <a:p>
            <a:endParaRPr lang="en-US"/>
          </a:p>
          <a:p>
            <a:endParaRPr lang="en-US"/>
          </a:p>
          <a:p>
            <a:endParaRPr lang="en-US"/>
          </a:p>
          <a:p>
            <a:endParaRPr lang="en-US"/>
          </a:p>
          <a:p>
            <a:r>
              <a:rPr lang="en-US"/>
              <a:t>Drag &amp; Drop Image</a:t>
            </a:r>
          </a:p>
        </p:txBody>
      </p:sp>
      <p:sp>
        <p:nvSpPr>
          <p:cNvPr id="2" name="Rectangle 1">
            <a:extLst>
              <a:ext uri="{FF2B5EF4-FFF2-40B4-BE49-F238E27FC236}">
                <a16:creationId xmlns:a16="http://schemas.microsoft.com/office/drawing/2014/main" id="{21B5CC5D-BEE1-CE41-BEDF-15F7F83CC8C0}"/>
              </a:ext>
            </a:extLst>
          </p:cNvPr>
          <p:cNvSpPr/>
          <p:nvPr userDrawn="1"/>
        </p:nvSpPr>
        <p:spPr>
          <a:xfrm>
            <a:off x="6117996" y="0"/>
            <a:ext cx="405351" cy="6858000"/>
          </a:xfrm>
          <a:prstGeom prst="rect">
            <a:avLst/>
          </a:prstGeom>
          <a:solidFill>
            <a:schemeClr val="bg1"/>
          </a:solidFill>
          <a:ln>
            <a:noFill/>
          </a:ln>
          <a:effectLst>
            <a:outerShdw blurRad="203200" dist="114300" dir="108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01A654-89E4-734E-91A5-0CB65F87F3F5}"/>
              </a:ext>
            </a:extLst>
          </p:cNvPr>
          <p:cNvSpPr>
            <a:spLocks noGrp="1"/>
          </p:cNvSpPr>
          <p:nvPr>
            <p:ph type="title"/>
          </p:nvPr>
        </p:nvSpPr>
        <p:spPr>
          <a:xfrm>
            <a:off x="6569066" y="365125"/>
            <a:ext cx="4784733" cy="1325563"/>
          </a:xfrm>
        </p:spPr>
        <p:txBody>
          <a:bodyPr/>
          <a:lstStyle/>
          <a:p>
            <a:r>
              <a:rPr lang="en-US"/>
              <a:t>Click to edit Master title style</a:t>
            </a:r>
          </a:p>
        </p:txBody>
      </p:sp>
    </p:spTree>
    <p:extLst>
      <p:ext uri="{BB962C8B-B14F-4D97-AF65-F5344CB8AC3E}">
        <p14:creationId xmlns:p14="http://schemas.microsoft.com/office/powerpoint/2010/main" val="199208332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 Image Left">
    <p:spTree>
      <p:nvGrpSpPr>
        <p:cNvPr id="1" name=""/>
        <p:cNvGrpSpPr/>
        <p:nvPr/>
      </p:nvGrpSpPr>
      <p:grpSpPr>
        <a:xfrm>
          <a:off x="0" y="0"/>
          <a:ext cx="0" cy="0"/>
          <a:chOff x="0" y="0"/>
          <a:chExt cx="0" cy="0"/>
        </a:xfrm>
      </p:grpSpPr>
      <p:sp>
        <p:nvSpPr>
          <p:cNvPr id="18" name="Picture Placeholder 2"/>
          <p:cNvSpPr>
            <a:spLocks noGrp="1"/>
          </p:cNvSpPr>
          <p:nvPr>
            <p:ph type="pic" sz="quarter" idx="12"/>
          </p:nvPr>
        </p:nvSpPr>
        <p:spPr>
          <a:xfrm>
            <a:off x="0" y="0"/>
            <a:ext cx="6096000" cy="6858000"/>
          </a:xfrm>
          <a:prstGeom prst="rect">
            <a:avLst/>
          </a:prstGeom>
          <a:blipFill>
            <a:blip r:embed="rId2"/>
            <a:tile tx="0" ty="0" sx="100000" sy="100000" flip="none" algn="ctr"/>
          </a:blipFill>
        </p:spPr>
        <p:txBody>
          <a:bodyPr anchor="t">
            <a:normAutofit/>
          </a:bodyPr>
          <a:lstStyle>
            <a:lvl1pPr marL="0" indent="0" algn="ctr">
              <a:buNone/>
              <a:defRPr sz="2400" b="0" i="0">
                <a:latin typeface="Titillium" charset="0"/>
                <a:ea typeface="Titillium" charset="0"/>
                <a:cs typeface="Titillium" charset="0"/>
              </a:defRPr>
            </a:lvl1pPr>
          </a:lstStyle>
          <a:p>
            <a:endParaRPr lang="en-US"/>
          </a:p>
          <a:p>
            <a:endParaRPr lang="en-US"/>
          </a:p>
          <a:p>
            <a:endParaRPr lang="en-US"/>
          </a:p>
          <a:p>
            <a:endParaRPr lang="en-US"/>
          </a:p>
          <a:p>
            <a:endParaRPr lang="en-US"/>
          </a:p>
          <a:p>
            <a:endParaRPr lang="en-US"/>
          </a:p>
          <a:p>
            <a:endParaRPr lang="en-US"/>
          </a:p>
          <a:p>
            <a:endParaRPr lang="en-US"/>
          </a:p>
          <a:p>
            <a:r>
              <a:rPr lang="en-US"/>
              <a:t>Drag &amp; Drop Image</a:t>
            </a:r>
          </a:p>
        </p:txBody>
      </p:sp>
      <p:sp>
        <p:nvSpPr>
          <p:cNvPr id="2" name="Rectangle 1">
            <a:extLst>
              <a:ext uri="{FF2B5EF4-FFF2-40B4-BE49-F238E27FC236}">
                <a16:creationId xmlns:a16="http://schemas.microsoft.com/office/drawing/2014/main" id="{21B5CC5D-BEE1-CE41-BEDF-15F7F83CC8C0}"/>
              </a:ext>
            </a:extLst>
          </p:cNvPr>
          <p:cNvSpPr/>
          <p:nvPr userDrawn="1"/>
        </p:nvSpPr>
        <p:spPr>
          <a:xfrm>
            <a:off x="6117996" y="0"/>
            <a:ext cx="405351" cy="6858000"/>
          </a:xfrm>
          <a:prstGeom prst="rect">
            <a:avLst/>
          </a:prstGeom>
          <a:solidFill>
            <a:schemeClr val="bg1"/>
          </a:solidFill>
          <a:ln>
            <a:noFill/>
          </a:ln>
          <a:effectLst>
            <a:outerShdw blurRad="203200" dist="114300" dir="108000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201A654-89E4-734E-91A5-0CB65F87F3F5}"/>
              </a:ext>
            </a:extLst>
          </p:cNvPr>
          <p:cNvSpPr>
            <a:spLocks noGrp="1"/>
          </p:cNvSpPr>
          <p:nvPr>
            <p:ph type="title"/>
          </p:nvPr>
        </p:nvSpPr>
        <p:spPr>
          <a:xfrm>
            <a:off x="6569066" y="365125"/>
            <a:ext cx="4784733" cy="1325563"/>
          </a:xfrm>
        </p:spPr>
        <p:txBody>
          <a:bodyPr/>
          <a:lstStyle>
            <a:lvl1pPr>
              <a:defRPr>
                <a:solidFill>
                  <a:srgbClr val="FF0000"/>
                </a:solidFill>
              </a:defRPr>
            </a:lvl1pPr>
          </a:lstStyle>
          <a:p>
            <a:r>
              <a:rPr lang="en-US"/>
              <a:t>Click to edit Master title style</a:t>
            </a:r>
          </a:p>
        </p:txBody>
      </p:sp>
    </p:spTree>
    <p:extLst>
      <p:ext uri="{BB962C8B-B14F-4D97-AF65-F5344CB8AC3E}">
        <p14:creationId xmlns:p14="http://schemas.microsoft.com/office/powerpoint/2010/main" val="254424117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_Image-Lrg-Boarder">
    <p:spTree>
      <p:nvGrpSpPr>
        <p:cNvPr id="1" name=""/>
        <p:cNvGrpSpPr/>
        <p:nvPr/>
      </p:nvGrpSpPr>
      <p:grpSpPr>
        <a:xfrm>
          <a:off x="0" y="0"/>
          <a:ext cx="0" cy="0"/>
          <a:chOff x="0" y="0"/>
          <a:chExt cx="0" cy="0"/>
        </a:xfrm>
      </p:grpSpPr>
      <p:sp>
        <p:nvSpPr>
          <p:cNvPr id="7" name="Picture Placeholder 2"/>
          <p:cNvSpPr>
            <a:spLocks noGrp="1"/>
          </p:cNvSpPr>
          <p:nvPr>
            <p:ph type="pic" sz="quarter" idx="15"/>
          </p:nvPr>
        </p:nvSpPr>
        <p:spPr>
          <a:xfrm>
            <a:off x="1820487" y="685800"/>
            <a:ext cx="8503920" cy="5486400"/>
          </a:xfrm>
          <a:prstGeom prst="rect">
            <a:avLst/>
          </a:prstGeom>
          <a:blipFill>
            <a:blip r:embed="rId2"/>
            <a:tile tx="0" ty="0" sx="100000" sy="100000" flip="none" algn="ctr"/>
          </a:blipFill>
        </p:spPr>
        <p:txBody>
          <a:bodyPr anchor="t">
            <a:normAutofit/>
          </a:bodyPr>
          <a:lstStyle>
            <a:lvl1pPr marL="0" indent="0" algn="ctr">
              <a:buNone/>
              <a:defRPr sz="2400" b="0" i="0">
                <a:latin typeface="Titillium" charset="0"/>
                <a:ea typeface="Titillium" charset="0"/>
                <a:cs typeface="Titillium" charset="0"/>
              </a:defRPr>
            </a:lvl1pPr>
          </a:lstStyle>
          <a:p>
            <a:endParaRPr lang="en-US"/>
          </a:p>
          <a:p>
            <a:endParaRPr lang="en-US"/>
          </a:p>
          <a:p>
            <a:endParaRPr lang="en-US"/>
          </a:p>
          <a:p>
            <a:endParaRPr lang="en-US"/>
          </a:p>
          <a:p>
            <a:r>
              <a:rPr lang="en-US"/>
              <a:t>Drag &amp; Drop Image</a:t>
            </a:r>
          </a:p>
        </p:txBody>
      </p:sp>
    </p:spTree>
    <p:extLst>
      <p:ext uri="{BB962C8B-B14F-4D97-AF65-F5344CB8AC3E}">
        <p14:creationId xmlns:p14="http://schemas.microsoft.com/office/powerpoint/2010/main" val="6668578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3 Copy + Image">
    <p:spTree>
      <p:nvGrpSpPr>
        <p:cNvPr id="1" name=""/>
        <p:cNvGrpSpPr/>
        <p:nvPr/>
      </p:nvGrpSpPr>
      <p:grpSpPr>
        <a:xfrm>
          <a:off x="0" y="0"/>
          <a:ext cx="0" cy="0"/>
          <a:chOff x="0" y="0"/>
          <a:chExt cx="0" cy="0"/>
        </a:xfrm>
      </p:grpSpPr>
      <p:sp>
        <p:nvSpPr>
          <p:cNvPr id="18" name="Picture Placeholder 2"/>
          <p:cNvSpPr>
            <a:spLocks noGrp="1"/>
          </p:cNvSpPr>
          <p:nvPr>
            <p:ph type="pic" sz="quarter" idx="12"/>
          </p:nvPr>
        </p:nvSpPr>
        <p:spPr>
          <a:xfrm>
            <a:off x="7389340" y="0"/>
            <a:ext cx="4802659" cy="6858000"/>
          </a:xfrm>
          <a:prstGeom prst="rect">
            <a:avLst/>
          </a:prstGeom>
          <a:blipFill>
            <a:blip r:embed="rId2"/>
            <a:tile tx="0" ty="0" sx="100000" sy="10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229325912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n+HeaderImag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1790700" y="685800"/>
            <a:ext cx="8610600" cy="1229497"/>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1000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09136063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n+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97991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4ImageStrip">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p:nvPr>
        </p:nvSpPr>
        <p:spPr>
          <a:xfrm>
            <a:off x="1" y="3429000"/>
            <a:ext cx="3045940" cy="2142678"/>
          </a:xfrm>
          <a:prstGeom prst="rect">
            <a:avLst/>
          </a:prstGeom>
          <a:blipFill>
            <a:blip r:embed="rId2"/>
            <a:tile tx="0" ty="0" sx="100000" sy="10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endParaRPr lang="en-US"/>
          </a:p>
          <a:p>
            <a:r>
              <a:rPr lang="en-US"/>
              <a:t>Drag &amp; Drop Image</a:t>
            </a:r>
          </a:p>
        </p:txBody>
      </p:sp>
      <p:sp>
        <p:nvSpPr>
          <p:cNvPr id="8" name="Picture Placeholder 2">
            <a:extLst>
              <a:ext uri="{FF2B5EF4-FFF2-40B4-BE49-F238E27FC236}">
                <a16:creationId xmlns:a16="http://schemas.microsoft.com/office/drawing/2014/main" id="{C9842CF1-37DB-7E4C-8591-1319EED946A0}"/>
              </a:ext>
            </a:extLst>
          </p:cNvPr>
          <p:cNvSpPr>
            <a:spLocks noGrp="1"/>
          </p:cNvSpPr>
          <p:nvPr>
            <p:ph type="pic" sz="quarter" idx="14"/>
          </p:nvPr>
        </p:nvSpPr>
        <p:spPr>
          <a:xfrm>
            <a:off x="6102486" y="3429000"/>
            <a:ext cx="3045940" cy="2142678"/>
          </a:xfrm>
          <a:prstGeom prst="rect">
            <a:avLst/>
          </a:prstGeom>
          <a:blipFill>
            <a:blip r:embed="rId2"/>
            <a:tile tx="0" ty="0" sx="100000" sy="10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endParaRPr lang="en-US"/>
          </a:p>
          <a:p>
            <a:r>
              <a:rPr lang="en-US"/>
              <a:t>Drag &amp; Drop Image</a:t>
            </a:r>
          </a:p>
        </p:txBody>
      </p:sp>
      <p:sp>
        <p:nvSpPr>
          <p:cNvPr id="9" name="Picture Placeholder 2">
            <a:extLst>
              <a:ext uri="{FF2B5EF4-FFF2-40B4-BE49-F238E27FC236}">
                <a16:creationId xmlns:a16="http://schemas.microsoft.com/office/drawing/2014/main" id="{85A07F08-C548-2C4B-A589-B211AF18808A}"/>
              </a:ext>
            </a:extLst>
          </p:cNvPr>
          <p:cNvSpPr>
            <a:spLocks noGrp="1"/>
          </p:cNvSpPr>
          <p:nvPr>
            <p:ph type="pic" sz="quarter" idx="15"/>
          </p:nvPr>
        </p:nvSpPr>
        <p:spPr>
          <a:xfrm>
            <a:off x="9156971" y="3429000"/>
            <a:ext cx="3045940" cy="2142678"/>
          </a:xfrm>
          <a:prstGeom prst="rect">
            <a:avLst/>
          </a:prstGeom>
          <a:blipFill>
            <a:blip r:embed="rId2"/>
            <a:tile tx="0" ty="0" sx="100000" sy="10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endParaRPr lang="en-US"/>
          </a:p>
          <a:p>
            <a:r>
              <a:rPr lang="en-US"/>
              <a:t>Drag &amp; Drop Image</a:t>
            </a:r>
          </a:p>
        </p:txBody>
      </p:sp>
      <p:sp>
        <p:nvSpPr>
          <p:cNvPr id="7" name="Picture Placeholder 2">
            <a:extLst>
              <a:ext uri="{FF2B5EF4-FFF2-40B4-BE49-F238E27FC236}">
                <a16:creationId xmlns:a16="http://schemas.microsoft.com/office/drawing/2014/main" id="{376414D8-7D2F-D348-966A-52DBFF270F7D}"/>
              </a:ext>
            </a:extLst>
          </p:cNvPr>
          <p:cNvSpPr>
            <a:spLocks noGrp="1"/>
          </p:cNvSpPr>
          <p:nvPr>
            <p:ph type="pic" sz="quarter" idx="13"/>
          </p:nvPr>
        </p:nvSpPr>
        <p:spPr>
          <a:xfrm>
            <a:off x="2814536" y="3294434"/>
            <a:ext cx="3547353" cy="2438400"/>
          </a:xfrm>
          <a:prstGeom prst="rect">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1000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endParaRPr lang="en-US"/>
          </a:p>
          <a:p>
            <a:pPr marL="0" lvl="0" indent="0" algn="ctr">
              <a:buNone/>
            </a:pPr>
            <a:r>
              <a:rPr lang="en-US"/>
              <a:t>Drag &amp; Drop Image</a:t>
            </a:r>
          </a:p>
        </p:txBody>
      </p:sp>
    </p:spTree>
    <p:extLst>
      <p:ext uri="{BB962C8B-B14F-4D97-AF65-F5344CB8AC3E}">
        <p14:creationId xmlns:p14="http://schemas.microsoft.com/office/powerpoint/2010/main" val="234312826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1/3 Image Bottom">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19" name="Picture Placeholder 2"/>
          <p:cNvSpPr>
            <a:spLocks noGrp="1"/>
          </p:cNvSpPr>
          <p:nvPr>
            <p:ph type="pic" sz="quarter" idx="12"/>
          </p:nvPr>
        </p:nvSpPr>
        <p:spPr>
          <a:xfrm>
            <a:off x="0" y="4102443"/>
            <a:ext cx="12191999" cy="2755557"/>
          </a:xfrm>
          <a:prstGeom prst="rect">
            <a:avLst/>
          </a:prstGeom>
          <a:blipFill>
            <a:blip r:embed="rId2"/>
            <a:tile tx="0" ty="0" sx="100000" sy="10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286078310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iPhoneXs-Cle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B2CB04-2F8C-944F-8B7E-1F05C13563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26195" y="1599399"/>
            <a:ext cx="3829634" cy="6502610"/>
          </a:xfrm>
          <a:prstGeom prst="rect">
            <a:avLst/>
          </a:prstGeom>
        </p:spPr>
      </p:pic>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sp>
        <p:nvSpPr>
          <p:cNvPr id="6" name="Picture Placeholder 2">
            <a:extLst>
              <a:ext uri="{FF2B5EF4-FFF2-40B4-BE49-F238E27FC236}">
                <a16:creationId xmlns:a16="http://schemas.microsoft.com/office/drawing/2014/main" id="{98979581-873C-A645-9F18-32A8E3453864}"/>
              </a:ext>
            </a:extLst>
          </p:cNvPr>
          <p:cNvSpPr>
            <a:spLocks noGrp="1"/>
          </p:cNvSpPr>
          <p:nvPr>
            <p:ph type="pic" sz="quarter" idx="18"/>
          </p:nvPr>
        </p:nvSpPr>
        <p:spPr>
          <a:xfrm>
            <a:off x="5065914" y="2437710"/>
            <a:ext cx="2280128" cy="4916225"/>
          </a:xfrm>
          <a:prstGeom prst="roundRect">
            <a:avLst>
              <a:gd name="adj" fmla="val 10937"/>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431800" dist="444500" dir="7020000" sx="107000" sy="107000" algn="ctr" rotWithShape="0">
              <a:srgbClr val="000000">
                <a:alpha val="18000"/>
              </a:srgbClr>
            </a:outerShdw>
          </a:effectLst>
        </p:spPr>
        <p:txBody>
          <a:bodyPr/>
          <a:lstStyle>
            <a:lvl1pPr marL="0" marR="0" indent="0" algn="ctr" defTabSz="914400" rtl="0" eaLnBrk="1" fontAlgn="auto" latinLnBrk="0" hangingPunct="1">
              <a:lnSpc>
                <a:spcPct val="90000"/>
              </a:lnSpc>
              <a:spcBef>
                <a:spcPts val="1000"/>
              </a:spcBef>
              <a:spcAft>
                <a:spcPts val="0"/>
              </a:spcAft>
              <a:buClrTx/>
              <a:buSzTx/>
              <a:buFontTx/>
              <a:buNone/>
              <a:tabLst/>
              <a:defRPr sz="2000"/>
            </a:lvl1pPr>
          </a:lstStyle>
          <a:p>
            <a:endParaRPr lang="en-US"/>
          </a:p>
          <a:p>
            <a:endParaRPr lang="en-US"/>
          </a:p>
          <a:p>
            <a:endParaRPr lang="en-US"/>
          </a:p>
          <a:p>
            <a:r>
              <a:rPr lang="en-US"/>
              <a:t>Drag &amp; Drop Image</a:t>
            </a:r>
          </a:p>
          <a:p>
            <a:endParaRPr lang="en-US"/>
          </a:p>
        </p:txBody>
      </p:sp>
    </p:spTree>
    <p:extLst>
      <p:ext uri="{BB962C8B-B14F-4D97-AF65-F5344CB8AC3E}">
        <p14:creationId xmlns:p14="http://schemas.microsoft.com/office/powerpoint/2010/main" val="420580239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iPhoneXs-Scree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FD54EE-1160-2843-B2DF-4C876F834C5B}"/>
              </a:ext>
            </a:extLst>
          </p:cNvPr>
          <p:cNvSpPr/>
          <p:nvPr userDrawn="1"/>
        </p:nvSpPr>
        <p:spPr>
          <a:xfrm rot="5400000">
            <a:off x="5474517" y="-576952"/>
            <a:ext cx="1226127" cy="12208837"/>
          </a:xfrm>
          <a:prstGeom prst="rect">
            <a:avLst/>
          </a:prstGeom>
          <a:gradFill flip="none" rotWithShape="1">
            <a:gsLst>
              <a:gs pos="0">
                <a:schemeClr val="accent3">
                  <a:lumMod val="97000"/>
                  <a:lumOff val="3000"/>
                </a:schemeClr>
              </a:gs>
              <a:gs pos="100000">
                <a:schemeClr val="accent3">
                  <a:lumMod val="60000"/>
                  <a:lumOff val="40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mn-lt"/>
                <a:ea typeface="Titillium" charset="0"/>
                <a:cs typeface="Titillium" charset="0"/>
              </a:defRPr>
            </a:lvl1pPr>
          </a:lstStyle>
          <a:p>
            <a:r>
              <a:rPr lang="en-US"/>
              <a:t>Click to edit Master title style</a:t>
            </a:r>
          </a:p>
        </p:txBody>
      </p:sp>
      <p:pic>
        <p:nvPicPr>
          <p:cNvPr id="3" name="Picture 2">
            <a:extLst>
              <a:ext uri="{FF2B5EF4-FFF2-40B4-BE49-F238E27FC236}">
                <a16:creationId xmlns:a16="http://schemas.microsoft.com/office/drawing/2014/main" id="{9D434F1E-6AD0-DD4B-AADB-55C8162669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7823" y="1351307"/>
            <a:ext cx="3021201" cy="5129914"/>
          </a:xfrm>
          <a:prstGeom prst="rect">
            <a:avLst/>
          </a:prstGeom>
        </p:spPr>
      </p:pic>
      <p:sp>
        <p:nvSpPr>
          <p:cNvPr id="9" name="Picture Placeholder 8">
            <a:extLst>
              <a:ext uri="{FF2B5EF4-FFF2-40B4-BE49-F238E27FC236}">
                <a16:creationId xmlns:a16="http://schemas.microsoft.com/office/drawing/2014/main" id="{A76AFF16-8AC1-A342-8978-CD9880249A24}"/>
              </a:ext>
            </a:extLst>
          </p:cNvPr>
          <p:cNvSpPr>
            <a:spLocks noGrp="1"/>
          </p:cNvSpPr>
          <p:nvPr>
            <p:ph type="pic" sz="quarter" idx="11" hasCustomPrompt="1"/>
          </p:nvPr>
        </p:nvSpPr>
        <p:spPr>
          <a:xfrm>
            <a:off x="7608140" y="2027423"/>
            <a:ext cx="1776322" cy="3840028"/>
          </a:xfrm>
          <a:prstGeom prst="roundRect">
            <a:avLst>
              <a:gd name="adj" fmla="val 6292"/>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0" name="Picture Placeholder 9">
            <a:extLst>
              <a:ext uri="{FF2B5EF4-FFF2-40B4-BE49-F238E27FC236}">
                <a16:creationId xmlns:a16="http://schemas.microsoft.com/office/drawing/2014/main" id="{7BE3E7C7-259B-554C-94EA-EBAC73EA646B}"/>
              </a:ext>
            </a:extLst>
          </p:cNvPr>
          <p:cNvSpPr>
            <a:spLocks noGrp="1"/>
          </p:cNvSpPr>
          <p:nvPr>
            <p:ph type="pic" sz="quarter" idx="12" hasCustomPrompt="1"/>
          </p:nvPr>
        </p:nvSpPr>
        <p:spPr>
          <a:xfrm>
            <a:off x="2755585" y="2027423"/>
            <a:ext cx="1776322" cy="3840028"/>
          </a:xfrm>
          <a:prstGeom prst="roundRect">
            <a:avLst>
              <a:gd name="adj" fmla="val 7489"/>
            </a:avLst>
          </a:prstGeom>
          <a:blipFill>
            <a:blip r:embed="rId3" cstate="screen">
              <a:extLst>
                <a:ext uri="{28A0092B-C50C-407E-A947-70E740481C1C}">
                  <a14:useLocalDpi xmlns:a14="http://schemas.microsoft.com/office/drawing/2010/main"/>
                </a:ext>
              </a:extLst>
            </a:blip>
            <a:tile tx="0" ty="0" sx="50000" sy="50000" flip="none" algn="ctr"/>
          </a:blipFill>
        </p:spPr>
        <p:txBody>
          <a:bodyPr vert="horz" wrap="square" lIns="91440" tIns="45720" rIns="91440" bIns="45720" rtlCol="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en-US" sz="1600" dirty="0"/>
            </a:lvl1pPr>
          </a:lstStyle>
          <a:p>
            <a:pPr marL="0" marR="0" lvl="0" indent="0" algn="ctr" fontAlgn="auto">
              <a:spcAft>
                <a:spcPts val="0"/>
              </a:spcAft>
              <a:buClrTx/>
              <a:buSzTx/>
              <a:buNone/>
              <a:tabLst/>
            </a:pPr>
            <a:r>
              <a:rPr lang="en-US"/>
              <a:t>Drag &amp; Drop Image</a:t>
            </a:r>
          </a:p>
        </p:txBody>
      </p:sp>
      <p:sp>
        <p:nvSpPr>
          <p:cNvPr id="11" name="Picture Placeholder 10">
            <a:extLst>
              <a:ext uri="{FF2B5EF4-FFF2-40B4-BE49-F238E27FC236}">
                <a16:creationId xmlns:a16="http://schemas.microsoft.com/office/drawing/2014/main" id="{44FF201E-25A8-9747-B9C3-E03DE8C6763F}"/>
              </a:ext>
            </a:extLst>
          </p:cNvPr>
          <p:cNvSpPr>
            <a:spLocks noGrp="1"/>
          </p:cNvSpPr>
          <p:nvPr>
            <p:ph type="pic" sz="quarter" idx="13" hasCustomPrompt="1"/>
          </p:nvPr>
        </p:nvSpPr>
        <p:spPr>
          <a:xfrm>
            <a:off x="403401" y="2027423"/>
            <a:ext cx="1776322" cy="3840028"/>
          </a:xfrm>
          <a:prstGeom prst="roundRect">
            <a:avLst>
              <a:gd name="adj" fmla="val 8287"/>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r>
              <a:rPr lang="en-US"/>
              <a:t>Drag &amp; Drop Image</a:t>
            </a:r>
          </a:p>
        </p:txBody>
      </p:sp>
      <p:sp>
        <p:nvSpPr>
          <p:cNvPr id="12" name="Picture Placeholder 11">
            <a:extLst>
              <a:ext uri="{FF2B5EF4-FFF2-40B4-BE49-F238E27FC236}">
                <a16:creationId xmlns:a16="http://schemas.microsoft.com/office/drawing/2014/main" id="{544C3F71-8ECD-E048-8AB2-02191091DF6D}"/>
              </a:ext>
            </a:extLst>
          </p:cNvPr>
          <p:cNvSpPr>
            <a:spLocks noGrp="1"/>
          </p:cNvSpPr>
          <p:nvPr>
            <p:ph type="pic" sz="quarter" idx="14" hasCustomPrompt="1"/>
          </p:nvPr>
        </p:nvSpPr>
        <p:spPr>
          <a:xfrm>
            <a:off x="9960324" y="2027423"/>
            <a:ext cx="1776322" cy="3840028"/>
          </a:xfrm>
          <a:prstGeom prst="roundRect">
            <a:avLst>
              <a:gd name="adj" fmla="val 7489"/>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6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5" name="Picture Placeholder 26">
            <a:extLst>
              <a:ext uri="{FF2B5EF4-FFF2-40B4-BE49-F238E27FC236}">
                <a16:creationId xmlns:a16="http://schemas.microsoft.com/office/drawing/2014/main" id="{C5D3D93E-F084-9949-A33C-EF944C26ECD1}"/>
              </a:ext>
            </a:extLst>
          </p:cNvPr>
          <p:cNvSpPr>
            <a:spLocks noGrp="1"/>
          </p:cNvSpPr>
          <p:nvPr>
            <p:ph type="pic" sz="quarter" idx="15" hasCustomPrompt="1"/>
          </p:nvPr>
        </p:nvSpPr>
        <p:spPr>
          <a:xfrm>
            <a:off x="5197084" y="2044864"/>
            <a:ext cx="1780992" cy="3840028"/>
          </a:xfrm>
          <a:prstGeom prst="roundRect">
            <a:avLst>
              <a:gd name="adj" fmla="val 8707"/>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218944553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iPhoneX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0B939-9924-9545-9DA1-53EE921C5A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1661" y="174258"/>
            <a:ext cx="3871869" cy="6574324"/>
          </a:xfrm>
          <a:prstGeom prst="rect">
            <a:avLst/>
          </a:prstGeom>
        </p:spPr>
      </p:pic>
      <p:sp>
        <p:nvSpPr>
          <p:cNvPr id="5" name="Title 4">
            <a:extLst>
              <a:ext uri="{FF2B5EF4-FFF2-40B4-BE49-F238E27FC236}">
                <a16:creationId xmlns:a16="http://schemas.microsoft.com/office/drawing/2014/main" id="{CA6434C5-9136-BE43-9C80-732F447D775D}"/>
              </a:ext>
            </a:extLst>
          </p:cNvPr>
          <p:cNvSpPr>
            <a:spLocks noGrp="1"/>
          </p:cNvSpPr>
          <p:nvPr>
            <p:ph type="title"/>
          </p:nvPr>
        </p:nvSpPr>
        <p:spPr>
          <a:xfrm>
            <a:off x="1271004" y="1042988"/>
            <a:ext cx="4353605" cy="596969"/>
          </a:xfrm>
        </p:spPr>
        <p:txBody>
          <a:bodyPr anchor="t">
            <a:normAutofit/>
          </a:bodyPr>
          <a:lstStyle>
            <a:lvl1pPr>
              <a:defRPr sz="3200"/>
            </a:lvl1pPr>
          </a:lstStyle>
          <a:p>
            <a:r>
              <a:rPr lang="en-US"/>
              <a:t>Click to edit</a:t>
            </a:r>
          </a:p>
        </p:txBody>
      </p:sp>
      <p:sp>
        <p:nvSpPr>
          <p:cNvPr id="6" name="Picture Placeholder 26">
            <a:extLst>
              <a:ext uri="{FF2B5EF4-FFF2-40B4-BE49-F238E27FC236}">
                <a16:creationId xmlns:a16="http://schemas.microsoft.com/office/drawing/2014/main" id="{342E2C3B-BA2E-4149-A67B-B6DD3EDFA1F8}"/>
              </a:ext>
            </a:extLst>
          </p:cNvPr>
          <p:cNvSpPr>
            <a:spLocks noGrp="1"/>
          </p:cNvSpPr>
          <p:nvPr>
            <p:ph type="pic" sz="quarter" idx="16" hasCustomPrompt="1"/>
          </p:nvPr>
        </p:nvSpPr>
        <p:spPr>
          <a:xfrm>
            <a:off x="6216161" y="1042988"/>
            <a:ext cx="2292521" cy="4942944"/>
          </a:xfrm>
          <a:prstGeom prst="roundRect">
            <a:avLst>
              <a:gd name="adj" fmla="val 8707"/>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163726937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iPhoneXs-Gre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4175A-F284-B447-9A8B-2AC59564A1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7" name="Picture Placeholder 26">
            <a:extLst>
              <a:ext uri="{FF2B5EF4-FFF2-40B4-BE49-F238E27FC236}">
                <a16:creationId xmlns:a16="http://schemas.microsoft.com/office/drawing/2014/main" id="{10D3B8C2-17C2-1D4F-9965-B9A660B6F1B1}"/>
              </a:ext>
            </a:extLst>
          </p:cNvPr>
          <p:cNvSpPr>
            <a:spLocks noGrp="1"/>
          </p:cNvSpPr>
          <p:nvPr>
            <p:ph type="pic" sz="quarter" idx="16" hasCustomPrompt="1"/>
          </p:nvPr>
        </p:nvSpPr>
        <p:spPr>
          <a:xfrm>
            <a:off x="2572739" y="973114"/>
            <a:ext cx="2292521" cy="4942944"/>
          </a:xfrm>
          <a:prstGeom prst="roundRect">
            <a:avLst>
              <a:gd name="adj" fmla="val 8707"/>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5" name="Rectangle 4">
            <a:extLst>
              <a:ext uri="{FF2B5EF4-FFF2-40B4-BE49-F238E27FC236}">
                <a16:creationId xmlns:a16="http://schemas.microsoft.com/office/drawing/2014/main" id="{E2BF5909-03B6-E54E-B73B-58297F3EFBB6}"/>
              </a:ext>
            </a:extLst>
          </p:cNvPr>
          <p:cNvSpPr/>
          <p:nvPr userDrawn="1"/>
        </p:nvSpPr>
        <p:spPr>
          <a:xfrm>
            <a:off x="5527963" y="1091045"/>
            <a:ext cx="7018803" cy="4707082"/>
          </a:xfrm>
          <a:prstGeom prst="rect">
            <a:avLst/>
          </a:prstGeom>
          <a:noFill/>
          <a:ln w="25400">
            <a:solidFill>
              <a:srgbClr val="0072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15075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iPhoneXs-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502CA6-585E-8D40-A8C3-C9607BAB4B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11991" y="117891"/>
            <a:ext cx="3871869" cy="6574324"/>
          </a:xfrm>
          <a:prstGeom prst="rect">
            <a:avLst/>
          </a:prstGeom>
        </p:spPr>
      </p:pic>
      <p:sp>
        <p:nvSpPr>
          <p:cNvPr id="6" name="Rectangle 5">
            <a:extLst>
              <a:ext uri="{FF2B5EF4-FFF2-40B4-BE49-F238E27FC236}">
                <a16:creationId xmlns:a16="http://schemas.microsoft.com/office/drawing/2014/main" id="{8E5F88E2-9478-8C40-BD0D-A61CD2F85BBC}"/>
              </a:ext>
            </a:extLst>
          </p:cNvPr>
          <p:cNvSpPr/>
          <p:nvPr userDrawn="1"/>
        </p:nvSpPr>
        <p:spPr>
          <a:xfrm>
            <a:off x="5527965" y="1091045"/>
            <a:ext cx="6664036" cy="4707082"/>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6">
            <a:extLst>
              <a:ext uri="{FF2B5EF4-FFF2-40B4-BE49-F238E27FC236}">
                <a16:creationId xmlns:a16="http://schemas.microsoft.com/office/drawing/2014/main" id="{7207CCCA-7D1C-E14E-842E-1CE7CE968C75}"/>
              </a:ext>
            </a:extLst>
          </p:cNvPr>
          <p:cNvSpPr>
            <a:spLocks noGrp="1"/>
          </p:cNvSpPr>
          <p:nvPr>
            <p:ph type="pic" sz="quarter" idx="16" hasCustomPrompt="1"/>
          </p:nvPr>
        </p:nvSpPr>
        <p:spPr>
          <a:xfrm>
            <a:off x="2572739" y="973114"/>
            <a:ext cx="2292521" cy="4942944"/>
          </a:xfrm>
          <a:prstGeom prst="roundRect">
            <a:avLst>
              <a:gd name="adj" fmla="val 8707"/>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116348555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mage-Full-Copy-Overlay">
    <p:spTree>
      <p:nvGrpSpPr>
        <p:cNvPr id="1" name=""/>
        <p:cNvGrpSpPr/>
        <p:nvPr/>
      </p:nvGrpSpPr>
      <p:grpSpPr>
        <a:xfrm>
          <a:off x="0" y="0"/>
          <a:ext cx="0" cy="0"/>
          <a:chOff x="0" y="0"/>
          <a:chExt cx="0" cy="0"/>
        </a:xfrm>
      </p:grpSpPr>
      <p:sp>
        <p:nvSpPr>
          <p:cNvPr id="7" name="Picture Placeholder 2"/>
          <p:cNvSpPr>
            <a:spLocks noGrp="1"/>
          </p:cNvSpPr>
          <p:nvPr>
            <p:ph type="pic" sz="quarter" idx="15"/>
          </p:nvPr>
        </p:nvSpPr>
        <p:spPr>
          <a:xfrm>
            <a:off x="0" y="0"/>
            <a:ext cx="12192000" cy="6858000"/>
          </a:xfrm>
          <a:prstGeom prst="rect">
            <a:avLst/>
          </a:prstGeom>
          <a:blipFill>
            <a:blip r:embed="rId2"/>
            <a:tile tx="0" ty="0" sx="100000" sy="100000" flip="none" algn="ctr"/>
          </a:blipFill>
        </p:spPr>
        <p:txBody>
          <a:bodyPr anchor="t">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296467149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iPhoneXs X2">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0F44811-AA7A-CE4C-9CA3-745265A18F50}"/>
              </a:ext>
            </a:extLst>
          </p:cNvPr>
          <p:cNvSpPr/>
          <p:nvPr userDrawn="1"/>
        </p:nvSpPr>
        <p:spPr>
          <a:xfrm>
            <a:off x="11804753" y="1046691"/>
            <a:ext cx="387247" cy="476461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3" name="Picture 32">
            <a:extLst>
              <a:ext uri="{FF2B5EF4-FFF2-40B4-BE49-F238E27FC236}">
                <a16:creationId xmlns:a16="http://schemas.microsoft.com/office/drawing/2014/main" id="{E074E468-4F87-2D4C-B3CE-21C1E7D666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0155" y="-1159066"/>
            <a:ext cx="3295220" cy="5595191"/>
          </a:xfrm>
          <a:prstGeom prst="rect">
            <a:avLst/>
          </a:prstGeom>
        </p:spPr>
      </p:pic>
      <p:pic>
        <p:nvPicPr>
          <p:cNvPr id="35" name="Picture 34">
            <a:extLst>
              <a:ext uri="{FF2B5EF4-FFF2-40B4-BE49-F238E27FC236}">
                <a16:creationId xmlns:a16="http://schemas.microsoft.com/office/drawing/2014/main" id="{C87C3164-E8C6-454D-BFBF-AE2FF472E5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5181" y="2679111"/>
            <a:ext cx="3295220" cy="5595191"/>
          </a:xfrm>
          <a:prstGeom prst="rect">
            <a:avLst/>
          </a:prstGeom>
        </p:spPr>
      </p:pic>
      <p:sp>
        <p:nvSpPr>
          <p:cNvPr id="10" name="Title 9">
            <a:extLst>
              <a:ext uri="{FF2B5EF4-FFF2-40B4-BE49-F238E27FC236}">
                <a16:creationId xmlns:a16="http://schemas.microsoft.com/office/drawing/2014/main" id="{537657DF-4DD1-984F-B838-93AFB425F943}"/>
              </a:ext>
            </a:extLst>
          </p:cNvPr>
          <p:cNvSpPr>
            <a:spLocks noGrp="1"/>
          </p:cNvSpPr>
          <p:nvPr>
            <p:ph type="title"/>
          </p:nvPr>
        </p:nvSpPr>
        <p:spPr>
          <a:xfrm>
            <a:off x="5665375" y="620138"/>
            <a:ext cx="5745480" cy="696930"/>
          </a:xfrm>
        </p:spPr>
        <p:txBody>
          <a:bodyPr anchor="t">
            <a:normAutofit/>
          </a:bodyPr>
          <a:lstStyle>
            <a:lvl1pPr>
              <a:defRPr sz="3600"/>
            </a:lvl1pPr>
          </a:lstStyle>
          <a:p>
            <a:r>
              <a:rPr lang="en-US"/>
              <a:t>Click to edit Master title style</a:t>
            </a:r>
          </a:p>
        </p:txBody>
      </p:sp>
      <p:sp>
        <p:nvSpPr>
          <p:cNvPr id="27" name="Picture Placeholder 26">
            <a:extLst>
              <a:ext uri="{FF2B5EF4-FFF2-40B4-BE49-F238E27FC236}">
                <a16:creationId xmlns:a16="http://schemas.microsoft.com/office/drawing/2014/main" id="{DA9DE6E3-45D7-944F-96B4-A7AC5ED8DED8}"/>
              </a:ext>
            </a:extLst>
          </p:cNvPr>
          <p:cNvSpPr>
            <a:spLocks noGrp="1"/>
          </p:cNvSpPr>
          <p:nvPr>
            <p:ph type="pic" sz="quarter" idx="13" hasCustomPrompt="1"/>
          </p:nvPr>
        </p:nvSpPr>
        <p:spPr>
          <a:xfrm>
            <a:off x="3257532" y="-441237"/>
            <a:ext cx="1963737" cy="4203700"/>
          </a:xfrm>
          <a:prstGeom prst="roundRect">
            <a:avLst>
              <a:gd name="adj" fmla="val 8004"/>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4" name="Picture Placeholder 26">
            <a:extLst>
              <a:ext uri="{FF2B5EF4-FFF2-40B4-BE49-F238E27FC236}">
                <a16:creationId xmlns:a16="http://schemas.microsoft.com/office/drawing/2014/main" id="{1B439BB9-B6EC-554C-BA8A-12341B76ACD3}"/>
              </a:ext>
            </a:extLst>
          </p:cNvPr>
          <p:cNvSpPr>
            <a:spLocks noGrp="1"/>
          </p:cNvSpPr>
          <p:nvPr>
            <p:ph type="pic" sz="quarter" idx="14" hasCustomPrompt="1"/>
          </p:nvPr>
        </p:nvSpPr>
        <p:spPr>
          <a:xfrm>
            <a:off x="7765608" y="3429000"/>
            <a:ext cx="1963737" cy="4203700"/>
          </a:xfrm>
          <a:prstGeom prst="roundRect">
            <a:avLst>
              <a:gd name="adj" fmla="val 8004"/>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1" name="Rectangle 10">
            <a:extLst>
              <a:ext uri="{FF2B5EF4-FFF2-40B4-BE49-F238E27FC236}">
                <a16:creationId xmlns:a16="http://schemas.microsoft.com/office/drawing/2014/main" id="{9240F79D-754A-B048-A101-34717947BED8}"/>
              </a:ext>
            </a:extLst>
          </p:cNvPr>
          <p:cNvSpPr/>
          <p:nvPr userDrawn="1"/>
        </p:nvSpPr>
        <p:spPr>
          <a:xfrm>
            <a:off x="-584678" y="4322617"/>
            <a:ext cx="7555104" cy="3679063"/>
          </a:xfrm>
          <a:prstGeom prst="rect">
            <a:avLst/>
          </a:prstGeom>
          <a:noFill/>
          <a:ln w="25400">
            <a:solidFill>
              <a:srgbClr val="0072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80878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iPhoneXs X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3688933-C730-2441-BB68-2B71C2F817A0}"/>
              </a:ext>
            </a:extLst>
          </p:cNvPr>
          <p:cNvSpPr/>
          <p:nvPr userDrawn="1"/>
        </p:nvSpPr>
        <p:spPr>
          <a:xfrm>
            <a:off x="-314793" y="935182"/>
            <a:ext cx="7967903" cy="6169968"/>
          </a:xfrm>
          <a:prstGeom prst="rect">
            <a:avLst/>
          </a:prstGeom>
          <a:noFill/>
          <a:ln w="25400">
            <a:solidFill>
              <a:srgbClr val="0072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6F317C8-95CA-5741-9BF9-B9F12CDCE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24485" y="-1246899"/>
            <a:ext cx="3295220" cy="5595191"/>
          </a:xfrm>
          <a:prstGeom prst="rect">
            <a:avLst/>
          </a:prstGeom>
        </p:spPr>
      </p:pic>
      <p:pic>
        <p:nvPicPr>
          <p:cNvPr id="12" name="Picture 11">
            <a:extLst>
              <a:ext uri="{FF2B5EF4-FFF2-40B4-BE49-F238E27FC236}">
                <a16:creationId xmlns:a16="http://schemas.microsoft.com/office/drawing/2014/main" id="{D947B00F-3A4A-CB49-AA1F-FDD094AE25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7884" y="1509959"/>
            <a:ext cx="3295220" cy="5595191"/>
          </a:xfrm>
          <a:prstGeom prst="rect">
            <a:avLst/>
          </a:prstGeom>
        </p:spPr>
      </p:pic>
      <p:pic>
        <p:nvPicPr>
          <p:cNvPr id="14" name="Picture 13">
            <a:extLst>
              <a:ext uri="{FF2B5EF4-FFF2-40B4-BE49-F238E27FC236}">
                <a16:creationId xmlns:a16="http://schemas.microsoft.com/office/drawing/2014/main" id="{E078FC99-B6B9-B940-9B2B-03AA91FB70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5656" y="-436354"/>
            <a:ext cx="3295220" cy="5595191"/>
          </a:xfrm>
          <a:prstGeom prst="rect">
            <a:avLst/>
          </a:prstGeom>
        </p:spPr>
      </p:pic>
      <p:sp>
        <p:nvSpPr>
          <p:cNvPr id="11" name="Picture Placeholder 26">
            <a:extLst>
              <a:ext uri="{FF2B5EF4-FFF2-40B4-BE49-F238E27FC236}">
                <a16:creationId xmlns:a16="http://schemas.microsoft.com/office/drawing/2014/main" id="{74519EAE-779E-A942-91CC-64772ED22156}"/>
              </a:ext>
            </a:extLst>
          </p:cNvPr>
          <p:cNvSpPr>
            <a:spLocks noGrp="1"/>
          </p:cNvSpPr>
          <p:nvPr>
            <p:ph type="pic" sz="quarter" idx="13" hasCustomPrompt="1"/>
          </p:nvPr>
        </p:nvSpPr>
        <p:spPr>
          <a:xfrm>
            <a:off x="4015987" y="-505032"/>
            <a:ext cx="1963737" cy="4203700"/>
          </a:xfrm>
          <a:prstGeom prst="roundRect">
            <a:avLst>
              <a:gd name="adj" fmla="val 8004"/>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3" name="Picture Placeholder 26">
            <a:extLst>
              <a:ext uri="{FF2B5EF4-FFF2-40B4-BE49-F238E27FC236}">
                <a16:creationId xmlns:a16="http://schemas.microsoft.com/office/drawing/2014/main" id="{404C5EE3-F95A-3B44-BFA9-97BD048ABBD0}"/>
              </a:ext>
            </a:extLst>
          </p:cNvPr>
          <p:cNvSpPr>
            <a:spLocks noGrp="1"/>
          </p:cNvSpPr>
          <p:nvPr>
            <p:ph type="pic" sz="quarter" idx="14" hasCustomPrompt="1"/>
          </p:nvPr>
        </p:nvSpPr>
        <p:spPr>
          <a:xfrm>
            <a:off x="6539386" y="2246442"/>
            <a:ext cx="1963737" cy="4203700"/>
          </a:xfrm>
          <a:prstGeom prst="roundRect">
            <a:avLst>
              <a:gd name="adj" fmla="val 8004"/>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
        <p:nvSpPr>
          <p:cNvPr id="15" name="Picture Placeholder 26">
            <a:extLst>
              <a:ext uri="{FF2B5EF4-FFF2-40B4-BE49-F238E27FC236}">
                <a16:creationId xmlns:a16="http://schemas.microsoft.com/office/drawing/2014/main" id="{97859260-51BD-754E-98D2-7BDD86A4CF61}"/>
              </a:ext>
            </a:extLst>
          </p:cNvPr>
          <p:cNvSpPr>
            <a:spLocks noGrp="1"/>
          </p:cNvSpPr>
          <p:nvPr>
            <p:ph type="pic" sz="quarter" idx="15" hasCustomPrompt="1"/>
          </p:nvPr>
        </p:nvSpPr>
        <p:spPr>
          <a:xfrm>
            <a:off x="8996933" y="317219"/>
            <a:ext cx="1963737" cy="4203700"/>
          </a:xfrm>
          <a:prstGeom prst="roundRect">
            <a:avLst>
              <a:gd name="adj" fmla="val 8004"/>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en-US"/>
              <a:t>Drag &amp; Drop Image</a:t>
            </a:r>
          </a:p>
        </p:txBody>
      </p:sp>
    </p:spTree>
    <p:extLst>
      <p:ext uri="{BB962C8B-B14F-4D97-AF65-F5344CB8AC3E}">
        <p14:creationId xmlns:p14="http://schemas.microsoft.com/office/powerpoint/2010/main" val="398473795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Ipad-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400" y="-316578"/>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p:nvPr>
        </p:nvSpPr>
        <p:spPr>
          <a:xfrm>
            <a:off x="5458036" y="891817"/>
            <a:ext cx="4645068" cy="6197553"/>
          </a:xfrm>
          <a:prstGeom prst="roundRect">
            <a:avLst>
              <a:gd name="adj" fmla="val 2530"/>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indent="0" algn="ctr">
              <a:buNone/>
              <a:defRPr sz="2400"/>
            </a:lvl1pPr>
          </a:lstStyle>
          <a:p>
            <a:endParaRPr lang="en-US"/>
          </a:p>
          <a:p>
            <a:endParaRPr lang="en-US"/>
          </a:p>
          <a:p>
            <a:r>
              <a:rPr lang="en-US"/>
              <a:t>Drag &amp; Drop Picture</a:t>
            </a:r>
          </a:p>
        </p:txBody>
      </p:sp>
    </p:spTree>
    <p:extLst>
      <p:ext uri="{BB962C8B-B14F-4D97-AF65-F5344CB8AC3E}">
        <p14:creationId xmlns:p14="http://schemas.microsoft.com/office/powerpoint/2010/main" val="241637345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t-Portrai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5644980" cy="478095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7" y="1173033"/>
            <a:ext cx="5011881" cy="905150"/>
          </a:xfrm>
        </p:spPr>
        <p:txBody>
          <a:bodyPr>
            <a:normAutofit/>
          </a:bodyPr>
          <a:lstStyle>
            <a:lvl1pPr>
              <a:defRPr sz="3600">
                <a:solidFill>
                  <a:schemeClr val="bg1"/>
                </a:solidFill>
              </a:defRPr>
            </a:lvl1pPr>
          </a:lstStyle>
          <a:p>
            <a:r>
              <a:rPr lang="en-US"/>
              <a:t>Master title style</a:t>
            </a:r>
          </a:p>
        </p:txBody>
      </p:sp>
      <p:sp>
        <p:nvSpPr>
          <p:cNvPr id="5" name="Text Placeholder 4">
            <a:extLst>
              <a:ext uri="{FF2B5EF4-FFF2-40B4-BE49-F238E27FC236}">
                <a16:creationId xmlns:a16="http://schemas.microsoft.com/office/drawing/2014/main" id="{3B97CF29-230C-4942-8F9B-D1E49F39B689}"/>
              </a:ext>
            </a:extLst>
          </p:cNvPr>
          <p:cNvSpPr>
            <a:spLocks noGrp="1"/>
          </p:cNvSpPr>
          <p:nvPr>
            <p:ph type="body" sz="quarter" idx="17"/>
          </p:nvPr>
        </p:nvSpPr>
        <p:spPr>
          <a:xfrm>
            <a:off x="331734" y="2405074"/>
            <a:ext cx="4486275"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050CB49-C9C6-5B4C-B766-60C1F5F422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00949" y="-861582"/>
            <a:ext cx="12082670" cy="9062003"/>
          </a:xfrm>
          <a:prstGeom prst="rect">
            <a:avLst/>
          </a:prstGeom>
        </p:spPr>
      </p:pic>
      <p:sp>
        <p:nvSpPr>
          <p:cNvPr id="12" name="Picture Placeholder 4">
            <a:extLst>
              <a:ext uri="{FF2B5EF4-FFF2-40B4-BE49-F238E27FC236}">
                <a16:creationId xmlns:a16="http://schemas.microsoft.com/office/drawing/2014/main" id="{1E2F3481-2C7F-1A4C-83FF-F54608733DB3}"/>
              </a:ext>
            </a:extLst>
          </p:cNvPr>
          <p:cNvSpPr>
            <a:spLocks noGrp="1"/>
          </p:cNvSpPr>
          <p:nvPr>
            <p:ph type="pic" sz="quarter" idx="19"/>
          </p:nvPr>
        </p:nvSpPr>
        <p:spPr>
          <a:xfrm>
            <a:off x="5710585" y="346813"/>
            <a:ext cx="4645068" cy="6197553"/>
          </a:xfrm>
          <a:prstGeom prst="roundRect">
            <a:avLst>
              <a:gd name="adj" fmla="val 2530"/>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indent="0" algn="ctr">
              <a:buNone/>
              <a:defRPr sz="2400"/>
            </a:lvl1pPr>
          </a:lstStyle>
          <a:p>
            <a:endParaRPr lang="en-US"/>
          </a:p>
          <a:p>
            <a:endParaRPr lang="en-US"/>
          </a:p>
          <a:p>
            <a:r>
              <a:rPr lang="en-US"/>
              <a:t>Drag &amp; Drop Picture</a:t>
            </a:r>
          </a:p>
        </p:txBody>
      </p:sp>
    </p:spTree>
    <p:extLst>
      <p:ext uri="{BB962C8B-B14F-4D97-AF65-F5344CB8AC3E}">
        <p14:creationId xmlns:p14="http://schemas.microsoft.com/office/powerpoint/2010/main" val="301194511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Ipad-Landscap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D0B46F3-C718-B147-9104-6AA893FC8B24}"/>
              </a:ext>
            </a:extLst>
          </p:cNvPr>
          <p:cNvSpPr/>
          <p:nvPr userDrawn="1"/>
        </p:nvSpPr>
        <p:spPr>
          <a:xfrm>
            <a:off x="0" y="1173032"/>
            <a:ext cx="8364682" cy="568496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1DE91E-2B25-8146-A2A7-08DD94C7C454}"/>
              </a:ext>
            </a:extLst>
          </p:cNvPr>
          <p:cNvSpPr>
            <a:spLocks noGrp="1"/>
          </p:cNvSpPr>
          <p:nvPr>
            <p:ph type="title" hasCustomPrompt="1"/>
          </p:nvPr>
        </p:nvSpPr>
        <p:spPr>
          <a:xfrm>
            <a:off x="339438" y="1173033"/>
            <a:ext cx="3588826" cy="905150"/>
          </a:xfrm>
        </p:spPr>
        <p:txBody>
          <a:bodyPr>
            <a:normAutofit/>
          </a:bodyPr>
          <a:lstStyle>
            <a:lvl1pPr>
              <a:defRPr sz="3600">
                <a:solidFill>
                  <a:schemeClr val="bg1"/>
                </a:solidFill>
              </a:defRPr>
            </a:lvl1pPr>
          </a:lstStyle>
          <a:p>
            <a:r>
              <a:rPr lang="en-US"/>
              <a:t>Master title style</a:t>
            </a:r>
          </a:p>
        </p:txBody>
      </p:sp>
      <p:sp>
        <p:nvSpPr>
          <p:cNvPr id="12" name="Text Placeholder 4">
            <a:extLst>
              <a:ext uri="{FF2B5EF4-FFF2-40B4-BE49-F238E27FC236}">
                <a16:creationId xmlns:a16="http://schemas.microsoft.com/office/drawing/2014/main" id="{9376D4BF-08DB-0146-8BB7-CB371DB13FC2}"/>
              </a:ext>
            </a:extLst>
          </p:cNvPr>
          <p:cNvSpPr>
            <a:spLocks noGrp="1"/>
          </p:cNvSpPr>
          <p:nvPr>
            <p:ph type="body" sz="quarter" idx="17"/>
          </p:nvPr>
        </p:nvSpPr>
        <p:spPr>
          <a:xfrm>
            <a:off x="331735" y="2405074"/>
            <a:ext cx="3596528" cy="30686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258E3CD-542B-5E49-9E16-782326653CBA}"/>
              </a:ext>
            </a:extLst>
          </p:cNvPr>
          <p:cNvSpPr>
            <a:spLocks noGrp="1"/>
          </p:cNvSpPr>
          <p:nvPr>
            <p:ph type="body" sz="quarter" idx="18"/>
          </p:nvPr>
        </p:nvSpPr>
        <p:spPr>
          <a:xfrm>
            <a:off x="339725" y="5886442"/>
            <a:ext cx="7496175" cy="6921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p:txBody>
      </p:sp>
      <p:pic>
        <p:nvPicPr>
          <p:cNvPr id="13" name="Picture 12">
            <a:extLst>
              <a:ext uri="{FF2B5EF4-FFF2-40B4-BE49-F238E27FC236}">
                <a16:creationId xmlns:a16="http://schemas.microsoft.com/office/drawing/2014/main" id="{C195C148-EC0D-F843-9D3C-4E428CEA2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628570" y="-834597"/>
            <a:ext cx="11777760" cy="8833320"/>
          </a:xfrm>
          <a:prstGeom prst="rect">
            <a:avLst/>
          </a:prstGeom>
        </p:spPr>
      </p:pic>
      <p:sp>
        <p:nvSpPr>
          <p:cNvPr id="14" name="Picture Placeholder 4">
            <a:extLst>
              <a:ext uri="{FF2B5EF4-FFF2-40B4-BE49-F238E27FC236}">
                <a16:creationId xmlns:a16="http://schemas.microsoft.com/office/drawing/2014/main" id="{C9D0ED67-52BC-8E48-ADDA-F3AD0E22221D}"/>
              </a:ext>
            </a:extLst>
          </p:cNvPr>
          <p:cNvSpPr>
            <a:spLocks noGrp="1"/>
          </p:cNvSpPr>
          <p:nvPr>
            <p:ph type="pic" sz="quarter" idx="16"/>
          </p:nvPr>
        </p:nvSpPr>
        <p:spPr>
          <a:xfrm>
            <a:off x="4267701" y="1011676"/>
            <a:ext cx="6043618" cy="4595365"/>
          </a:xfrm>
          <a:prstGeom prst="roundRect">
            <a:avLst>
              <a:gd name="adj" fmla="val 2530"/>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anchor="ctr">
            <a:noAutofit/>
          </a:bodyPr>
          <a:lstStyle>
            <a:lvl1pPr marL="0" indent="0" algn="ctr">
              <a:buNone/>
              <a:defRPr sz="2400"/>
            </a:lvl1pPr>
          </a:lstStyle>
          <a:p>
            <a:endParaRPr lang="en-US"/>
          </a:p>
          <a:p>
            <a:endParaRPr lang="en-US"/>
          </a:p>
          <a:p>
            <a:r>
              <a:rPr lang="en-US"/>
              <a:t>Drag &amp; Drop Picture</a:t>
            </a:r>
          </a:p>
        </p:txBody>
      </p:sp>
    </p:spTree>
    <p:extLst>
      <p:ext uri="{BB962C8B-B14F-4D97-AF65-F5344CB8AC3E}">
        <p14:creationId xmlns:p14="http://schemas.microsoft.com/office/powerpoint/2010/main" val="348306801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MacbookPro-Tight">
    <p:spTree>
      <p:nvGrpSpPr>
        <p:cNvPr id="1" name=""/>
        <p:cNvGrpSpPr/>
        <p:nvPr/>
      </p:nvGrpSpPr>
      <p:grpSpPr>
        <a:xfrm>
          <a:off x="0" y="0"/>
          <a:ext cx="0" cy="0"/>
          <a:chOff x="0" y="0"/>
          <a:chExt cx="0" cy="0"/>
        </a:xfrm>
      </p:grpSpPr>
      <p:pic>
        <p:nvPicPr>
          <p:cNvPr id="3" name="Picture 2" descr="A screen shot of a computer&#10;&#10;Description automatically generated">
            <a:extLst>
              <a:ext uri="{FF2B5EF4-FFF2-40B4-BE49-F238E27FC236}">
                <a16:creationId xmlns:a16="http://schemas.microsoft.com/office/drawing/2014/main" id="{0D69A251-84F4-3748-8D83-748417A1FA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4234" y="1358542"/>
            <a:ext cx="13319185" cy="9989388"/>
          </a:xfrm>
          <a:prstGeom prst="rect">
            <a:avLst/>
          </a:prstGeom>
        </p:spPr>
      </p:pic>
      <p:sp>
        <p:nvSpPr>
          <p:cNvPr id="9" name="Picture Placeholder 2"/>
          <p:cNvSpPr>
            <a:spLocks noGrp="1"/>
          </p:cNvSpPr>
          <p:nvPr>
            <p:ph type="pic" sz="quarter" idx="12" hasCustomPrompt="1"/>
          </p:nvPr>
        </p:nvSpPr>
        <p:spPr>
          <a:xfrm>
            <a:off x="2207289" y="3811865"/>
            <a:ext cx="7725220" cy="4795158"/>
          </a:xfrm>
          <a:prstGeom prst="rect">
            <a:avLst/>
          </a:prstGeom>
          <a:blipFill>
            <a:blip r:embed="rId3" cstate="screen">
              <a:extLst>
                <a:ext uri="{28A0092B-C50C-407E-A947-70E740481C1C}">
                  <a14:useLocalDpi xmlns:a14="http://schemas.microsoft.com/office/drawing/2010/main"/>
                </a:ext>
              </a:extLst>
            </a:blip>
            <a:tile tx="0" ty="0" sx="50000" sy="50000" flip="none" algn="ctr"/>
          </a:blipFill>
        </p:spPr>
        <p:txBody>
          <a:bodyPr tIns="914400" anchor="t" anchorCtr="0">
            <a:normAutofit/>
          </a:bodyPr>
          <a:lstStyle>
            <a:lvl1pPr marL="0" indent="0" algn="ctr">
              <a:buNone/>
              <a:defRPr sz="40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35595930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Macboo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1F8CAB-0FFC-9943-AD56-91B83094A7B2}"/>
              </a:ext>
            </a:extLst>
          </p:cNvPr>
          <p:cNvSpPr/>
          <p:nvPr userDrawn="1"/>
        </p:nvSpPr>
        <p:spPr>
          <a:xfrm rot="16200000">
            <a:off x="995658" y="2839742"/>
            <a:ext cx="2998066" cy="5129081"/>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91B8F1-03C7-7049-90A6-ABEC54628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79400" y="249924"/>
            <a:ext cx="13262196" cy="7471037"/>
          </a:xfrm>
          <a:prstGeom prst="rect">
            <a:avLst/>
          </a:prstGeom>
        </p:spPr>
      </p:pic>
      <p:sp>
        <p:nvSpPr>
          <p:cNvPr id="10" name="Picture Placeholder 2">
            <a:extLst>
              <a:ext uri="{FF2B5EF4-FFF2-40B4-BE49-F238E27FC236}">
                <a16:creationId xmlns:a16="http://schemas.microsoft.com/office/drawing/2014/main" id="{AFB6B99E-ACF6-8544-A81D-FDE2637FBF89}"/>
              </a:ext>
            </a:extLst>
          </p:cNvPr>
          <p:cNvSpPr>
            <a:spLocks noGrp="1"/>
          </p:cNvSpPr>
          <p:nvPr>
            <p:ph type="pic" sz="quarter" idx="13" hasCustomPrompt="1"/>
          </p:nvPr>
        </p:nvSpPr>
        <p:spPr>
          <a:xfrm>
            <a:off x="3371356" y="2148594"/>
            <a:ext cx="6604493" cy="4188706"/>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spTree>
    <p:extLst>
      <p:ext uri="{BB962C8B-B14F-4D97-AF65-F5344CB8AC3E}">
        <p14:creationId xmlns:p14="http://schemas.microsoft.com/office/powerpoint/2010/main" val="247716375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Macboo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1F8CAB-0FFC-9943-AD56-91B83094A7B2}"/>
              </a:ext>
            </a:extLst>
          </p:cNvPr>
          <p:cNvSpPr/>
          <p:nvPr userDrawn="1"/>
        </p:nvSpPr>
        <p:spPr>
          <a:xfrm rot="16200000">
            <a:off x="4971289" y="-362713"/>
            <a:ext cx="2249425" cy="12191999"/>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91B8F1-03C7-7049-90A6-ABEC54628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2537" y="1484394"/>
            <a:ext cx="9484822" cy="4841711"/>
          </a:xfrm>
          <a:prstGeom prst="rect">
            <a:avLst/>
          </a:prstGeom>
        </p:spPr>
      </p:pic>
      <p:sp>
        <p:nvSpPr>
          <p:cNvPr id="10" name="Picture Placeholder 2">
            <a:extLst>
              <a:ext uri="{FF2B5EF4-FFF2-40B4-BE49-F238E27FC236}">
                <a16:creationId xmlns:a16="http://schemas.microsoft.com/office/drawing/2014/main" id="{AFB6B99E-ACF6-8544-A81D-FDE2637FBF89}"/>
              </a:ext>
            </a:extLst>
          </p:cNvPr>
          <p:cNvSpPr>
            <a:spLocks noGrp="1"/>
          </p:cNvSpPr>
          <p:nvPr>
            <p:ph type="pic" sz="quarter" idx="13" hasCustomPrompt="1"/>
          </p:nvPr>
        </p:nvSpPr>
        <p:spPr>
          <a:xfrm>
            <a:off x="4961122" y="2591443"/>
            <a:ext cx="4804353" cy="3024249"/>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pic>
        <p:nvPicPr>
          <p:cNvPr id="6" name="Picture 5" descr="A picture containing drawing&#10;&#10;Description automatically generated">
            <a:extLst>
              <a:ext uri="{FF2B5EF4-FFF2-40B4-BE49-F238E27FC236}">
                <a16:creationId xmlns:a16="http://schemas.microsoft.com/office/drawing/2014/main" id="{6CC56B59-4088-CF4D-882D-5F4C03DE194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0504" y="6359369"/>
            <a:ext cx="912478" cy="223539"/>
          </a:xfrm>
          <a:prstGeom prst="rect">
            <a:avLst/>
          </a:prstGeom>
        </p:spPr>
      </p:pic>
    </p:spTree>
    <p:extLst>
      <p:ext uri="{BB962C8B-B14F-4D97-AF65-F5344CB8AC3E}">
        <p14:creationId xmlns:p14="http://schemas.microsoft.com/office/powerpoint/2010/main" val="242896153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MacbookP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77006-E3B9-FF4A-B5D5-48F37AB3F4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62009" y="477253"/>
            <a:ext cx="8730821" cy="6548116"/>
          </a:xfrm>
          <a:prstGeom prst="rect">
            <a:avLst/>
          </a:prstGeom>
        </p:spPr>
      </p:pic>
      <p:sp>
        <p:nvSpPr>
          <p:cNvPr id="6" name="Picture Placeholder 2"/>
          <p:cNvSpPr>
            <a:spLocks noGrp="1"/>
          </p:cNvSpPr>
          <p:nvPr>
            <p:ph type="pic" sz="quarter" idx="12" hasCustomPrompt="1"/>
          </p:nvPr>
        </p:nvSpPr>
        <p:spPr>
          <a:xfrm>
            <a:off x="3560793" y="2091601"/>
            <a:ext cx="5026766" cy="3255196"/>
          </a:xfrm>
          <a:prstGeom prst="rect">
            <a:avLst/>
          </a:prstGeom>
          <a:blipFill>
            <a:blip r:embed="rId3"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3600" b="0" i="0">
                <a:latin typeface="Source Sans Pro" charset="0"/>
                <a:ea typeface="Source Sans Pro" charset="0"/>
                <a:cs typeface="Source Sans Pro" charset="0"/>
              </a:defRPr>
            </a:lvl1pPr>
          </a:lstStyle>
          <a:p>
            <a:r>
              <a:rPr lang="en-US"/>
              <a:t>Drag &amp; Drop Image</a:t>
            </a:r>
          </a:p>
        </p:txBody>
      </p:sp>
      <p:sp>
        <p:nvSpPr>
          <p:cNvPr id="2" name="Title 1">
            <a:extLst>
              <a:ext uri="{FF2B5EF4-FFF2-40B4-BE49-F238E27FC236}">
                <a16:creationId xmlns:a16="http://schemas.microsoft.com/office/drawing/2014/main" id="{AE1F0CDC-3D93-DA49-90F0-494654FF57DD}"/>
              </a:ext>
            </a:extLst>
          </p:cNvPr>
          <p:cNvSpPr>
            <a:spLocks noGrp="1"/>
          </p:cNvSpPr>
          <p:nvPr>
            <p:ph type="title"/>
          </p:nvPr>
        </p:nvSpPr>
        <p:spPr>
          <a:xfrm>
            <a:off x="2027770" y="365125"/>
            <a:ext cx="8237309" cy="84363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84661529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SurfacePr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00" y="0"/>
            <a:ext cx="12192000" cy="6858000"/>
          </a:xfrm>
          <a:prstGeom prst="rect">
            <a:avLst/>
          </a:prstGeom>
        </p:spPr>
      </p:pic>
      <p:sp>
        <p:nvSpPr>
          <p:cNvPr id="6" name="Picture Placeholder 2"/>
          <p:cNvSpPr>
            <a:spLocks noGrp="1"/>
          </p:cNvSpPr>
          <p:nvPr>
            <p:ph type="pic" sz="quarter" idx="12" hasCustomPrompt="1"/>
          </p:nvPr>
        </p:nvSpPr>
        <p:spPr>
          <a:xfrm>
            <a:off x="1747333" y="1561922"/>
            <a:ext cx="5599605" cy="3609674"/>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9605" h="3609674">
                <a:moveTo>
                  <a:pt x="68687" y="0"/>
                </a:moveTo>
                <a:lnTo>
                  <a:pt x="5543796" y="0"/>
                </a:lnTo>
                <a:lnTo>
                  <a:pt x="5599605" y="3601088"/>
                </a:lnTo>
                <a:lnTo>
                  <a:pt x="0" y="3609674"/>
                </a:lnTo>
                <a:lnTo>
                  <a:pt x="68687" y="0"/>
                </a:ln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32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43628109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_3-Images">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8389088" y="685800"/>
            <a:ext cx="2012212"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endParaRPr lang="en-US"/>
          </a:p>
          <a:p>
            <a:pPr marL="0" lvl="0" indent="0" algn="ctr">
              <a:buNone/>
            </a:pPr>
            <a:endParaRPr lang="en-US"/>
          </a:p>
          <a:p>
            <a:pPr marL="0" lvl="0" indent="0" algn="ctr">
              <a:buNone/>
            </a:pPr>
            <a:endParaRPr lang="en-US"/>
          </a:p>
          <a:p>
            <a:pPr marL="0" lvl="0" indent="0" algn="ctr">
              <a:buNone/>
            </a:pPr>
            <a:r>
              <a:rPr lang="en-US"/>
              <a:t>Drag &amp; Drop Image</a:t>
            </a:r>
          </a:p>
        </p:txBody>
      </p:sp>
      <p:sp>
        <p:nvSpPr>
          <p:cNvPr id="6" name="Picture Placeholder 2"/>
          <p:cNvSpPr>
            <a:spLocks noGrp="1"/>
          </p:cNvSpPr>
          <p:nvPr>
            <p:ph type="pic" sz="quarter" idx="13"/>
          </p:nvPr>
        </p:nvSpPr>
        <p:spPr>
          <a:xfrm>
            <a:off x="6376876" y="685800"/>
            <a:ext cx="2012212"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2100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endParaRPr lang="en-US"/>
          </a:p>
          <a:p>
            <a:pPr marL="0" lvl="0" indent="0" algn="ctr">
              <a:buNone/>
            </a:pPr>
            <a:endParaRPr lang="en-US"/>
          </a:p>
          <a:p>
            <a:pPr marL="0" lvl="0" indent="0" algn="ctr">
              <a:buNone/>
            </a:pPr>
            <a:endParaRPr lang="en-US"/>
          </a:p>
          <a:p>
            <a:pPr marL="0" lvl="0" indent="0" algn="ctr">
              <a:buNone/>
            </a:pPr>
            <a:r>
              <a:rPr lang="en-US"/>
              <a:t>Drag &amp; Drop Image</a:t>
            </a:r>
          </a:p>
        </p:txBody>
      </p:sp>
      <p:sp>
        <p:nvSpPr>
          <p:cNvPr id="7" name="Picture Placeholder 2"/>
          <p:cNvSpPr>
            <a:spLocks noGrp="1"/>
          </p:cNvSpPr>
          <p:nvPr>
            <p:ph type="pic" sz="quarter" idx="14"/>
          </p:nvPr>
        </p:nvSpPr>
        <p:spPr>
          <a:xfrm>
            <a:off x="4364664" y="685800"/>
            <a:ext cx="2012212"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endParaRPr lang="en-US"/>
          </a:p>
          <a:p>
            <a:pPr marL="0" lvl="0" indent="0" algn="ctr">
              <a:buNone/>
            </a:pPr>
            <a:endParaRPr lang="en-US"/>
          </a:p>
          <a:p>
            <a:pPr marL="0" lvl="0" indent="0" algn="ctr">
              <a:buNone/>
            </a:pPr>
            <a:endParaRPr lang="en-US"/>
          </a:p>
          <a:p>
            <a:pPr marL="0" lvl="0" indent="0" algn="ctr">
              <a:buNone/>
            </a:pPr>
            <a:r>
              <a:rPr lang="en-US"/>
              <a:t>Drag &amp; Drop Image</a:t>
            </a:r>
          </a:p>
        </p:txBody>
      </p:sp>
    </p:spTree>
    <p:extLst>
      <p:ext uri="{BB962C8B-B14F-4D97-AF65-F5344CB8AC3E}">
        <p14:creationId xmlns:p14="http://schemas.microsoft.com/office/powerpoint/2010/main" val="68510247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iMac">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97A77-AACC-E24F-8644-C772C0DBEA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30931" y="0"/>
            <a:ext cx="9475269" cy="7106452"/>
          </a:xfrm>
          <a:prstGeom prst="rect">
            <a:avLst/>
          </a:prstGeom>
        </p:spPr>
      </p:pic>
      <p:sp>
        <p:nvSpPr>
          <p:cNvPr id="6" name="Picture Placeholder 2"/>
          <p:cNvSpPr>
            <a:spLocks noGrp="1"/>
          </p:cNvSpPr>
          <p:nvPr>
            <p:ph type="pic" sz="quarter" idx="12"/>
          </p:nvPr>
        </p:nvSpPr>
        <p:spPr>
          <a:xfrm>
            <a:off x="3960650" y="1488609"/>
            <a:ext cx="5585361" cy="361879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3"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400" b="0" i="0">
                <a:latin typeface="Source Sans Pro" charset="0"/>
                <a:ea typeface="Source Sans Pro" charset="0"/>
                <a:cs typeface="Source Sans Pro"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311540441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5F44DE-FAB0-3C42-9278-9B0CAE7F19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91555" y="3959348"/>
            <a:ext cx="3494328" cy="2620746"/>
          </a:xfrm>
          <a:prstGeom prst="rect">
            <a:avLst/>
          </a:prstGeom>
        </p:spPr>
      </p:pic>
      <p:pic>
        <p:nvPicPr>
          <p:cNvPr id="5" name="Picture 4">
            <a:extLst>
              <a:ext uri="{FF2B5EF4-FFF2-40B4-BE49-F238E27FC236}">
                <a16:creationId xmlns:a16="http://schemas.microsoft.com/office/drawing/2014/main" id="{6E18074A-B838-4B4E-9FD9-3295E894BB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2711" y="879532"/>
            <a:ext cx="6308584" cy="3548579"/>
          </a:xfrm>
          <a:prstGeom prst="rect">
            <a:avLst/>
          </a:prstGeom>
        </p:spPr>
      </p:pic>
      <p:pic>
        <p:nvPicPr>
          <p:cNvPr id="6" name="Picture 5">
            <a:extLst>
              <a:ext uri="{FF2B5EF4-FFF2-40B4-BE49-F238E27FC236}">
                <a16:creationId xmlns:a16="http://schemas.microsoft.com/office/drawing/2014/main" id="{FFC0069A-0BEE-854E-84A7-CC9E7FF7EF4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27116" y="1342125"/>
            <a:ext cx="3985530" cy="2245182"/>
          </a:xfrm>
          <a:prstGeom prst="rect">
            <a:avLst/>
          </a:prstGeom>
        </p:spPr>
      </p:pic>
      <p:pic>
        <p:nvPicPr>
          <p:cNvPr id="7" name="Picture 6">
            <a:extLst>
              <a:ext uri="{FF2B5EF4-FFF2-40B4-BE49-F238E27FC236}">
                <a16:creationId xmlns:a16="http://schemas.microsoft.com/office/drawing/2014/main" id="{47C735D6-B744-3C45-BCED-EDDD88C4F11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746377" y="2947149"/>
            <a:ext cx="5074021" cy="3805516"/>
          </a:xfrm>
          <a:prstGeom prst="rect">
            <a:avLst/>
          </a:prstGeom>
        </p:spPr>
      </p:pic>
      <p:sp>
        <p:nvSpPr>
          <p:cNvPr id="8" name="Title 1">
            <a:extLst>
              <a:ext uri="{FF2B5EF4-FFF2-40B4-BE49-F238E27FC236}">
                <a16:creationId xmlns:a16="http://schemas.microsoft.com/office/drawing/2014/main" id="{335B34A8-558F-F94C-B17D-292ED610D88C}"/>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Computer</a:t>
            </a:r>
          </a:p>
        </p:txBody>
      </p:sp>
      <p:sp>
        <p:nvSpPr>
          <p:cNvPr id="9" name="Picture Placeholder 2">
            <a:extLst>
              <a:ext uri="{FF2B5EF4-FFF2-40B4-BE49-F238E27FC236}">
                <a16:creationId xmlns:a16="http://schemas.microsoft.com/office/drawing/2014/main" id="{7ED11310-ACAD-E342-A63B-3E1F1CE16634}"/>
              </a:ext>
            </a:extLst>
          </p:cNvPr>
          <p:cNvSpPr>
            <a:spLocks noGrp="1"/>
          </p:cNvSpPr>
          <p:nvPr>
            <p:ph type="pic" sz="quarter" idx="12" hasCustomPrompt="1"/>
          </p:nvPr>
        </p:nvSpPr>
        <p:spPr>
          <a:xfrm>
            <a:off x="2200768" y="1688972"/>
            <a:ext cx="2896446" cy="1867028"/>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 name="connsiteX0" fmla="*/ 75442 w 5660279"/>
              <a:gd name="connsiteY0" fmla="*/ 4572 h 3157604"/>
              <a:gd name="connsiteX1" fmla="*/ 5660279 w 5660279"/>
              <a:gd name="connsiteY1" fmla="*/ 0 h 3157604"/>
              <a:gd name="connsiteX2" fmla="*/ 5656652 w 5660279"/>
              <a:gd name="connsiteY2" fmla="*/ 3157604 h 3157604"/>
              <a:gd name="connsiteX3" fmla="*/ 19 w 5660279"/>
              <a:gd name="connsiteY3" fmla="*/ 3157047 h 3157604"/>
              <a:gd name="connsiteX4" fmla="*/ 75442 w 5660279"/>
              <a:gd name="connsiteY4" fmla="*/ 4572 h 3157604"/>
              <a:gd name="connsiteX0" fmla="*/ 75422 w 5660259"/>
              <a:gd name="connsiteY0" fmla="*/ 4572 h 3157604"/>
              <a:gd name="connsiteX1" fmla="*/ 5660259 w 5660259"/>
              <a:gd name="connsiteY1" fmla="*/ 0 h 3157604"/>
              <a:gd name="connsiteX2" fmla="*/ 5656632 w 5660259"/>
              <a:gd name="connsiteY2" fmla="*/ 3157604 h 3157604"/>
              <a:gd name="connsiteX3" fmla="*/ -1 w 5660259"/>
              <a:gd name="connsiteY3" fmla="*/ 3157047 h 3157604"/>
              <a:gd name="connsiteX4" fmla="*/ 75422 w 5660259"/>
              <a:gd name="connsiteY4" fmla="*/ 4572 h 3157604"/>
              <a:gd name="connsiteX0" fmla="*/ 75424 w 5660261"/>
              <a:gd name="connsiteY0" fmla="*/ 4572 h 3157604"/>
              <a:gd name="connsiteX1" fmla="*/ 5660261 w 5660261"/>
              <a:gd name="connsiteY1" fmla="*/ 0 h 3157604"/>
              <a:gd name="connsiteX2" fmla="*/ 5656634 w 5660261"/>
              <a:gd name="connsiteY2" fmla="*/ 3157604 h 3157604"/>
              <a:gd name="connsiteX3" fmla="*/ 1 w 5660261"/>
              <a:gd name="connsiteY3" fmla="*/ 3157047 h 3157604"/>
              <a:gd name="connsiteX4" fmla="*/ 75424 w 5660261"/>
              <a:gd name="connsiteY4" fmla="*/ 4572 h 3157604"/>
              <a:gd name="connsiteX0" fmla="*/ 75422 w 5725671"/>
              <a:gd name="connsiteY0" fmla="*/ 4572 h 3162983"/>
              <a:gd name="connsiteX1" fmla="*/ 5660259 w 5725671"/>
              <a:gd name="connsiteY1" fmla="*/ 0 h 3162983"/>
              <a:gd name="connsiteX2" fmla="*/ 5725671 w 5725671"/>
              <a:gd name="connsiteY2" fmla="*/ 3162983 h 3162983"/>
              <a:gd name="connsiteX3" fmla="*/ -1 w 5725671"/>
              <a:gd name="connsiteY3" fmla="*/ 3157047 h 3162983"/>
              <a:gd name="connsiteX4" fmla="*/ 75422 w 5725671"/>
              <a:gd name="connsiteY4" fmla="*/ 4572 h 3162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5671" h="3162983">
                <a:moveTo>
                  <a:pt x="75422" y="4572"/>
                </a:moveTo>
                <a:lnTo>
                  <a:pt x="5660259" y="0"/>
                </a:lnTo>
                <a:lnTo>
                  <a:pt x="5725671" y="3162983"/>
                </a:lnTo>
                <a:lnTo>
                  <a:pt x="-1" y="3157047"/>
                </a:lnTo>
                <a:cubicBezTo>
                  <a:pt x="17340" y="1914108"/>
                  <a:pt x="58080" y="1053872"/>
                  <a:pt x="75422" y="4572"/>
                </a:cubicBezTo>
                <a:close/>
              </a:path>
            </a:pathLst>
          </a:custGeom>
          <a:blipFill>
            <a:blip r:embed="rId6"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sp>
        <p:nvSpPr>
          <p:cNvPr id="10" name="Picture Placeholder 2">
            <a:extLst>
              <a:ext uri="{FF2B5EF4-FFF2-40B4-BE49-F238E27FC236}">
                <a16:creationId xmlns:a16="http://schemas.microsoft.com/office/drawing/2014/main" id="{97E2C8CD-2070-AE46-9A5B-A418639E22DD}"/>
              </a:ext>
            </a:extLst>
          </p:cNvPr>
          <p:cNvSpPr>
            <a:spLocks noGrp="1"/>
          </p:cNvSpPr>
          <p:nvPr>
            <p:ph type="pic" sz="quarter" idx="13" hasCustomPrompt="1"/>
          </p:nvPr>
        </p:nvSpPr>
        <p:spPr>
          <a:xfrm>
            <a:off x="7459309" y="1892300"/>
            <a:ext cx="1960916" cy="1282700"/>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6"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sp>
        <p:nvSpPr>
          <p:cNvPr id="11" name="Picture Placeholder 2">
            <a:extLst>
              <a:ext uri="{FF2B5EF4-FFF2-40B4-BE49-F238E27FC236}">
                <a16:creationId xmlns:a16="http://schemas.microsoft.com/office/drawing/2014/main" id="{ED054CFC-F983-3E4A-A58B-5447B91CFF2D}"/>
              </a:ext>
            </a:extLst>
          </p:cNvPr>
          <p:cNvSpPr>
            <a:spLocks noGrp="1"/>
          </p:cNvSpPr>
          <p:nvPr>
            <p:ph type="pic" sz="quarter" idx="14" hasCustomPrompt="1"/>
          </p:nvPr>
        </p:nvSpPr>
        <p:spPr>
          <a:xfrm>
            <a:off x="6775451" y="3743325"/>
            <a:ext cx="3000374" cy="193992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6"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sp>
        <p:nvSpPr>
          <p:cNvPr id="12" name="Picture Placeholder 2">
            <a:extLst>
              <a:ext uri="{FF2B5EF4-FFF2-40B4-BE49-F238E27FC236}">
                <a16:creationId xmlns:a16="http://schemas.microsoft.com/office/drawing/2014/main" id="{12C53FB6-3521-0546-91F7-D54D5E42F230}"/>
              </a:ext>
            </a:extLst>
          </p:cNvPr>
          <p:cNvSpPr>
            <a:spLocks noGrp="1"/>
          </p:cNvSpPr>
          <p:nvPr>
            <p:ph type="pic" sz="quarter" idx="15" hasCustomPrompt="1"/>
          </p:nvPr>
        </p:nvSpPr>
        <p:spPr>
          <a:xfrm>
            <a:off x="2654977" y="4603750"/>
            <a:ext cx="2015448" cy="1298575"/>
          </a:xfrm>
          <a:custGeom>
            <a:avLst/>
            <a:gdLst>
              <a:gd name="connsiteX0" fmla="*/ 0 w 5522332"/>
              <a:gd name="connsiteY0" fmla="*/ 0 h 3622553"/>
              <a:gd name="connsiteX1" fmla="*/ 5522332 w 5522332"/>
              <a:gd name="connsiteY1" fmla="*/ 0 h 3622553"/>
              <a:gd name="connsiteX2" fmla="*/ 5522332 w 5522332"/>
              <a:gd name="connsiteY2" fmla="*/ 3622553 h 3622553"/>
              <a:gd name="connsiteX3" fmla="*/ 0 w 5522332"/>
              <a:gd name="connsiteY3" fmla="*/ 3622553 h 3622553"/>
              <a:gd name="connsiteX4" fmla="*/ 0 w 5522332"/>
              <a:gd name="connsiteY4" fmla="*/ 0 h 3622553"/>
              <a:gd name="connsiteX0" fmla="*/ 55808 w 5578140"/>
              <a:gd name="connsiteY0" fmla="*/ 0 h 3622553"/>
              <a:gd name="connsiteX1" fmla="*/ 5578140 w 5578140"/>
              <a:gd name="connsiteY1" fmla="*/ 0 h 3622553"/>
              <a:gd name="connsiteX2" fmla="*/ 5578140 w 5578140"/>
              <a:gd name="connsiteY2" fmla="*/ 3622553 h 3622553"/>
              <a:gd name="connsiteX3" fmla="*/ 0 w 5578140"/>
              <a:gd name="connsiteY3" fmla="*/ 3609674 h 3622553"/>
              <a:gd name="connsiteX4" fmla="*/ 55808 w 5578140"/>
              <a:gd name="connsiteY4" fmla="*/ 0 h 3622553"/>
              <a:gd name="connsiteX0" fmla="*/ 55808 w 5578140"/>
              <a:gd name="connsiteY0" fmla="*/ 0 h 3631139"/>
              <a:gd name="connsiteX1" fmla="*/ 5578140 w 5578140"/>
              <a:gd name="connsiteY1" fmla="*/ 0 h 3631139"/>
              <a:gd name="connsiteX2" fmla="*/ 5393543 w 5578140"/>
              <a:gd name="connsiteY2" fmla="*/ 3631139 h 3631139"/>
              <a:gd name="connsiteX3" fmla="*/ 0 w 5578140"/>
              <a:gd name="connsiteY3" fmla="*/ 3609674 h 3631139"/>
              <a:gd name="connsiteX4" fmla="*/ 55808 w 5578140"/>
              <a:gd name="connsiteY4" fmla="*/ 0 h 3631139"/>
              <a:gd name="connsiteX0" fmla="*/ 55808 w 5599605"/>
              <a:gd name="connsiteY0" fmla="*/ 0 h 3609674"/>
              <a:gd name="connsiteX1" fmla="*/ 5578140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453644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55808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55808 w 5599605"/>
              <a:gd name="connsiteY4" fmla="*/ 0 h 3609674"/>
              <a:gd name="connsiteX0" fmla="*/ 14166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141667 w 5599605"/>
              <a:gd name="connsiteY4" fmla="*/ 0 h 3609674"/>
              <a:gd name="connsiteX0" fmla="*/ 68687 w 5599605"/>
              <a:gd name="connsiteY0" fmla="*/ 0 h 3609674"/>
              <a:gd name="connsiteX1" fmla="*/ 5543796 w 5599605"/>
              <a:gd name="connsiteY1" fmla="*/ 0 h 3609674"/>
              <a:gd name="connsiteX2" fmla="*/ 5599605 w 5599605"/>
              <a:gd name="connsiteY2" fmla="*/ 3601088 h 3609674"/>
              <a:gd name="connsiteX3" fmla="*/ 0 w 5599605"/>
              <a:gd name="connsiteY3" fmla="*/ 3609674 h 3609674"/>
              <a:gd name="connsiteX4" fmla="*/ 68687 w 5599605"/>
              <a:gd name="connsiteY4" fmla="*/ 0 h 3609674"/>
              <a:gd name="connsiteX0" fmla="*/ 68687 w 5648952"/>
              <a:gd name="connsiteY0" fmla="*/ 0 h 3609674"/>
              <a:gd name="connsiteX1" fmla="*/ 5648952 w 5648952"/>
              <a:gd name="connsiteY1" fmla="*/ 4572 h 3609674"/>
              <a:gd name="connsiteX2" fmla="*/ 5599605 w 5648952"/>
              <a:gd name="connsiteY2" fmla="*/ 3601088 h 3609674"/>
              <a:gd name="connsiteX3" fmla="*/ 0 w 5648952"/>
              <a:gd name="connsiteY3" fmla="*/ 3609674 h 3609674"/>
              <a:gd name="connsiteX4" fmla="*/ 68687 w 5648952"/>
              <a:gd name="connsiteY4" fmla="*/ 0 h 3609674"/>
              <a:gd name="connsiteX0" fmla="*/ 68687 w 5654469"/>
              <a:gd name="connsiteY0" fmla="*/ 0 h 3609674"/>
              <a:gd name="connsiteX1" fmla="*/ 5648952 w 5654469"/>
              <a:gd name="connsiteY1" fmla="*/ 4572 h 3609674"/>
              <a:gd name="connsiteX2" fmla="*/ 5654469 w 5654469"/>
              <a:gd name="connsiteY2" fmla="*/ 3148460 h 3609674"/>
              <a:gd name="connsiteX3" fmla="*/ 0 w 5654469"/>
              <a:gd name="connsiteY3" fmla="*/ 3609674 h 3609674"/>
              <a:gd name="connsiteX4" fmla="*/ 68687 w 5654469"/>
              <a:gd name="connsiteY4" fmla="*/ 0 h 3609674"/>
              <a:gd name="connsiteX0" fmla="*/ 0 w 5585782"/>
              <a:gd name="connsiteY0" fmla="*/ 0 h 3148460"/>
              <a:gd name="connsiteX1" fmla="*/ 5580265 w 5585782"/>
              <a:gd name="connsiteY1" fmla="*/ 4572 h 3148460"/>
              <a:gd name="connsiteX2" fmla="*/ 5585782 w 5585782"/>
              <a:gd name="connsiteY2" fmla="*/ 3148460 h 3148460"/>
              <a:gd name="connsiteX3" fmla="*/ 575965 w 5585782"/>
              <a:gd name="connsiteY3" fmla="*/ 2859866 h 3148460"/>
              <a:gd name="connsiteX4" fmla="*/ 0 w 5585782"/>
              <a:gd name="connsiteY4" fmla="*/ 0 h 3148460"/>
              <a:gd name="connsiteX0" fmla="*/ 0 w 5585782"/>
              <a:gd name="connsiteY0" fmla="*/ 0 h 3148460"/>
              <a:gd name="connsiteX1" fmla="*/ 5580265 w 5585782"/>
              <a:gd name="connsiteY1" fmla="*/ 4572 h 3148460"/>
              <a:gd name="connsiteX2" fmla="*/ 5585782 w 5585782"/>
              <a:gd name="connsiteY2" fmla="*/ 3148460 h 3148460"/>
              <a:gd name="connsiteX3" fmla="*/ 4465 w 5585782"/>
              <a:gd name="connsiteY3" fmla="*/ 3147902 h 3148460"/>
              <a:gd name="connsiteX4" fmla="*/ 0 w 5585782"/>
              <a:gd name="connsiteY4" fmla="*/ 0 h 3148460"/>
              <a:gd name="connsiteX0" fmla="*/ 155566 w 5581328"/>
              <a:gd name="connsiteY0" fmla="*/ 0 h 3153032"/>
              <a:gd name="connsiteX1" fmla="*/ 5575811 w 5581328"/>
              <a:gd name="connsiteY1" fmla="*/ 9144 h 3153032"/>
              <a:gd name="connsiteX2" fmla="*/ 5581328 w 5581328"/>
              <a:gd name="connsiteY2" fmla="*/ 3153032 h 3153032"/>
              <a:gd name="connsiteX3" fmla="*/ 11 w 5581328"/>
              <a:gd name="connsiteY3" fmla="*/ 3152474 h 3153032"/>
              <a:gd name="connsiteX4" fmla="*/ 155566 w 5581328"/>
              <a:gd name="connsiteY4" fmla="*/ 0 h 3153032"/>
              <a:gd name="connsiteX0" fmla="*/ 524 w 5581734"/>
              <a:gd name="connsiteY0" fmla="*/ 0 h 3153032"/>
              <a:gd name="connsiteX1" fmla="*/ 5576217 w 5581734"/>
              <a:gd name="connsiteY1" fmla="*/ 9144 h 3153032"/>
              <a:gd name="connsiteX2" fmla="*/ 5581734 w 5581734"/>
              <a:gd name="connsiteY2" fmla="*/ 3153032 h 3153032"/>
              <a:gd name="connsiteX3" fmla="*/ 417 w 5581734"/>
              <a:gd name="connsiteY3" fmla="*/ 3152474 h 3153032"/>
              <a:gd name="connsiteX4" fmla="*/ 524 w 5581734"/>
              <a:gd name="connsiteY4" fmla="*/ 0 h 3153032"/>
              <a:gd name="connsiteX0" fmla="*/ 524 w 5585361"/>
              <a:gd name="connsiteY0" fmla="*/ 4572 h 3157604"/>
              <a:gd name="connsiteX1" fmla="*/ 5585361 w 5585361"/>
              <a:gd name="connsiteY1" fmla="*/ 0 h 3157604"/>
              <a:gd name="connsiteX2" fmla="*/ 5581734 w 5585361"/>
              <a:gd name="connsiteY2" fmla="*/ 3157604 h 3157604"/>
              <a:gd name="connsiteX3" fmla="*/ 417 w 5585361"/>
              <a:gd name="connsiteY3" fmla="*/ 3157046 h 3157604"/>
              <a:gd name="connsiteX4" fmla="*/ 524 w 5585361"/>
              <a:gd name="connsiteY4" fmla="*/ 4572 h 3157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361" h="3157604">
                <a:moveTo>
                  <a:pt x="524" y="4572"/>
                </a:moveTo>
                <a:lnTo>
                  <a:pt x="5585361" y="0"/>
                </a:lnTo>
                <a:lnTo>
                  <a:pt x="5581734" y="3157604"/>
                </a:lnTo>
                <a:lnTo>
                  <a:pt x="417" y="3157046"/>
                </a:lnTo>
                <a:cubicBezTo>
                  <a:pt x="-1071" y="2107745"/>
                  <a:pt x="2012" y="1053873"/>
                  <a:pt x="524" y="4572"/>
                </a:cubicBezTo>
                <a:close/>
              </a:path>
            </a:pathLst>
          </a:custGeom>
          <a:blipFill>
            <a:blip r:embed="rId6" cstate="screen">
              <a:extLst>
                <a:ext uri="{28A0092B-C50C-407E-A947-70E740481C1C}">
                  <a14:useLocalDpi xmlns:a14="http://schemas.microsoft.com/office/drawing/2010/main"/>
                </a:ext>
              </a:extLst>
            </a:blip>
            <a:tile tx="0" ty="0" sx="50000" sy="50000" flip="none" algn="ctr"/>
          </a:blipFill>
        </p:spPr>
        <p:txBody>
          <a:bodyPr vert="horz" lIns="91440" tIns="45720" rIns="91440" bIns="45720" rtlCol="0" anchor="ctr">
            <a:normAutofit/>
          </a:bodyPr>
          <a:lstStyle>
            <a:lvl1pPr>
              <a:defRPr lang="en-US" sz="1600" b="0" i="0" dirty="0">
                <a:latin typeface="Source Sans Pro" charset="0"/>
                <a:ea typeface="Source Sans Pro" charset="0"/>
                <a:cs typeface="Source Sans Pro" charset="0"/>
              </a:defRPr>
            </a:lvl1pPr>
          </a:lstStyle>
          <a:p>
            <a:pPr marL="0" lvl="0" indent="0" algn="ctr">
              <a:buNone/>
            </a:pPr>
            <a:r>
              <a:rPr lang="en-US"/>
              <a:t>Drag &amp; Drop Image</a:t>
            </a:r>
          </a:p>
        </p:txBody>
      </p:sp>
    </p:spTree>
    <p:extLst>
      <p:ext uri="{BB962C8B-B14F-4D97-AF65-F5344CB8AC3E}">
        <p14:creationId xmlns:p14="http://schemas.microsoft.com/office/powerpoint/2010/main" val="3551978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9_iPad-To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AFD90D-1477-5A4D-8C4E-633D9D725A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804826"/>
            <a:ext cx="16338857" cy="12254143"/>
          </a:xfrm>
          <a:prstGeom prst="rect">
            <a:avLst/>
          </a:prstGeom>
        </p:spPr>
      </p:pic>
      <p:sp>
        <p:nvSpPr>
          <p:cNvPr id="6" name="Picture Placeholder 4">
            <a:extLst>
              <a:ext uri="{FF2B5EF4-FFF2-40B4-BE49-F238E27FC236}">
                <a16:creationId xmlns:a16="http://schemas.microsoft.com/office/drawing/2014/main" id="{993DD1A1-4D35-4E4B-B53E-6F4EBAC47925}"/>
              </a:ext>
            </a:extLst>
          </p:cNvPr>
          <p:cNvSpPr>
            <a:spLocks noGrp="1"/>
          </p:cNvSpPr>
          <p:nvPr>
            <p:ph type="pic" sz="quarter" idx="16" hasCustomPrompt="1"/>
          </p:nvPr>
        </p:nvSpPr>
        <p:spPr>
          <a:xfrm>
            <a:off x="3148717" y="2437885"/>
            <a:ext cx="6281530" cy="8380675"/>
          </a:xfrm>
          <a:prstGeom prst="roundRect">
            <a:avLst>
              <a:gd name="adj" fmla="val 2530"/>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bIns="2286000" anchor="b" anchorCtr="0">
            <a:noAutofit/>
          </a:bodyPr>
          <a:lstStyle>
            <a:lvl1pPr marL="0" indent="0" algn="ctr">
              <a:buNone/>
              <a:defRPr sz="2800"/>
            </a:lvl1pPr>
          </a:lstStyle>
          <a:p>
            <a:r>
              <a:rPr lang="en-US"/>
              <a:t>Drag &amp; Drop Picture</a:t>
            </a:r>
          </a:p>
        </p:txBody>
      </p:sp>
      <p:sp>
        <p:nvSpPr>
          <p:cNvPr id="12" name="Title 4"/>
          <p:cNvSpPr>
            <a:spLocks noGrp="1"/>
          </p:cNvSpPr>
          <p:nvPr>
            <p:ph type="title" hasCustomPrompt="1"/>
          </p:nvPr>
        </p:nvSpPr>
        <p:spPr>
          <a:xfrm>
            <a:off x="1866900" y="1000025"/>
            <a:ext cx="4229100" cy="1621619"/>
          </a:xfrm>
          <a:prstGeom prst="rect">
            <a:avLst/>
          </a:prstGeom>
        </p:spPr>
        <p:txBody>
          <a:bodyPr/>
          <a:lstStyle>
            <a:lvl1pPr>
              <a:defRPr sz="3600"/>
            </a:lvl1pPr>
          </a:lstStyle>
          <a:p>
            <a:r>
              <a:rPr lang="en-US"/>
              <a:t>CLICK TO EDIT MASTER TITLE STYLE</a:t>
            </a:r>
          </a:p>
        </p:txBody>
      </p:sp>
    </p:spTree>
    <p:extLst>
      <p:ext uri="{BB962C8B-B14F-4D97-AF65-F5344CB8AC3E}">
        <p14:creationId xmlns:p14="http://schemas.microsoft.com/office/powerpoint/2010/main" val="1331223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iPad-Botto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5A84C-D0B7-E646-B0C4-3134A84D5C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5843" y="-5648469"/>
            <a:ext cx="16338857" cy="12254143"/>
          </a:xfrm>
          <a:prstGeom prst="rect">
            <a:avLst/>
          </a:prstGeom>
        </p:spPr>
      </p:pic>
      <p:sp>
        <p:nvSpPr>
          <p:cNvPr id="16" name="Picture Placeholder 4">
            <a:extLst>
              <a:ext uri="{FF2B5EF4-FFF2-40B4-BE49-F238E27FC236}">
                <a16:creationId xmlns:a16="http://schemas.microsoft.com/office/drawing/2014/main" id="{917B6C70-E61A-7C44-BB41-8023ED34EDF2}"/>
              </a:ext>
            </a:extLst>
          </p:cNvPr>
          <p:cNvSpPr>
            <a:spLocks noGrp="1"/>
          </p:cNvSpPr>
          <p:nvPr>
            <p:ph type="pic" sz="quarter" idx="16" hasCustomPrompt="1"/>
          </p:nvPr>
        </p:nvSpPr>
        <p:spPr>
          <a:xfrm>
            <a:off x="3148717" y="-4015410"/>
            <a:ext cx="6281530" cy="8380675"/>
          </a:xfrm>
          <a:prstGeom prst="roundRect">
            <a:avLst>
              <a:gd name="adj" fmla="val 2530"/>
            </a:avLst>
          </a:prstGeom>
          <a:blipFill>
            <a:blip r:embed="rId3" cstate="screen">
              <a:extLst>
                <a:ext uri="{28A0092B-C50C-407E-A947-70E740481C1C}">
                  <a14:useLocalDpi xmlns:a14="http://schemas.microsoft.com/office/drawing/2010/main"/>
                </a:ext>
              </a:extLst>
            </a:blip>
            <a:tile tx="0" ty="0" sx="50000" sy="50000" flip="none" algn="ctr"/>
          </a:blipFill>
        </p:spPr>
        <p:txBody>
          <a:bodyPr wrap="square" bIns="2286000" anchor="b" anchorCtr="0">
            <a:noAutofit/>
          </a:bodyPr>
          <a:lstStyle>
            <a:lvl1pPr marL="0" indent="0" algn="ctr">
              <a:buNone/>
              <a:defRPr sz="2800"/>
            </a:lvl1pPr>
          </a:lstStyle>
          <a:p>
            <a:r>
              <a:rPr lang="en-US"/>
              <a:t>Drag &amp; Drop Picture</a:t>
            </a:r>
          </a:p>
        </p:txBody>
      </p:sp>
    </p:spTree>
    <p:extLst>
      <p:ext uri="{BB962C8B-B14F-4D97-AF65-F5344CB8AC3E}">
        <p14:creationId xmlns:p14="http://schemas.microsoft.com/office/powerpoint/2010/main" val="26699273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525379-0BB8-3646-AFDF-672B003C1DB7}"/>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Tablet</a:t>
            </a:r>
          </a:p>
        </p:txBody>
      </p:sp>
    </p:spTree>
    <p:extLst>
      <p:ext uri="{BB962C8B-B14F-4D97-AF65-F5344CB8AC3E}">
        <p14:creationId xmlns:p14="http://schemas.microsoft.com/office/powerpoint/2010/main" val="3440739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559FA3-D3B7-4542-918A-FFC1B2DA756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57017" y="735769"/>
            <a:ext cx="3954690" cy="6714952"/>
          </a:xfrm>
          <a:prstGeom prst="rect">
            <a:avLst/>
          </a:prstGeom>
        </p:spPr>
      </p:pic>
      <p:sp>
        <p:nvSpPr>
          <p:cNvPr id="5" name="Title 1">
            <a:extLst>
              <a:ext uri="{FF2B5EF4-FFF2-40B4-BE49-F238E27FC236}">
                <a16:creationId xmlns:a16="http://schemas.microsoft.com/office/drawing/2014/main" id="{0BA582D8-F3C6-2147-B0CC-B88DFC224011}"/>
              </a:ext>
            </a:extLst>
          </p:cNvPr>
          <p:cNvSpPr>
            <a:spLocks noGrp="1"/>
          </p:cNvSpPr>
          <p:nvPr>
            <p:ph type="title"/>
          </p:nvPr>
        </p:nvSpPr>
        <p:spPr>
          <a:xfrm>
            <a:off x="1790700" y="1042859"/>
            <a:ext cx="8610600" cy="495486"/>
          </a:xfrm>
          <a:prstGeom prst="rect">
            <a:avLst/>
          </a:prstGeom>
        </p:spPr>
        <p:txBody>
          <a:bodyPr>
            <a:normAutofit fontScale="90000"/>
          </a:bodyPr>
          <a:lstStyle>
            <a:lvl1pPr algn="ctr">
              <a:defRPr sz="2900">
                <a:latin typeface="+mn-lt"/>
              </a:defRPr>
            </a:lvl1pPr>
          </a:lstStyle>
          <a:p>
            <a:r>
              <a:rPr lang="en-US"/>
              <a:t>UI Kit Phones</a:t>
            </a:r>
          </a:p>
        </p:txBody>
      </p:sp>
      <p:sp>
        <p:nvSpPr>
          <p:cNvPr id="8" name="Picture Placeholder 21">
            <a:extLst>
              <a:ext uri="{FF2B5EF4-FFF2-40B4-BE49-F238E27FC236}">
                <a16:creationId xmlns:a16="http://schemas.microsoft.com/office/drawing/2014/main" id="{180BA977-EB96-224C-9DA3-2AC1648DA000}"/>
              </a:ext>
            </a:extLst>
          </p:cNvPr>
          <p:cNvSpPr>
            <a:spLocks noGrp="1" noChangeAspect="1"/>
          </p:cNvSpPr>
          <p:nvPr>
            <p:ph type="pic" sz="quarter" idx="4294967295"/>
          </p:nvPr>
        </p:nvSpPr>
        <p:spPr>
          <a:xfrm>
            <a:off x="4934233" y="1647039"/>
            <a:ext cx="2323533" cy="4983202"/>
          </a:xfrm>
          <a:prstGeom prst="roundRect">
            <a:avLst>
              <a:gd name="adj" fmla="val 9261"/>
            </a:avLst>
          </a:prstGeom>
          <a:blipFill dpi="0" rotWithShape="1">
            <a:blip r:embed="rId3"/>
            <a:srcRect/>
            <a:tile tx="0" ty="0" sx="100000" sy="100000" flip="x" algn="ctr"/>
          </a:blipFill>
          <a:ln w="6350" cap="rnd">
            <a:noFill/>
          </a:ln>
          <a:effectLst>
            <a:outerShdw blurRad="520700" dist="101600" dir="8340000" sx="98000" sy="98000" algn="ctr" rotWithShape="0">
              <a:srgbClr val="000000">
                <a:alpha val="26000"/>
              </a:srgbClr>
            </a:outerShdw>
          </a:effectLst>
        </p:spPr>
      </p:sp>
    </p:spTree>
    <p:extLst>
      <p:ext uri="{BB962C8B-B14F-4D97-AF65-F5344CB8AC3E}">
        <p14:creationId xmlns:p14="http://schemas.microsoft.com/office/powerpoint/2010/main" val="18416361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9" name="Picture Placeholder 2"/>
          <p:cNvSpPr>
            <a:spLocks noGrp="1"/>
          </p:cNvSpPr>
          <p:nvPr>
            <p:ph type="pic" sz="quarter" idx="10" hasCustomPrompt="1"/>
          </p:nvPr>
        </p:nvSpPr>
        <p:spPr>
          <a:xfrm>
            <a:off x="4076108" y="2377643"/>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90698" y="2377643"/>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361516" y="2377643"/>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646925" y="2377643"/>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57090971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9" name="Picture Placeholder 2"/>
          <p:cNvSpPr>
            <a:spLocks noGrp="1"/>
          </p:cNvSpPr>
          <p:nvPr>
            <p:ph type="pic" sz="quarter" idx="10" hasCustomPrompt="1"/>
          </p:nvPr>
        </p:nvSpPr>
        <p:spPr>
          <a:xfrm>
            <a:off x="3997527" y="1483966"/>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0" name="Picture Placeholder 2"/>
          <p:cNvSpPr>
            <a:spLocks noGrp="1"/>
          </p:cNvSpPr>
          <p:nvPr>
            <p:ph type="pic" sz="quarter" idx="11" hasCustomPrompt="1"/>
          </p:nvPr>
        </p:nvSpPr>
        <p:spPr>
          <a:xfrm>
            <a:off x="1712117" y="1483966"/>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1" name="Picture Placeholder 2"/>
          <p:cNvSpPr>
            <a:spLocks noGrp="1"/>
          </p:cNvSpPr>
          <p:nvPr>
            <p:ph type="pic" sz="quarter" idx="12" hasCustomPrompt="1"/>
          </p:nvPr>
        </p:nvSpPr>
        <p:spPr>
          <a:xfrm>
            <a:off x="6282935" y="1483966"/>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2" name="Picture Placeholder 2"/>
          <p:cNvSpPr>
            <a:spLocks noGrp="1"/>
          </p:cNvSpPr>
          <p:nvPr>
            <p:ph type="pic" sz="quarter" idx="13" hasCustomPrompt="1"/>
          </p:nvPr>
        </p:nvSpPr>
        <p:spPr>
          <a:xfrm>
            <a:off x="8568344" y="1483966"/>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7" name="Picture Placeholder 2"/>
          <p:cNvSpPr>
            <a:spLocks noGrp="1"/>
          </p:cNvSpPr>
          <p:nvPr>
            <p:ph type="pic" sz="quarter" idx="14" hasCustomPrompt="1"/>
          </p:nvPr>
        </p:nvSpPr>
        <p:spPr>
          <a:xfrm>
            <a:off x="3997527" y="3905891"/>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8" name="Picture Placeholder 2"/>
          <p:cNvSpPr>
            <a:spLocks noGrp="1"/>
          </p:cNvSpPr>
          <p:nvPr>
            <p:ph type="pic" sz="quarter" idx="15" hasCustomPrompt="1"/>
          </p:nvPr>
        </p:nvSpPr>
        <p:spPr>
          <a:xfrm>
            <a:off x="1712117" y="3905891"/>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3" name="Picture Placeholder 2"/>
          <p:cNvSpPr>
            <a:spLocks noGrp="1"/>
          </p:cNvSpPr>
          <p:nvPr>
            <p:ph type="pic" sz="quarter" idx="16" hasCustomPrompt="1"/>
          </p:nvPr>
        </p:nvSpPr>
        <p:spPr>
          <a:xfrm>
            <a:off x="6282935" y="3905891"/>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
        <p:nvSpPr>
          <p:cNvPr id="14" name="Picture Placeholder 2"/>
          <p:cNvSpPr>
            <a:spLocks noGrp="1"/>
          </p:cNvSpPr>
          <p:nvPr>
            <p:ph type="pic" sz="quarter" idx="17" hasCustomPrompt="1"/>
          </p:nvPr>
        </p:nvSpPr>
        <p:spPr>
          <a:xfrm>
            <a:off x="8568344" y="3905891"/>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0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161650414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3915137" y="685800"/>
            <a:ext cx="3471826" cy="4661704"/>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t">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
        <p:nvSpPr>
          <p:cNvPr id="8" name="Picture Placeholder 2"/>
          <p:cNvSpPr>
            <a:spLocks noGrp="1"/>
          </p:cNvSpPr>
          <p:nvPr>
            <p:ph type="pic" sz="quarter" idx="13" hasCustomPrompt="1"/>
          </p:nvPr>
        </p:nvSpPr>
        <p:spPr>
          <a:xfrm>
            <a:off x="5651050" y="3429000"/>
            <a:ext cx="2346767" cy="2743199"/>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685800" dist="50800" dir="13200000" algn="ctr" rotWithShape="0">
              <a:srgbClr val="000000">
                <a:alpha val="44000"/>
              </a:srgbClr>
            </a:outerShdw>
          </a:effectLst>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394426053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2"/>
          <p:cNvSpPr>
            <a:spLocks noGrp="1"/>
          </p:cNvSpPr>
          <p:nvPr>
            <p:ph type="pic" sz="quarter" idx="12" hasCustomPrompt="1"/>
          </p:nvPr>
        </p:nvSpPr>
        <p:spPr>
          <a:xfrm>
            <a:off x="4114800" y="685800"/>
            <a:ext cx="3274540"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07717262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_Image-Tall-Conten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1819552" y="1"/>
            <a:ext cx="4092977" cy="6857999"/>
          </a:xfrm>
          <a:prstGeom prst="rect">
            <a:avLst/>
          </a:prstGeom>
          <a:blipFill>
            <a:blip r:embed="rId2"/>
            <a:tile tx="0" ty="0" sx="100000" sy="100000" flip="none" algn="ctr"/>
          </a:blipFill>
          <a:effectLst>
            <a:outerShdw sx="1000" sy="1000" algn="ctr" rotWithShape="0">
              <a:srgbClr val="000000"/>
            </a:outerShdw>
          </a:effectLst>
        </p:spPr>
        <p:txBody>
          <a:bodyPr wrap="square" anchor="ctr">
            <a:noAutofit/>
          </a:bodyPr>
          <a:lstStyle>
            <a:lvl1pPr marL="0" indent="0" algn="ctr">
              <a:buNone/>
              <a:defRPr sz="3200" b="0" i="0">
                <a:latin typeface="Titillium" charset="0"/>
                <a:ea typeface="Titillium" charset="0"/>
                <a:cs typeface="Titillium" charset="0"/>
              </a:defRPr>
            </a:lvl1pPr>
          </a:lstStyle>
          <a:p>
            <a:endParaRPr lang="en-US"/>
          </a:p>
          <a:p>
            <a:endParaRPr lang="en-US"/>
          </a:p>
          <a:p>
            <a:r>
              <a:rPr lang="en-US"/>
              <a:t>Drag &amp; Drop Image</a:t>
            </a:r>
          </a:p>
        </p:txBody>
      </p:sp>
      <p:sp>
        <p:nvSpPr>
          <p:cNvPr id="2" name="Title 1">
            <a:extLst>
              <a:ext uri="{FF2B5EF4-FFF2-40B4-BE49-F238E27FC236}">
                <a16:creationId xmlns:a16="http://schemas.microsoft.com/office/drawing/2014/main" id="{DF0C4413-AA15-754D-952E-355289C009F7}"/>
              </a:ext>
            </a:extLst>
          </p:cNvPr>
          <p:cNvSpPr>
            <a:spLocks noGrp="1"/>
          </p:cNvSpPr>
          <p:nvPr>
            <p:ph type="title"/>
          </p:nvPr>
        </p:nvSpPr>
        <p:spPr>
          <a:xfrm>
            <a:off x="6346478" y="1222218"/>
            <a:ext cx="5007321" cy="468470"/>
          </a:xfrm>
        </p:spPr>
        <p:txBody>
          <a:bodyPr/>
          <a:lstStyle/>
          <a:p>
            <a:r>
              <a:rPr lang="en-US"/>
              <a:t>Click to edit Master title style</a:t>
            </a:r>
          </a:p>
        </p:txBody>
      </p:sp>
    </p:spTree>
    <p:extLst>
      <p:ext uri="{BB962C8B-B14F-4D97-AF65-F5344CB8AC3E}">
        <p14:creationId xmlns:p14="http://schemas.microsoft.com/office/powerpoint/2010/main" val="392987031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charset="0"/>
                <a:ea typeface="Titillium" charset="0"/>
                <a:cs typeface="Titillium" charset="0"/>
              </a:defRPr>
            </a:lvl1pPr>
          </a:lstStyle>
          <a:p>
            <a:r>
              <a:rPr lang="en-US"/>
              <a:t>Click to edit Master title style</a:t>
            </a:r>
          </a:p>
        </p:txBody>
      </p:sp>
      <p:sp>
        <p:nvSpPr>
          <p:cNvPr id="10" name="Picture Placeholder 2"/>
          <p:cNvSpPr>
            <a:spLocks noGrp="1"/>
          </p:cNvSpPr>
          <p:nvPr>
            <p:ph type="pic" sz="quarter" idx="11" hasCustomPrompt="1"/>
          </p:nvPr>
        </p:nvSpPr>
        <p:spPr>
          <a:xfrm>
            <a:off x="4360087" y="2099850"/>
            <a:ext cx="3471826" cy="3471828"/>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21000"/>
              </a:srgbClr>
            </a:outerShdw>
          </a:effectLst>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7" name="Picture Placeholder 2"/>
          <p:cNvSpPr>
            <a:spLocks noGrp="1"/>
          </p:cNvSpPr>
          <p:nvPr>
            <p:ph type="pic" sz="quarter" idx="12" hasCustomPrompt="1"/>
          </p:nvPr>
        </p:nvSpPr>
        <p:spPr>
          <a:xfrm>
            <a:off x="685800" y="2099850"/>
            <a:ext cx="3471826" cy="3471828"/>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
        <p:nvSpPr>
          <p:cNvPr id="28" name="Picture Placeholder 2"/>
          <p:cNvSpPr>
            <a:spLocks noGrp="1"/>
          </p:cNvSpPr>
          <p:nvPr>
            <p:ph type="pic" sz="quarter" idx="13" hasCustomPrompt="1"/>
          </p:nvPr>
        </p:nvSpPr>
        <p:spPr>
          <a:xfrm>
            <a:off x="8034374" y="2099850"/>
            <a:ext cx="3471826" cy="3471828"/>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36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34096347"/>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 y="0"/>
            <a:ext cx="12192000" cy="6858000"/>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48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426613285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8471971" y="1261430"/>
            <a:ext cx="3720029" cy="4441165"/>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0" name="Picture Placeholder 2"/>
          <p:cNvSpPr>
            <a:spLocks noGrp="1"/>
          </p:cNvSpPr>
          <p:nvPr>
            <p:ph type="pic" sz="quarter" idx="11" hasCustomPrompt="1"/>
          </p:nvPr>
        </p:nvSpPr>
        <p:spPr>
          <a:xfrm>
            <a:off x="5647980" y="1261431"/>
            <a:ext cx="2689963" cy="3211418"/>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1" name="Picture Placeholder 2"/>
          <p:cNvSpPr>
            <a:spLocks noGrp="1"/>
          </p:cNvSpPr>
          <p:nvPr>
            <p:ph type="pic" sz="quarter" idx="12" hasCustomPrompt="1"/>
          </p:nvPr>
        </p:nvSpPr>
        <p:spPr>
          <a:xfrm>
            <a:off x="2823990" y="1261431"/>
            <a:ext cx="2689963" cy="3211418"/>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
        <p:nvSpPr>
          <p:cNvPr id="22" name="Picture Placeholder 2"/>
          <p:cNvSpPr>
            <a:spLocks noGrp="1"/>
          </p:cNvSpPr>
          <p:nvPr>
            <p:ph type="pic" sz="quarter" idx="13" hasCustomPrompt="1"/>
          </p:nvPr>
        </p:nvSpPr>
        <p:spPr>
          <a:xfrm>
            <a:off x="0" y="1261431"/>
            <a:ext cx="2689963" cy="3211418"/>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r>
              <a:rPr lang="en-US"/>
              <a:t>Drag &amp; Drop Image</a:t>
            </a:r>
          </a:p>
        </p:txBody>
      </p:sp>
    </p:spTree>
    <p:extLst>
      <p:ext uri="{BB962C8B-B14F-4D97-AF65-F5344CB8AC3E}">
        <p14:creationId xmlns:p14="http://schemas.microsoft.com/office/powerpoint/2010/main" val="2508266754"/>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1" y="685800"/>
            <a:ext cx="3436208"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68494601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1790700" y="685800"/>
            <a:ext cx="4305300"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306684535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Title Slide">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096001" y="685800"/>
            <a:ext cx="4305300" cy="2400300"/>
          </a:xfrm>
          <a:prstGeom prst="rect">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4" name="Picture Placeholder 2"/>
          <p:cNvSpPr>
            <a:spLocks noGrp="1"/>
          </p:cNvSpPr>
          <p:nvPr>
            <p:ph type="pic" sz="quarter" idx="11" hasCustomPrompt="1"/>
          </p:nvPr>
        </p:nvSpPr>
        <p:spPr>
          <a:xfrm>
            <a:off x="8204885" y="3243648"/>
            <a:ext cx="2196415" cy="2928552"/>
          </a:xfrm>
          <a:prstGeom prst="rect">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5" name="Picture Placeholder 2"/>
          <p:cNvSpPr>
            <a:spLocks noGrp="1"/>
          </p:cNvSpPr>
          <p:nvPr>
            <p:ph type="pic" sz="quarter" idx="12" hasCustomPrompt="1"/>
          </p:nvPr>
        </p:nvSpPr>
        <p:spPr>
          <a:xfrm>
            <a:off x="6096000" y="3243647"/>
            <a:ext cx="1969872" cy="1674341"/>
          </a:xfrm>
          <a:prstGeom prst="rect">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6040116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B1D3CD64-85DC-1C40-B7C6-FA81F4100FB6}"/>
              </a:ext>
            </a:extLst>
          </p:cNvPr>
          <p:cNvSpPr>
            <a:spLocks noGrp="1"/>
          </p:cNvSpPr>
          <p:nvPr>
            <p:ph type="pic" sz="quarter" idx="4294967295" hasCustomPrompt="1"/>
          </p:nvPr>
        </p:nvSpPr>
        <p:spPr>
          <a:xfrm>
            <a:off x="1790700" y="2996059"/>
            <a:ext cx="2011680" cy="2011680"/>
          </a:xfr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18" name="Picture Placeholder 2">
            <a:extLst>
              <a:ext uri="{FF2B5EF4-FFF2-40B4-BE49-F238E27FC236}">
                <a16:creationId xmlns:a16="http://schemas.microsoft.com/office/drawing/2014/main" id="{92D942B4-7D9C-CB4C-AB4A-E277891F35AA}"/>
              </a:ext>
            </a:extLst>
          </p:cNvPr>
          <p:cNvSpPr>
            <a:spLocks noGrp="1"/>
          </p:cNvSpPr>
          <p:nvPr>
            <p:ph type="pic" sz="quarter" idx="4294967295" hasCustomPrompt="1"/>
          </p:nvPr>
        </p:nvSpPr>
        <p:spPr>
          <a:xfrm>
            <a:off x="3990340" y="2996059"/>
            <a:ext cx="2011680" cy="2011680"/>
          </a:xfr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19" name="Picture Placeholder 3">
            <a:extLst>
              <a:ext uri="{FF2B5EF4-FFF2-40B4-BE49-F238E27FC236}">
                <a16:creationId xmlns:a16="http://schemas.microsoft.com/office/drawing/2014/main" id="{3630FA33-E58E-8C41-955F-C6E6456D8CAB}"/>
              </a:ext>
            </a:extLst>
          </p:cNvPr>
          <p:cNvSpPr>
            <a:spLocks noGrp="1"/>
          </p:cNvSpPr>
          <p:nvPr>
            <p:ph type="pic" sz="quarter" idx="4294967295" hasCustomPrompt="1"/>
          </p:nvPr>
        </p:nvSpPr>
        <p:spPr>
          <a:xfrm>
            <a:off x="6189980" y="2996059"/>
            <a:ext cx="2011680" cy="2011680"/>
          </a:xfr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20" name="Picture Placeholder 4">
            <a:extLst>
              <a:ext uri="{FF2B5EF4-FFF2-40B4-BE49-F238E27FC236}">
                <a16:creationId xmlns:a16="http://schemas.microsoft.com/office/drawing/2014/main" id="{A4851CBA-BEA0-3C46-92AF-D0ABA613802C}"/>
              </a:ext>
            </a:extLst>
          </p:cNvPr>
          <p:cNvSpPr>
            <a:spLocks noGrp="1"/>
          </p:cNvSpPr>
          <p:nvPr>
            <p:ph type="pic" sz="quarter" idx="4294967295" hasCustomPrompt="1"/>
          </p:nvPr>
        </p:nvSpPr>
        <p:spPr>
          <a:xfrm>
            <a:off x="8389620" y="2996059"/>
            <a:ext cx="2011680" cy="2011680"/>
          </a:xfr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a:p>
            <a:pPr marL="0" lvl="0" indent="0" algn="ctr">
              <a:buNone/>
            </a:pPr>
            <a:endParaRPr lang="en-US"/>
          </a:p>
        </p:txBody>
      </p:sp>
    </p:spTree>
    <p:extLst>
      <p:ext uri="{BB962C8B-B14F-4D97-AF65-F5344CB8AC3E}">
        <p14:creationId xmlns:p14="http://schemas.microsoft.com/office/powerpoint/2010/main" val="177891081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25146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6" name="Picture Placeholder 2"/>
          <p:cNvSpPr>
            <a:spLocks noGrp="1"/>
          </p:cNvSpPr>
          <p:nvPr>
            <p:ph type="pic" sz="quarter" idx="14" hasCustomPrompt="1"/>
          </p:nvPr>
        </p:nvSpPr>
        <p:spPr>
          <a:xfrm>
            <a:off x="6743700" y="25146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7" name="Picture Placeholder 2"/>
          <p:cNvSpPr>
            <a:spLocks noGrp="1"/>
          </p:cNvSpPr>
          <p:nvPr>
            <p:ph type="pic" sz="quarter" idx="15" hasCustomPrompt="1"/>
          </p:nvPr>
        </p:nvSpPr>
        <p:spPr>
          <a:xfrm>
            <a:off x="4914900" y="25146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178557722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572500" y="16002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6" name="Picture Placeholder 2"/>
          <p:cNvSpPr>
            <a:spLocks noGrp="1"/>
          </p:cNvSpPr>
          <p:nvPr>
            <p:ph type="pic" sz="quarter" idx="14" hasCustomPrompt="1"/>
          </p:nvPr>
        </p:nvSpPr>
        <p:spPr>
          <a:xfrm>
            <a:off x="6743700" y="16002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7" name="Picture Placeholder 2"/>
          <p:cNvSpPr>
            <a:spLocks noGrp="1"/>
          </p:cNvSpPr>
          <p:nvPr>
            <p:ph type="pic" sz="quarter" idx="15" hasCustomPrompt="1"/>
          </p:nvPr>
        </p:nvSpPr>
        <p:spPr>
          <a:xfrm>
            <a:off x="4914900" y="16002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5" name="Picture Placeholder 2"/>
          <p:cNvSpPr>
            <a:spLocks noGrp="1"/>
          </p:cNvSpPr>
          <p:nvPr>
            <p:ph type="pic" sz="quarter" idx="16" hasCustomPrompt="1"/>
          </p:nvPr>
        </p:nvSpPr>
        <p:spPr>
          <a:xfrm>
            <a:off x="8572500" y="34290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8" name="Picture Placeholder 2"/>
          <p:cNvSpPr>
            <a:spLocks noGrp="1"/>
          </p:cNvSpPr>
          <p:nvPr>
            <p:ph type="pic" sz="quarter" idx="17" hasCustomPrompt="1"/>
          </p:nvPr>
        </p:nvSpPr>
        <p:spPr>
          <a:xfrm>
            <a:off x="6743700" y="34290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9" name="Picture Placeholder 2"/>
          <p:cNvSpPr>
            <a:spLocks noGrp="1"/>
          </p:cNvSpPr>
          <p:nvPr>
            <p:ph type="pic" sz="quarter" idx="18" hasCustomPrompt="1"/>
          </p:nvPr>
        </p:nvSpPr>
        <p:spPr>
          <a:xfrm>
            <a:off x="4914900" y="3429000"/>
            <a:ext cx="1828800" cy="18288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10631400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1100831"/>
            <a:ext cx="7412854" cy="3861786"/>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53937100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Image-Circle-Conten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5799789" y="1318230"/>
            <a:ext cx="4221542" cy="422154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blipFill>
            <a:blip r:embed="rId2"/>
            <a:tile tx="0" ty="0" sx="100000" sy="100000" flip="none" algn="ctr"/>
          </a:blipFill>
        </p:spPr>
        <p:txBody>
          <a:bodyPr wrap="square" anchor="ctr">
            <a:noAutofit/>
          </a:bodyPr>
          <a:lstStyle>
            <a:lvl1pPr marL="0" indent="0" algn="ctr">
              <a:buNone/>
              <a:defRPr sz="2000" b="0" i="0">
                <a:latin typeface="Titillium" charset="0"/>
                <a:ea typeface="Titillium" charset="0"/>
                <a:cs typeface="Titillium" charset="0"/>
              </a:defRPr>
            </a:lvl1pPr>
          </a:lstStyle>
          <a:p>
            <a:endParaRPr lang="en-US"/>
          </a:p>
          <a:p>
            <a:endParaRPr lang="en-US"/>
          </a:p>
          <a:p>
            <a:r>
              <a:rPr lang="en-US"/>
              <a:t>Drag &amp; Drop Image</a:t>
            </a:r>
          </a:p>
        </p:txBody>
      </p:sp>
    </p:spTree>
    <p:extLst>
      <p:ext uri="{BB962C8B-B14F-4D97-AF65-F5344CB8AC3E}">
        <p14:creationId xmlns:p14="http://schemas.microsoft.com/office/powerpoint/2010/main" val="370644913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2866768"/>
            <a:ext cx="8610600" cy="1124464"/>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3329992699"/>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5235267" y="685800"/>
            <a:ext cx="4964327" cy="54864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915919160"/>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1508760"/>
            <a:ext cx="3840480" cy="384048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82757450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Picture Placeholder 2"/>
          <p:cNvSpPr>
            <a:spLocks noGrp="1"/>
          </p:cNvSpPr>
          <p:nvPr>
            <p:ph type="pic" sz="quarter" idx="12" hasCustomPrompt="1"/>
          </p:nvPr>
        </p:nvSpPr>
        <p:spPr>
          <a:xfrm>
            <a:off x="5391665" y="694448"/>
            <a:ext cx="2108886" cy="2391651"/>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12" name="Picture Placeholder 2"/>
          <p:cNvSpPr>
            <a:spLocks noGrp="1"/>
          </p:cNvSpPr>
          <p:nvPr>
            <p:ph type="pic" sz="quarter" idx="13" hasCustomPrompt="1"/>
          </p:nvPr>
        </p:nvSpPr>
        <p:spPr>
          <a:xfrm>
            <a:off x="8063814" y="3086100"/>
            <a:ext cx="2108886" cy="30861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985605436"/>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414" y="3086100"/>
            <a:ext cx="2108886" cy="30861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4" name="Picture Placeholder 2"/>
          <p:cNvSpPr>
            <a:spLocks noGrp="1"/>
          </p:cNvSpPr>
          <p:nvPr>
            <p:ph type="pic" sz="quarter" idx="14" hasCustomPrompt="1"/>
          </p:nvPr>
        </p:nvSpPr>
        <p:spPr>
          <a:xfrm>
            <a:off x="5041557" y="685800"/>
            <a:ext cx="2108886" cy="30861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5" name="Picture Placeholder 2"/>
          <p:cNvSpPr>
            <a:spLocks noGrp="1"/>
          </p:cNvSpPr>
          <p:nvPr>
            <p:ph type="pic" sz="quarter" idx="15" hasCustomPrompt="1"/>
          </p:nvPr>
        </p:nvSpPr>
        <p:spPr>
          <a:xfrm>
            <a:off x="1790700" y="3086100"/>
            <a:ext cx="2108886" cy="30861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790860523"/>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699" y="3429000"/>
            <a:ext cx="2865738" cy="27432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6" name="Picture Placeholder 2"/>
          <p:cNvSpPr>
            <a:spLocks noGrp="1"/>
          </p:cNvSpPr>
          <p:nvPr>
            <p:ph type="pic" sz="quarter" idx="16" hasCustomPrompt="1"/>
          </p:nvPr>
        </p:nvSpPr>
        <p:spPr>
          <a:xfrm>
            <a:off x="4663131" y="685800"/>
            <a:ext cx="2865738" cy="27432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7" name="Picture Placeholder 2"/>
          <p:cNvSpPr>
            <a:spLocks noGrp="1"/>
          </p:cNvSpPr>
          <p:nvPr>
            <p:ph type="pic" sz="quarter" idx="17" hasCustomPrompt="1"/>
          </p:nvPr>
        </p:nvSpPr>
        <p:spPr>
          <a:xfrm>
            <a:off x="7528869" y="3429000"/>
            <a:ext cx="2865738" cy="27432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275013393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700" y="3429000"/>
            <a:ext cx="4305300" cy="27432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6" name="Picture Placeholder 2"/>
          <p:cNvSpPr>
            <a:spLocks noGrp="1"/>
          </p:cNvSpPr>
          <p:nvPr>
            <p:ph type="pic" sz="quarter" idx="16" hasCustomPrompt="1"/>
          </p:nvPr>
        </p:nvSpPr>
        <p:spPr>
          <a:xfrm>
            <a:off x="6096000" y="685800"/>
            <a:ext cx="4305300" cy="2743200"/>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339483065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1790699" y="1600200"/>
            <a:ext cx="3657600" cy="3657600"/>
          </a:xfrm>
          <a:custGeom>
            <a:avLst/>
            <a:gdLst>
              <a:gd name="connsiteX0" fmla="*/ 228600 w 3657600"/>
              <a:gd name="connsiteY0" fmla="*/ 228600 h 3657600"/>
              <a:gd name="connsiteX1" fmla="*/ 228600 w 3657600"/>
              <a:gd name="connsiteY1" fmla="*/ 3429000 h 3657600"/>
              <a:gd name="connsiteX2" fmla="*/ 3429000 w 3657600"/>
              <a:gd name="connsiteY2" fmla="*/ 3429000 h 3657600"/>
              <a:gd name="connsiteX3" fmla="*/ 3429000 w 3657600"/>
              <a:gd name="connsiteY3" fmla="*/ 228600 h 3657600"/>
              <a:gd name="connsiteX4" fmla="*/ 0 w 3657600"/>
              <a:gd name="connsiteY4" fmla="*/ 0 h 3657600"/>
              <a:gd name="connsiteX5" fmla="*/ 3657600 w 3657600"/>
              <a:gd name="connsiteY5" fmla="*/ 0 h 3657600"/>
              <a:gd name="connsiteX6" fmla="*/ 3657600 w 3657600"/>
              <a:gd name="connsiteY6" fmla="*/ 3657600 h 3657600"/>
              <a:gd name="connsiteX7" fmla="*/ 0 w 3657600"/>
              <a:gd name="connsiteY7"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3657600">
                <a:moveTo>
                  <a:pt x="228600" y="228600"/>
                </a:moveTo>
                <a:lnTo>
                  <a:pt x="228600" y="3429000"/>
                </a:lnTo>
                <a:lnTo>
                  <a:pt x="3429000" y="3429000"/>
                </a:lnTo>
                <a:lnTo>
                  <a:pt x="3429000" y="228600"/>
                </a:lnTo>
                <a:close/>
                <a:moveTo>
                  <a:pt x="0" y="0"/>
                </a:moveTo>
                <a:lnTo>
                  <a:pt x="3657600" y="0"/>
                </a:lnTo>
                <a:lnTo>
                  <a:pt x="3657600" y="3657600"/>
                </a:lnTo>
                <a:lnTo>
                  <a:pt x="0" y="3657600"/>
                </a:lnTo>
                <a:close/>
              </a:path>
            </a:pathLst>
          </a:cu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0"/>
              </a:srgbClr>
            </a:outerShdw>
          </a:effectLst>
        </p:spPr>
        <p:txBody>
          <a:bodyPr vert="horz" lIns="91440" tIns="45720" rIns="91440" bIns="45720" rtlCol="0" anchor="ctr">
            <a:normAutofit/>
          </a:bodyPr>
          <a:lstStyle>
            <a:lvl1pPr>
              <a:defRPr lang="en-US" sz="2400" b="0" i="0" dirty="0">
                <a:latin typeface="Titillium" charset="0"/>
                <a:ea typeface="Titillium" charset="0"/>
                <a:cs typeface="Titillium" charset="0"/>
              </a:defRPr>
            </a:lvl1pPr>
          </a:lstStyle>
          <a:p>
            <a:pPr marL="0" lvl="0" indent="0" algn="ctr">
              <a:buNone/>
            </a:pPr>
            <a:r>
              <a:rPr lang="en-US"/>
              <a:t>Drag &amp; Drop Image</a:t>
            </a:r>
          </a:p>
        </p:txBody>
      </p:sp>
      <p:sp>
        <p:nvSpPr>
          <p:cNvPr id="2" name="Rectangle 1">
            <a:extLst>
              <a:ext uri="{FF2B5EF4-FFF2-40B4-BE49-F238E27FC236}">
                <a16:creationId xmlns:a16="http://schemas.microsoft.com/office/drawing/2014/main" id="{B432CB76-A692-A94F-BFE0-25D450116FC9}"/>
              </a:ext>
            </a:extLst>
          </p:cNvPr>
          <p:cNvSpPr/>
          <p:nvPr userDrawn="1"/>
        </p:nvSpPr>
        <p:spPr>
          <a:xfrm>
            <a:off x="2032986" y="1837678"/>
            <a:ext cx="3187083" cy="3195961"/>
          </a:xfrm>
          <a:prstGeom prst="rect">
            <a:avLst/>
          </a:prstGeom>
          <a:solidFill>
            <a:schemeClr val="bg1"/>
          </a:solidFill>
          <a:ln>
            <a:noFill/>
          </a:ln>
          <a:effectLst>
            <a:outerShdw blurRad="50800"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726385"/>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
        <p:nvSpPr>
          <p:cNvPr id="8" name="Picture Placeholder 4"/>
          <p:cNvSpPr>
            <a:spLocks noGrp="1"/>
          </p:cNvSpPr>
          <p:nvPr>
            <p:ph type="pic" sz="quarter" idx="12" hasCustomPrompt="1"/>
          </p:nvPr>
        </p:nvSpPr>
        <p:spPr>
          <a:xfrm>
            <a:off x="3881627" y="4655233"/>
            <a:ext cx="1866901" cy="1301578"/>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1400" b="0" i="0" dirty="0">
                <a:latin typeface="Titillium" charset="0"/>
                <a:ea typeface="Titillium" charset="0"/>
                <a:cs typeface="Titillium" charset="0"/>
              </a:defRPr>
            </a:lvl1pPr>
          </a:lstStyle>
          <a:p>
            <a:pPr marL="0" lvl="0" indent="0" algn="ctr">
              <a:buNone/>
            </a:pPr>
            <a:r>
              <a:rPr lang="en-US"/>
              <a:t>Drag &amp; Drop Image</a:t>
            </a:r>
          </a:p>
        </p:txBody>
      </p:sp>
      <p:sp>
        <p:nvSpPr>
          <p:cNvPr id="11" name="Picture Placeholder 4"/>
          <p:cNvSpPr>
            <a:spLocks noGrp="1"/>
          </p:cNvSpPr>
          <p:nvPr>
            <p:ph type="pic" sz="quarter" idx="13" hasCustomPrompt="1"/>
          </p:nvPr>
        </p:nvSpPr>
        <p:spPr>
          <a:xfrm>
            <a:off x="3881627" y="2907197"/>
            <a:ext cx="1866901" cy="1301578"/>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1400" b="0" i="0" dirty="0">
                <a:latin typeface="Titillium" charset="0"/>
                <a:ea typeface="Titillium" charset="0"/>
                <a:cs typeface="Titillium" charset="0"/>
              </a:defRPr>
            </a:lvl1pPr>
          </a:lstStyle>
          <a:p>
            <a:pPr marL="0" lvl="0" indent="0" algn="ctr">
              <a:buNone/>
            </a:pPr>
            <a:r>
              <a:rPr lang="en-US"/>
              <a:t>Drag &amp; Drop Image</a:t>
            </a:r>
          </a:p>
        </p:txBody>
      </p:sp>
      <p:sp>
        <p:nvSpPr>
          <p:cNvPr id="12" name="Picture Placeholder 4"/>
          <p:cNvSpPr>
            <a:spLocks noGrp="1"/>
          </p:cNvSpPr>
          <p:nvPr>
            <p:ph type="pic" sz="quarter" idx="14" hasCustomPrompt="1"/>
          </p:nvPr>
        </p:nvSpPr>
        <p:spPr>
          <a:xfrm>
            <a:off x="3881627" y="1181100"/>
            <a:ext cx="1866901" cy="1301578"/>
          </a:xfrm>
          <a:prstGeom prst="rect">
            <a:avLst/>
          </a:prstGeom>
          <a:blipFill>
            <a:blip r:embed="rId2" cstate="screen">
              <a:extLst>
                <a:ext uri="{28A0092B-C50C-407E-A947-70E740481C1C}">
                  <a14:useLocalDpi xmlns:a14="http://schemas.microsoft.com/office/drawing/2010/main"/>
                </a:ext>
              </a:extLst>
            </a:blip>
            <a:tile tx="0" ty="0" sx="50000" sy="50000" flip="none" algn="ctr"/>
          </a:blipFill>
          <a:effectLst>
            <a:outerShdw blurRad="533400" dist="508000" dir="5400000" sx="87000" sy="87000" algn="ctr" rotWithShape="0">
              <a:srgbClr val="000000">
                <a:alpha val="16000"/>
              </a:srgbClr>
            </a:outerShdw>
          </a:effectLst>
        </p:spPr>
        <p:txBody>
          <a:bodyPr vert="horz" lIns="91440" tIns="45720" rIns="91440" bIns="45720" rtlCol="0" anchor="ctr">
            <a:normAutofit/>
          </a:bodyPr>
          <a:lstStyle>
            <a:lvl1pPr>
              <a:defRPr lang="en-US" sz="1400" b="0" i="0" dirty="0">
                <a:latin typeface="Titillium" charset="0"/>
                <a:ea typeface="Titillium" charset="0"/>
                <a:cs typeface="Titillium" charset="0"/>
              </a:defRPr>
            </a:lvl1pPr>
          </a:lstStyle>
          <a:p>
            <a:pPr marL="0" lvl="0" indent="0" algn="ctr">
              <a:buNone/>
            </a:pPr>
            <a:r>
              <a:rPr lang="en-US"/>
              <a:t>Drag &amp; Drop Image</a:t>
            </a:r>
          </a:p>
        </p:txBody>
      </p:sp>
    </p:spTree>
    <p:extLst>
      <p:ext uri="{BB962C8B-B14F-4D97-AF65-F5344CB8AC3E}">
        <p14:creationId xmlns:p14="http://schemas.microsoft.com/office/powerpoint/2010/main" val="3130423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 TwoThirdsVertical">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noFill/>
              </a:defRPr>
            </a:lvl1pPr>
          </a:lstStyle>
          <a:p>
            <a:endParaRPr lang="en-US"/>
          </a:p>
        </p:txBody>
      </p:sp>
      <p:sp>
        <p:nvSpPr>
          <p:cNvPr id="5" name="Title 4"/>
          <p:cNvSpPr>
            <a:spLocks noGrp="1"/>
          </p:cNvSpPr>
          <p:nvPr>
            <p:ph type="title" hasCustomPrompt="1"/>
          </p:nvPr>
        </p:nvSpPr>
        <p:spPr>
          <a:xfrm>
            <a:off x="1866899" y="1000025"/>
            <a:ext cx="5330605" cy="1621619"/>
          </a:xfrm>
          <a:prstGeom prst="rect">
            <a:avLst/>
          </a:prstGeom>
        </p:spPr>
        <p:txBody>
          <a:bodyPr>
            <a:noAutofit/>
          </a:bodyPr>
          <a:lstStyle>
            <a:lvl1pPr>
              <a:defRPr sz="4400" b="1"/>
            </a:lvl1pPr>
          </a:lstStyle>
          <a:p>
            <a:r>
              <a:rPr lang="en-US"/>
              <a:t>CLICK TO EDIT MASTER TITLE STYLE</a:t>
            </a:r>
          </a:p>
        </p:txBody>
      </p:sp>
      <p:sp>
        <p:nvSpPr>
          <p:cNvPr id="6" name="Picture Placeholder 4"/>
          <p:cNvSpPr>
            <a:spLocks noGrp="1"/>
          </p:cNvSpPr>
          <p:nvPr>
            <p:ph type="pic" sz="quarter" idx="11" hasCustomPrompt="1"/>
          </p:nvPr>
        </p:nvSpPr>
        <p:spPr>
          <a:xfrm>
            <a:off x="0" y="2358570"/>
            <a:ext cx="12192000" cy="4499429"/>
          </a:xfrm>
          <a:prstGeom prst="rect">
            <a:avLst/>
          </a:prstGeom>
          <a:blipFill>
            <a:blip r:embed="rId2" cstate="screen">
              <a:extLst>
                <a:ext uri="{28A0092B-C50C-407E-A947-70E740481C1C}">
                  <a14:useLocalDpi xmlns:a14="http://schemas.microsoft.com/office/drawing/2010/main"/>
                </a:ext>
              </a:extLst>
            </a:blip>
            <a:tile tx="0" ty="0" sx="50000" sy="50000" flip="none" algn="ctr"/>
          </a:blipFill>
        </p:spPr>
        <p:txBody>
          <a:bodyPr anchor="ctr">
            <a:normAutofit/>
          </a:bodyPr>
          <a:lstStyle>
            <a:lvl1pPr marL="0" indent="0" algn="ctr">
              <a:buNone/>
              <a:defRPr sz="3600" b="0" baseline="0"/>
            </a:lvl1pPr>
          </a:lstStyle>
          <a:p>
            <a:r>
              <a:rPr lang="en-US"/>
              <a:t>Drag &amp; Drop Image</a:t>
            </a:r>
          </a:p>
        </p:txBody>
      </p:sp>
    </p:spTree>
    <p:extLst>
      <p:ext uri="{BB962C8B-B14F-4D97-AF65-F5344CB8AC3E}">
        <p14:creationId xmlns:p14="http://schemas.microsoft.com/office/powerpoint/2010/main" val="180588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_Circle-Image-Lrg">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3431059" y="764060"/>
            <a:ext cx="5329882" cy="5329880"/>
          </a:xfrm>
          <a:custGeom>
            <a:avLst/>
            <a:gdLst>
              <a:gd name="connsiteX0" fmla="*/ 2519980 w 3086928"/>
              <a:gd name="connsiteY0" fmla="*/ 2436982 h 3086928"/>
              <a:gd name="connsiteX1" fmla="*/ 3086928 w 3086928"/>
              <a:gd name="connsiteY1" fmla="*/ 3003931 h 3086928"/>
              <a:gd name="connsiteX2" fmla="*/ 3003931 w 3086928"/>
              <a:gd name="connsiteY2" fmla="*/ 3086928 h 3086928"/>
              <a:gd name="connsiteX3" fmla="*/ 2436982 w 3086928"/>
              <a:gd name="connsiteY3" fmla="*/ 2519979 h 3086928"/>
              <a:gd name="connsiteX4" fmla="*/ 2480463 w 3086928"/>
              <a:gd name="connsiteY4" fmla="*/ 2480462 h 3086928"/>
              <a:gd name="connsiteX5" fmla="*/ 566949 w 3086928"/>
              <a:gd name="connsiteY5" fmla="*/ 649945 h 3086928"/>
              <a:gd name="connsiteX6" fmla="*/ 2436982 w 3086928"/>
              <a:gd name="connsiteY6" fmla="*/ 2519979 h 3086928"/>
              <a:gd name="connsiteX7" fmla="*/ 2386361 w 3086928"/>
              <a:gd name="connsiteY7" fmla="*/ 2565987 h 3086928"/>
              <a:gd name="connsiteX8" fmla="*/ 1543464 w 3086928"/>
              <a:gd name="connsiteY8" fmla="*/ 2868579 h 3086928"/>
              <a:gd name="connsiteX9" fmla="*/ 218348 w 3086928"/>
              <a:gd name="connsiteY9" fmla="*/ 1543463 h 3086928"/>
              <a:gd name="connsiteX10" fmla="*/ 520940 w 3086928"/>
              <a:gd name="connsiteY10" fmla="*/ 700567 h 3086928"/>
              <a:gd name="connsiteX11" fmla="*/ 1543464 w 3086928"/>
              <a:gd name="connsiteY11" fmla="*/ 218347 h 3086928"/>
              <a:gd name="connsiteX12" fmla="*/ 2868580 w 3086928"/>
              <a:gd name="connsiteY12" fmla="*/ 1543463 h 3086928"/>
              <a:gd name="connsiteX13" fmla="*/ 2565988 w 3086928"/>
              <a:gd name="connsiteY13" fmla="*/ 2386360 h 3086928"/>
              <a:gd name="connsiteX14" fmla="*/ 2519980 w 3086928"/>
              <a:gd name="connsiteY14" fmla="*/ 2436982 h 3086928"/>
              <a:gd name="connsiteX15" fmla="*/ 649945 w 3086928"/>
              <a:gd name="connsiteY15" fmla="*/ 566948 h 3086928"/>
              <a:gd name="connsiteX16" fmla="*/ 700568 w 3086928"/>
              <a:gd name="connsiteY16" fmla="*/ 520939 h 3086928"/>
              <a:gd name="connsiteX17" fmla="*/ 1543464 w 3086928"/>
              <a:gd name="connsiteY17" fmla="*/ 218347 h 3086928"/>
              <a:gd name="connsiteX18" fmla="*/ 82997 w 3086928"/>
              <a:gd name="connsiteY18" fmla="*/ 0 h 3086928"/>
              <a:gd name="connsiteX19" fmla="*/ 649945 w 3086928"/>
              <a:gd name="connsiteY19" fmla="*/ 566948 h 3086928"/>
              <a:gd name="connsiteX20" fmla="*/ 606466 w 3086928"/>
              <a:gd name="connsiteY20" fmla="*/ 606465 h 3086928"/>
              <a:gd name="connsiteX21" fmla="*/ 566949 w 3086928"/>
              <a:gd name="connsiteY21" fmla="*/ 649945 h 3086928"/>
              <a:gd name="connsiteX22" fmla="*/ 0 w 3086928"/>
              <a:gd name="connsiteY22" fmla="*/ 82996 h 308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86928" h="3086928">
                <a:moveTo>
                  <a:pt x="2519980" y="2436982"/>
                </a:moveTo>
                <a:lnTo>
                  <a:pt x="3086928" y="3003931"/>
                </a:lnTo>
                <a:lnTo>
                  <a:pt x="3003931" y="3086928"/>
                </a:lnTo>
                <a:lnTo>
                  <a:pt x="2436982" y="2519979"/>
                </a:lnTo>
                <a:lnTo>
                  <a:pt x="2480463" y="2480462"/>
                </a:lnTo>
                <a:close/>
                <a:moveTo>
                  <a:pt x="566949" y="649945"/>
                </a:moveTo>
                <a:lnTo>
                  <a:pt x="2436982" y="2519979"/>
                </a:lnTo>
                <a:lnTo>
                  <a:pt x="2386361" y="2565987"/>
                </a:lnTo>
                <a:cubicBezTo>
                  <a:pt x="2157303" y="2755023"/>
                  <a:pt x="1863645" y="2868579"/>
                  <a:pt x="1543464" y="2868579"/>
                </a:cubicBezTo>
                <a:cubicBezTo>
                  <a:pt x="811623" y="2868579"/>
                  <a:pt x="218348" y="2275304"/>
                  <a:pt x="218348" y="1543463"/>
                </a:cubicBezTo>
                <a:cubicBezTo>
                  <a:pt x="218348" y="1223283"/>
                  <a:pt x="331905" y="929625"/>
                  <a:pt x="520940" y="700567"/>
                </a:cubicBezTo>
                <a:close/>
                <a:moveTo>
                  <a:pt x="1543464" y="218347"/>
                </a:moveTo>
                <a:cubicBezTo>
                  <a:pt x="2275305" y="218347"/>
                  <a:pt x="2868580" y="811622"/>
                  <a:pt x="2868580" y="1543463"/>
                </a:cubicBezTo>
                <a:cubicBezTo>
                  <a:pt x="2868580" y="1863644"/>
                  <a:pt x="2755024" y="2157302"/>
                  <a:pt x="2565988" y="2386360"/>
                </a:cubicBezTo>
                <a:lnTo>
                  <a:pt x="2519980" y="2436982"/>
                </a:lnTo>
                <a:lnTo>
                  <a:pt x="649945" y="566948"/>
                </a:lnTo>
                <a:lnTo>
                  <a:pt x="700568" y="520939"/>
                </a:lnTo>
                <a:cubicBezTo>
                  <a:pt x="929626" y="331904"/>
                  <a:pt x="1223284" y="218347"/>
                  <a:pt x="1543464" y="218347"/>
                </a:cubicBezTo>
                <a:close/>
                <a:moveTo>
                  <a:pt x="82997" y="0"/>
                </a:moveTo>
                <a:lnTo>
                  <a:pt x="649945" y="566948"/>
                </a:lnTo>
                <a:lnTo>
                  <a:pt x="606466" y="606465"/>
                </a:lnTo>
                <a:lnTo>
                  <a:pt x="566949" y="649945"/>
                </a:lnTo>
                <a:lnTo>
                  <a:pt x="0" y="82996"/>
                </a:lnTo>
                <a:close/>
              </a:path>
            </a:pathLst>
          </a:custGeom>
          <a:blipFill>
            <a:blip r:embed="rId2"/>
            <a:tile tx="0" ty="0" sx="100000" sy="100000" flip="none" algn="ctr"/>
          </a:blipFill>
        </p:spPr>
        <p:txBody>
          <a:bodyPr wrap="square" anchor="ctr">
            <a:noAutofit/>
          </a:bodyPr>
          <a:lstStyle>
            <a:lvl1pPr marL="0" indent="0" algn="ctr">
              <a:buNone/>
              <a:defRPr sz="2000" b="0" i="0">
                <a:latin typeface="Titillium" charset="0"/>
                <a:ea typeface="Titillium" charset="0"/>
                <a:cs typeface="Titillium" charset="0"/>
              </a:defRPr>
            </a:lvl1pPr>
          </a:lstStyle>
          <a:p>
            <a:endParaRPr lang="en-US"/>
          </a:p>
          <a:p>
            <a:endParaRPr lang="en-US"/>
          </a:p>
          <a:p>
            <a:endParaRPr lang="en-US"/>
          </a:p>
          <a:p>
            <a:r>
              <a:rPr lang="en-US"/>
              <a:t>Drag &amp; Drop Image</a:t>
            </a:r>
          </a:p>
        </p:txBody>
      </p:sp>
    </p:spTree>
    <p:extLst>
      <p:ext uri="{BB962C8B-B14F-4D97-AF65-F5344CB8AC3E}">
        <p14:creationId xmlns:p14="http://schemas.microsoft.com/office/powerpoint/2010/main" val="94649476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_Full-Image-Blk-Overla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a:t>
            </a:fld>
            <a:endParaRPr lang="en-US"/>
          </a:p>
        </p:txBody>
      </p:sp>
      <p:sp>
        <p:nvSpPr>
          <p:cNvPr id="4" name="Picture Placeholder 4"/>
          <p:cNvSpPr>
            <a:spLocks noGrp="1"/>
          </p:cNvSpPr>
          <p:nvPr>
            <p:ph type="pic" sz="quarter" idx="11"/>
          </p:nvPr>
        </p:nvSpPr>
        <p:spPr>
          <a:xfrm>
            <a:off x="0" y="0"/>
            <a:ext cx="12192000" cy="6858000"/>
          </a:xfrm>
          <a:prstGeom prst="rect">
            <a:avLst/>
          </a:prstGeom>
          <a:blipFill>
            <a:blip r:embed="rId2"/>
            <a:tile tx="0" ty="0" sx="100000" sy="100000" flip="none" algn="ctr"/>
          </a:blipFill>
        </p:spPr>
        <p:txBody>
          <a:bodyPr anchor="ctr">
            <a:normAutofit/>
          </a:bodyPr>
          <a:lstStyle>
            <a:lvl1pPr marL="0" indent="0" algn="ctr">
              <a:buNone/>
              <a:defRPr sz="3200" b="0" baseline="0"/>
            </a:lvl1pPr>
          </a:lstStyle>
          <a:p>
            <a:endParaRPr lang="en-US"/>
          </a:p>
          <a:p>
            <a:endParaRPr lang="en-US"/>
          </a:p>
          <a:p>
            <a:endParaRPr lang="en-US"/>
          </a:p>
          <a:p>
            <a:r>
              <a:rPr lang="en-US"/>
              <a:t>Drag &amp; Drop Image</a:t>
            </a:r>
          </a:p>
        </p:txBody>
      </p:sp>
    </p:spTree>
    <p:extLst>
      <p:ext uri="{BB962C8B-B14F-4D97-AF65-F5344CB8AC3E}">
        <p14:creationId xmlns:p14="http://schemas.microsoft.com/office/powerpoint/2010/main" val="1770418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_Half-Image+Inset">
    <p:spTree>
      <p:nvGrpSpPr>
        <p:cNvPr id="1" name=""/>
        <p:cNvGrpSpPr/>
        <p:nvPr/>
      </p:nvGrpSpPr>
      <p:grpSpPr>
        <a:xfrm>
          <a:off x="0" y="0"/>
          <a:ext cx="0" cy="0"/>
          <a:chOff x="0" y="0"/>
          <a:chExt cx="0" cy="0"/>
        </a:xfrm>
      </p:grpSpPr>
      <p:sp>
        <p:nvSpPr>
          <p:cNvPr id="7" name="Picture Placeholder 2"/>
          <p:cNvSpPr>
            <a:spLocks noGrp="1"/>
          </p:cNvSpPr>
          <p:nvPr>
            <p:ph type="pic" sz="quarter" idx="15"/>
          </p:nvPr>
        </p:nvSpPr>
        <p:spPr>
          <a:xfrm>
            <a:off x="0" y="0"/>
            <a:ext cx="6096000" cy="6858000"/>
          </a:xfrm>
          <a:prstGeom prst="rect">
            <a:avLst/>
          </a:prstGeom>
          <a:blipFill>
            <a:blip r:embed="rId2"/>
            <a:tile tx="0" ty="0" sx="100000" sy="100000" flip="none" algn="ctr"/>
          </a:blipFill>
        </p:spPr>
        <p:txBody>
          <a:bodyPr anchor="ctr">
            <a:normAutofit/>
          </a:bodyPr>
          <a:lstStyle>
            <a:lvl1pPr marL="0" indent="0" algn="ctr">
              <a:buNone/>
              <a:defRPr sz="2400" b="0" i="0">
                <a:latin typeface="Titillium" charset="0"/>
                <a:ea typeface="Titillium" charset="0"/>
                <a:cs typeface="Titillium" charset="0"/>
              </a:defRPr>
            </a:lvl1pPr>
          </a:lstStyle>
          <a:p>
            <a:endParaRPr lang="en-US"/>
          </a:p>
          <a:p>
            <a:endParaRPr lang="en-US"/>
          </a:p>
          <a:p>
            <a:r>
              <a:rPr lang="en-US"/>
              <a:t>Drag &amp; Drop Image</a:t>
            </a:r>
          </a:p>
        </p:txBody>
      </p:sp>
      <p:sp>
        <p:nvSpPr>
          <p:cNvPr id="3" name="Picture Placeholder 2"/>
          <p:cNvSpPr>
            <a:spLocks noGrp="1"/>
          </p:cNvSpPr>
          <p:nvPr>
            <p:ph type="pic" sz="quarter" idx="16"/>
          </p:nvPr>
        </p:nvSpPr>
        <p:spPr>
          <a:xfrm>
            <a:off x="7304184" y="1717589"/>
            <a:ext cx="3097116" cy="3422822"/>
          </a:xfrm>
          <a:prstGeom prst="rect">
            <a:avLst/>
          </a:prstGeom>
          <a:blipFill>
            <a:blip r:embed="rId3" cstate="screen">
              <a:extLst>
                <a:ext uri="{28A0092B-C50C-407E-A947-70E740481C1C}">
                  <a14:useLocalDpi xmlns:a14="http://schemas.microsoft.com/office/drawing/2010/main"/>
                </a:ext>
              </a:extLst>
            </a:blip>
            <a:tile tx="0" ty="0" sx="50000" sy="50000" flip="none" algn="ctr"/>
          </a:blipFill>
          <a:effectLst>
            <a:outerShdw blurRad="457200" dist="584200" dir="5340000" sx="84000" sy="84000" algn="ctr" rotWithShape="0">
              <a:srgbClr val="000000">
                <a:alpha val="21000"/>
              </a:srgbClr>
            </a:outerShdw>
          </a:effectLst>
        </p:spPr>
        <p:txBody>
          <a:bodyPr vert="horz" lIns="91440" tIns="45720" rIns="91440" bIns="45720" rtlCol="0" anchor="ctr">
            <a:normAutofit/>
          </a:bodyPr>
          <a:lstStyle>
            <a:lvl1pPr>
              <a:defRPr lang="en-US" sz="2000" b="0" i="0" dirty="0">
                <a:latin typeface="Titillium" charset="0"/>
                <a:ea typeface="Titillium" charset="0"/>
                <a:cs typeface="Titillium" charset="0"/>
              </a:defRPr>
            </a:lvl1pPr>
          </a:lstStyle>
          <a:p>
            <a:pPr marL="0" lvl="0" indent="0" algn="ctr">
              <a:buNone/>
            </a:pPr>
            <a:endParaRPr lang="en-US"/>
          </a:p>
          <a:p>
            <a:pPr marL="0" lvl="0" indent="0" algn="ctr">
              <a:buNone/>
            </a:pPr>
            <a:endParaRPr lang="en-US"/>
          </a:p>
          <a:p>
            <a:pPr marL="0" lvl="0" indent="0" algn="ctr">
              <a:buNone/>
            </a:pPr>
            <a:endParaRPr lang="en-US"/>
          </a:p>
          <a:p>
            <a:pPr marL="0" lvl="0" indent="0" algn="ctr">
              <a:buNone/>
            </a:pPr>
            <a:r>
              <a:rPr lang="en-US"/>
              <a:t>Drag &amp; Drop Image</a:t>
            </a:r>
          </a:p>
        </p:txBody>
      </p:sp>
      <p:pic>
        <p:nvPicPr>
          <p:cNvPr id="6" name="Picture 5">
            <a:extLst>
              <a:ext uri="{FF2B5EF4-FFF2-40B4-BE49-F238E27FC236}">
                <a16:creationId xmlns:a16="http://schemas.microsoft.com/office/drawing/2014/main" id="{23DC83F9-5A92-4743-82DC-B8DFB03F71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spTree>
    <p:extLst>
      <p:ext uri="{BB962C8B-B14F-4D97-AF65-F5344CB8AC3E}">
        <p14:creationId xmlns:p14="http://schemas.microsoft.com/office/powerpoint/2010/main" val="1579430728"/>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07F8755F-16DB-474E-AE6E-1891537FE7E3}"/>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6" name="Footer Placeholder 5">
            <a:extLst>
              <a:ext uri="{FF2B5EF4-FFF2-40B4-BE49-F238E27FC236}">
                <a16:creationId xmlns:a16="http://schemas.microsoft.com/office/drawing/2014/main" id="{7E8B01A2-25F5-AC41-A6E2-424217252DA7}"/>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23" name="Text Placeholder 22">
            <a:extLst>
              <a:ext uri="{FF2B5EF4-FFF2-40B4-BE49-F238E27FC236}">
                <a16:creationId xmlns:a16="http://schemas.microsoft.com/office/drawing/2014/main" id="{90EAA845-945C-994F-A45F-BFA5BD9D949E}"/>
              </a:ext>
            </a:extLst>
          </p:cNvPr>
          <p:cNvSpPr>
            <a:spLocks noGrp="1"/>
          </p:cNvSpPr>
          <p:nvPr userDrawn="1">
            <p:ph type="body" idx="1"/>
          </p:nvPr>
        </p:nvSpPr>
        <p:spPr>
          <a:xfrm>
            <a:off x="838200" y="1825625"/>
            <a:ext cx="10515600" cy="39776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8A7B038-397F-ED41-BA77-0F024FE27BEA}"/>
              </a:ext>
            </a:extLst>
          </p:cNvPr>
          <p:cNvPicPr>
            <a:picLocks noChangeAspect="1"/>
          </p:cNvPicPr>
          <p:nvPr userDrawn="1"/>
        </p:nvPicPr>
        <p:blipFill>
          <a:blip r:embed="rId71"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spTree>
    <p:extLst>
      <p:ext uri="{BB962C8B-B14F-4D97-AF65-F5344CB8AC3E}">
        <p14:creationId xmlns:p14="http://schemas.microsoft.com/office/powerpoint/2010/main" val="1774978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731"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16" r:id="rId55"/>
    <p:sldLayoutId id="2147483717" r:id="rId56"/>
    <p:sldLayoutId id="2147483718" r:id="rId57"/>
    <p:sldLayoutId id="2147483719"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 id="2147483730" r:id="rId69"/>
  </p:sldLayoutIdLst>
  <p:hf sldNum="0" hdr="0" ftr="0" dt="0"/>
  <p:txStyles>
    <p:title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56.xml"/><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18/10/relationships/comments" Target="../comments/modernComment_2AA9_ABAD7315.xml"/><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D85_70EC4093.xml"/><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8" Type="http://schemas.openxmlformats.org/officeDocument/2006/relationships/image" Target="../media/image39.emf"/><Relationship Id="rId3" Type="http://schemas.microsoft.com/office/2018/10/relationships/comments" Target="../comments/modernComment_122D_A610A35F.xml"/><Relationship Id="rId7"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1.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11F0_E92DA71B.xml"/><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chart" Target="../charts/chart31.xml"/></Relationships>
</file>

<file path=ppt/slides/_rels/slide4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D86_E48E9B83.xm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1.xml"/><Relationship Id="rId1" Type="http://schemas.openxmlformats.org/officeDocument/2006/relationships/slideLayout" Target="../slideLayouts/slideLayout56.xml"/><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8.xml"/><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sv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9.xml"/><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6.svg"/></Relationships>
</file>

<file path=ppt/slides/_rels/slide7.xml.rels><?xml version="1.0" encoding="UTF-8" standalone="yes"?>
<Relationships xmlns="http://schemas.openxmlformats.org/package/2006/relationships"><Relationship Id="rId3" Type="http://schemas.microsoft.com/office/2018/10/relationships/comments" Target="../comments/modernComment_2AE5_9F17A63F.xml"/><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1F3_8CEA643.xm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A983EC5-5980-4927-B6D0-B07319535FD0}"/>
              </a:ext>
            </a:extLst>
          </p:cNvPr>
          <p:cNvPicPr>
            <a:picLocks noChangeAspect="1"/>
          </p:cNvPicPr>
          <p:nvPr/>
        </p:nvPicPr>
        <p:blipFill>
          <a:blip r:embed="rId3"/>
          <a:stretch>
            <a:fillRect/>
          </a:stretch>
        </p:blipFill>
        <p:spPr>
          <a:xfrm>
            <a:off x="6236" y="0"/>
            <a:ext cx="12192000" cy="6858000"/>
          </a:xfrm>
          <a:prstGeom prst="rect">
            <a:avLst/>
          </a:prstGeom>
        </p:spPr>
      </p:pic>
      <p:pic>
        <p:nvPicPr>
          <p:cNvPr id="7" name="Picture 6">
            <a:extLst>
              <a:ext uri="{FF2B5EF4-FFF2-40B4-BE49-F238E27FC236}">
                <a16:creationId xmlns:a16="http://schemas.microsoft.com/office/drawing/2014/main" id="{8D2E973E-55A1-48F9-8998-63CD4B1186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8" name="Straight Connector 7">
            <a:extLst>
              <a:ext uri="{FF2B5EF4-FFF2-40B4-BE49-F238E27FC236}">
                <a16:creationId xmlns:a16="http://schemas.microsoft.com/office/drawing/2014/main" id="{ABB3D9D1-12A6-4332-BB0D-0B2F88E3DABE}"/>
              </a:ext>
            </a:extLst>
          </p:cNvPr>
          <p:cNvCxnSpPr>
            <a:cxnSpLocks/>
          </p:cNvCxnSpPr>
          <p:nvPr/>
        </p:nvCxnSpPr>
        <p:spPr>
          <a:xfrm flipH="1">
            <a:off x="3217061" y="3588049"/>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0" name="Big Text">
            <a:extLst>
              <a:ext uri="{FF2B5EF4-FFF2-40B4-BE49-F238E27FC236}">
                <a16:creationId xmlns:a16="http://schemas.microsoft.com/office/drawing/2014/main" id="{45D3EC93-D125-614D-94DC-791D5DA1617D}"/>
              </a:ext>
            </a:extLst>
          </p:cNvPr>
          <p:cNvSpPr/>
          <p:nvPr/>
        </p:nvSpPr>
        <p:spPr>
          <a:xfrm>
            <a:off x="2563869" y="3819883"/>
            <a:ext cx="7064262" cy="319446"/>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b="1" spc="600">
                <a:solidFill>
                  <a:srgbClr val="000000"/>
                </a:solidFill>
                <a:latin typeface="Calibri Light" panose="020F0302020204030204"/>
              </a:rPr>
              <a:t>TYSON HUEBNER, YARDI MATRIX</a:t>
            </a:r>
            <a:endParaRPr kumimoji="0" lang="en-US" sz="1800" b="0" i="0" u="none" strike="noStrike" kern="1200" cap="none" spc="600" normalizeH="0" baseline="0" noProof="0">
              <a:ln>
                <a:noFill/>
              </a:ln>
              <a:solidFill>
                <a:srgbClr val="000000"/>
              </a:solidFill>
              <a:effectLst/>
              <a:uLnTx/>
              <a:uFillTx/>
              <a:latin typeface="Calibri Light" panose="020F0302020204030204"/>
              <a:ea typeface="+mn-ea"/>
              <a:cs typeface="+mn-cs"/>
            </a:endParaRPr>
          </a:p>
        </p:txBody>
      </p:sp>
      <p:pic>
        <p:nvPicPr>
          <p:cNvPr id="3" name="Picture 2" descr="Logo&#10;&#10;Description automatically generated">
            <a:extLst>
              <a:ext uri="{FF2B5EF4-FFF2-40B4-BE49-F238E27FC236}">
                <a16:creationId xmlns:a16="http://schemas.microsoft.com/office/drawing/2014/main" id="{3B85DEF0-918A-0B4C-94F0-B64C08EA129F}"/>
              </a:ext>
            </a:extLst>
          </p:cNvPr>
          <p:cNvPicPr>
            <a:picLocks noChangeAspect="1"/>
          </p:cNvPicPr>
          <p:nvPr/>
        </p:nvPicPr>
        <p:blipFill>
          <a:blip r:embed="rId5"/>
          <a:stretch>
            <a:fillRect/>
          </a:stretch>
        </p:blipFill>
        <p:spPr>
          <a:xfrm>
            <a:off x="4361639" y="894694"/>
            <a:ext cx="3468721" cy="689297"/>
          </a:xfrm>
          <a:prstGeom prst="rect">
            <a:avLst/>
          </a:prstGeom>
        </p:spPr>
      </p:pic>
      <p:sp>
        <p:nvSpPr>
          <p:cNvPr id="2" name="Big Text">
            <a:extLst>
              <a:ext uri="{FF2B5EF4-FFF2-40B4-BE49-F238E27FC236}">
                <a16:creationId xmlns:a16="http://schemas.microsoft.com/office/drawing/2014/main" id="{B4B40175-1D10-8655-A76B-E6C80C4D35BD}"/>
              </a:ext>
            </a:extLst>
          </p:cNvPr>
          <p:cNvSpPr/>
          <p:nvPr/>
        </p:nvSpPr>
        <p:spPr>
          <a:xfrm>
            <a:off x="-6236" y="2990962"/>
            <a:ext cx="12192000" cy="597087"/>
          </a:xfrm>
          <a:prstGeom prst="rect">
            <a:avLst/>
          </a:prstGeom>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COLORADO SSA</a:t>
            </a:r>
          </a:p>
        </p:txBody>
      </p:sp>
    </p:spTree>
    <p:extLst>
      <p:ext uri="{BB962C8B-B14F-4D97-AF65-F5344CB8AC3E}">
        <p14:creationId xmlns:p14="http://schemas.microsoft.com/office/powerpoint/2010/main" val="12804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790B52-9F9A-4B39-8E30-758C8811A02E}"/>
              </a:ext>
            </a:extLst>
          </p:cNvPr>
          <p:cNvSpPr txBox="1">
            <a:spLocks/>
          </p:cNvSpPr>
          <p:nvPr/>
        </p:nvSpPr>
        <p:spPr>
          <a:xfrm>
            <a:off x="0" y="166981"/>
            <a:ext cx="12192000" cy="4545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Sunbelt Markets Are Leading Multifamily Absorption as a % of Current Stock</a:t>
            </a:r>
          </a:p>
        </p:txBody>
      </p:sp>
      <p:sp>
        <p:nvSpPr>
          <p:cNvPr id="5" name="Rectangle 4">
            <a:extLst>
              <a:ext uri="{FF2B5EF4-FFF2-40B4-BE49-F238E27FC236}">
                <a16:creationId xmlns:a16="http://schemas.microsoft.com/office/drawing/2014/main" id="{38C5820B-DD45-4BBC-9A6B-9102A610AFB9}"/>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YTD as of </a:t>
            </a:r>
            <a:r>
              <a:rPr lang="en-US" sz="1200">
                <a:solidFill>
                  <a:srgbClr val="000000"/>
                </a:solidFill>
                <a:latin typeface="Calibri" panose="020F0502020204030204"/>
                <a:ea typeface="Calibri Light" charset="0"/>
                <a:cs typeface="Calibri Light" charset="0"/>
              </a:rPr>
              <a:t>August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2024 | Data for Matrix Multifamily Top 30 </a:t>
            </a:r>
            <a:r>
              <a:rPr lang="en-US" sz="1200">
                <a:solidFill>
                  <a:srgbClr val="000000"/>
                </a:solidFill>
                <a:latin typeface="Calibri" panose="020F0502020204030204"/>
                <a:ea typeface="Calibri Light" charset="0"/>
                <a:cs typeface="Calibri Light" charset="0"/>
              </a:rPr>
              <a:t>markets + Colorado Springs</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 Source: Yardi Matrix</a:t>
            </a:r>
          </a:p>
        </p:txBody>
      </p:sp>
      <p:sp>
        <p:nvSpPr>
          <p:cNvPr id="2" name="AutoShape 2">
            <a:extLst>
              <a:ext uri="{FF2B5EF4-FFF2-40B4-BE49-F238E27FC236}">
                <a16:creationId xmlns:a16="http://schemas.microsoft.com/office/drawing/2014/main" id="{138CD2D6-87A2-336C-2133-BEADB0F817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B0E07695-A105-22D6-6276-31D7376260EA}"/>
              </a:ext>
            </a:extLst>
          </p:cNvPr>
          <p:cNvGraphicFramePr>
            <a:graphicFrameLocks noGrp="1"/>
          </p:cNvGraphicFramePr>
          <p:nvPr>
            <p:extLst>
              <p:ext uri="{D42A27DB-BD31-4B8C-83A1-F6EECF244321}">
                <p14:modId xmlns:p14="http://schemas.microsoft.com/office/powerpoint/2010/main" val="918310487"/>
              </p:ext>
            </p:extLst>
          </p:nvPr>
        </p:nvGraphicFramePr>
        <p:xfrm>
          <a:off x="373596" y="1276370"/>
          <a:ext cx="5580884" cy="4682450"/>
        </p:xfrm>
        <a:graphic>
          <a:graphicData uri="http://schemas.openxmlformats.org/drawingml/2006/table">
            <a:tbl>
              <a:tblPr firstRow="1" bandRow="1">
                <a:tableStyleId>{3B4B98B0-60AC-42C2-AFA5-B58CD77FA1E5}</a:tableStyleId>
              </a:tblPr>
              <a:tblGrid>
                <a:gridCol w="1395221">
                  <a:extLst>
                    <a:ext uri="{9D8B030D-6E8A-4147-A177-3AD203B41FA5}">
                      <a16:colId xmlns:a16="http://schemas.microsoft.com/office/drawing/2014/main" val="20001"/>
                    </a:ext>
                  </a:extLst>
                </a:gridCol>
                <a:gridCol w="1395221">
                  <a:extLst>
                    <a:ext uri="{9D8B030D-6E8A-4147-A177-3AD203B41FA5}">
                      <a16:colId xmlns:a16="http://schemas.microsoft.com/office/drawing/2014/main" val="2242415499"/>
                    </a:ext>
                  </a:extLst>
                </a:gridCol>
                <a:gridCol w="1395221">
                  <a:extLst>
                    <a:ext uri="{9D8B030D-6E8A-4147-A177-3AD203B41FA5}">
                      <a16:colId xmlns:a16="http://schemas.microsoft.com/office/drawing/2014/main" val="3045033093"/>
                    </a:ext>
                  </a:extLst>
                </a:gridCol>
                <a:gridCol w="1395221">
                  <a:extLst>
                    <a:ext uri="{9D8B030D-6E8A-4147-A177-3AD203B41FA5}">
                      <a16:colId xmlns:a16="http://schemas.microsoft.com/office/drawing/2014/main" val="1724787558"/>
                    </a:ext>
                  </a:extLst>
                </a:gridCol>
              </a:tblGrid>
              <a:tr h="483690">
                <a:tc>
                  <a:txBody>
                    <a:bodyPr/>
                    <a:lstStyle/>
                    <a:p>
                      <a:pPr algn="l" fontAlgn="b"/>
                      <a:r>
                        <a:rPr lang="en-US" sz="1600" b="1" kern="1200">
                          <a:solidFill>
                            <a:srgbClr val="0070C0"/>
                          </a:solidFill>
                          <a:latin typeface="+mn-lt"/>
                          <a:ea typeface="+mn-ea"/>
                          <a:cs typeface="+mn-cs"/>
                        </a:rPr>
                        <a:t>Market</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CD5"/>
                          </a:solidFill>
                          <a:latin typeface="+mn-lt"/>
                          <a:ea typeface="+mn-ea"/>
                          <a:cs typeface="+mn-cs"/>
                        </a:rPr>
                        <a:t>2024 YTD Completions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CD5"/>
                          </a:solidFill>
                          <a:latin typeface="+mn-lt"/>
                          <a:ea typeface="+mn-ea"/>
                          <a:cs typeface="+mn-cs"/>
                        </a:rPr>
                        <a:t>Completions </a:t>
                      </a:r>
                    </a:p>
                    <a:p>
                      <a:pPr algn="ctr" fontAlgn="b"/>
                      <a:r>
                        <a:rPr lang="en-US" sz="1600" b="1" kern="1200">
                          <a:solidFill>
                            <a:srgbClr val="007CD5"/>
                          </a:solidFill>
                          <a:latin typeface="+mn-lt"/>
                          <a:ea typeface="+mn-ea"/>
                          <a:cs typeface="+mn-cs"/>
                        </a:rPr>
                        <a:t>as %  Stock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CD5"/>
                          </a:solidFill>
                          <a:latin typeface="+mn-lt"/>
                          <a:ea typeface="+mn-ea"/>
                          <a:cs typeface="+mn-cs"/>
                        </a:rPr>
                        <a:t>Absorption % Current Stock</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9228">
                <a:tc>
                  <a:txBody>
                    <a:bodyPr/>
                    <a:lstStyle/>
                    <a:p>
                      <a:pPr algn="l" fontAlgn="b"/>
                      <a:r>
                        <a:rPr lang="en-US" sz="1600" b="0" i="0" u="none" strike="noStrike">
                          <a:solidFill>
                            <a:srgbClr val="000000"/>
                          </a:solidFill>
                          <a:effectLst/>
                          <a:latin typeface="Calibri" panose="020F0502020204030204" pitchFamily="34" charset="0"/>
                        </a:rPr>
                        <a:t>Phoenix</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11,211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3.6%</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147574"/>
                  </a:ext>
                </a:extLst>
              </a:tr>
              <a:tr h="279228">
                <a:tc>
                  <a:txBody>
                    <a:bodyPr/>
                    <a:lstStyle/>
                    <a:p>
                      <a:pPr algn="l" fontAlgn="b"/>
                      <a:r>
                        <a:rPr lang="en-US" sz="1600" b="0" i="0" u="none" strike="noStrike">
                          <a:solidFill>
                            <a:srgbClr val="000000"/>
                          </a:solidFill>
                          <a:effectLst/>
                          <a:latin typeface="Calibri" panose="020F0502020204030204" pitchFamily="34" charset="0"/>
                        </a:rPr>
                        <a:t>Charlotte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7,813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325117"/>
                  </a:ext>
                </a:extLst>
              </a:tr>
              <a:tr h="279228">
                <a:tc>
                  <a:txBody>
                    <a:bodyPr/>
                    <a:lstStyle/>
                    <a:p>
                      <a:pPr algn="l" fontAlgn="b"/>
                      <a:r>
                        <a:rPr lang="en-US" sz="1600" b="0" i="0" u="none" strike="noStrike">
                          <a:solidFill>
                            <a:srgbClr val="000000"/>
                          </a:solidFill>
                          <a:effectLst/>
                          <a:latin typeface="Calibri" panose="020F0502020204030204" pitchFamily="34" charset="0"/>
                        </a:rPr>
                        <a:t>Raleigh-Durham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7,391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5760198"/>
                  </a:ext>
                </a:extLst>
              </a:tr>
              <a:tr h="279228">
                <a:tc>
                  <a:txBody>
                    <a:bodyPr/>
                    <a:lstStyle/>
                    <a:p>
                      <a:pPr algn="l" fontAlgn="b"/>
                      <a:r>
                        <a:rPr lang="en-US" sz="1600" b="0" i="0" u="none" strike="noStrike">
                          <a:solidFill>
                            <a:srgbClr val="000000"/>
                          </a:solidFill>
                          <a:effectLst/>
                          <a:latin typeface="Calibri" panose="020F0502020204030204" pitchFamily="34" charset="0"/>
                        </a:rPr>
                        <a:t>Orlando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9,035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2755273"/>
                  </a:ext>
                </a:extLst>
              </a:tr>
              <a:tr h="279228">
                <a:tc>
                  <a:txBody>
                    <a:bodyPr/>
                    <a:lstStyle/>
                    <a:p>
                      <a:pPr algn="l" fontAlgn="b"/>
                      <a:r>
                        <a:rPr lang="en-US" sz="1600" b="0" i="0" u="none" strike="noStrike">
                          <a:solidFill>
                            <a:srgbClr val="000000"/>
                          </a:solidFill>
                          <a:effectLst/>
                          <a:latin typeface="Calibri" panose="020F0502020204030204" pitchFamily="34" charset="0"/>
                        </a:rPr>
                        <a:t>Columbus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3,337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03723010"/>
                  </a:ext>
                </a:extLst>
              </a:tr>
              <a:tr h="279228">
                <a:tc>
                  <a:txBody>
                    <a:bodyPr/>
                    <a:lstStyle/>
                    <a:p>
                      <a:pPr algn="l" fontAlgn="b"/>
                      <a:r>
                        <a:rPr lang="en-US" sz="1600" b="0" i="0" u="none" strike="noStrike">
                          <a:solidFill>
                            <a:srgbClr val="000000"/>
                          </a:solidFill>
                          <a:effectLst/>
                          <a:latin typeface="Calibri" panose="020F0502020204030204" pitchFamily="34" charset="0"/>
                        </a:rPr>
                        <a:t>Nashville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5,743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73896386"/>
                  </a:ext>
                </a:extLst>
              </a:tr>
              <a:tr h="279228">
                <a:tc>
                  <a:txBody>
                    <a:bodyPr/>
                    <a:lstStyle/>
                    <a:p>
                      <a:pPr algn="l" fontAlgn="b"/>
                      <a:r>
                        <a:rPr lang="en-US" sz="1600" b="0" i="0" u="none" strike="noStrike">
                          <a:solidFill>
                            <a:srgbClr val="000000"/>
                          </a:solidFill>
                          <a:effectLst/>
                          <a:latin typeface="Calibri" panose="020F0502020204030204" pitchFamily="34" charset="0"/>
                        </a:rPr>
                        <a:t>Austin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10,573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80809449"/>
                  </a:ext>
                </a:extLst>
              </a:tr>
              <a:tr h="279228">
                <a:tc>
                  <a:txBody>
                    <a:bodyPr/>
                    <a:lstStyle/>
                    <a:p>
                      <a:pPr algn="l" fontAlgn="b"/>
                      <a:r>
                        <a:rPr lang="en-US" sz="1600" b="0" i="0" u="none" strike="noStrike">
                          <a:solidFill>
                            <a:srgbClr val="000000"/>
                          </a:solidFill>
                          <a:effectLst/>
                          <a:latin typeface="Calibri" panose="020F0502020204030204" pitchFamily="34" charset="0"/>
                        </a:rPr>
                        <a:t>Indianapolis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4929336"/>
                  </a:ext>
                </a:extLst>
              </a:tr>
              <a:tr h="279228">
                <a:tc>
                  <a:txBody>
                    <a:bodyPr/>
                    <a:lstStyle/>
                    <a:p>
                      <a:pPr algn="l" fontAlgn="b"/>
                      <a:r>
                        <a:rPr lang="en-US" sz="1600" b="0" i="0" u="none" strike="noStrike">
                          <a:solidFill>
                            <a:srgbClr val="000000"/>
                          </a:solidFill>
                          <a:effectLst/>
                          <a:latin typeface="Calibri" panose="020F0502020204030204" pitchFamily="34" charset="0"/>
                        </a:rPr>
                        <a:t>Las Vegas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3,046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3513909"/>
                  </a:ext>
                </a:extLst>
              </a:tr>
              <a:tr h="279228">
                <a:tc>
                  <a:txBody>
                    <a:bodyPr/>
                    <a:lstStyle/>
                    <a:p>
                      <a:pPr algn="l" fontAlgn="b"/>
                      <a:r>
                        <a:rPr lang="en-US" sz="1600" b="1" i="0" u="none" strike="noStrike">
                          <a:solidFill>
                            <a:srgbClr val="000000"/>
                          </a:solidFill>
                          <a:effectLst/>
                          <a:latin typeface="Calibri" panose="020F0502020204030204" pitchFamily="34" charset="0"/>
                        </a:rPr>
                        <a:t>CO Springs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1,287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5434981"/>
                  </a:ext>
                </a:extLst>
              </a:tr>
              <a:tr h="279228">
                <a:tc>
                  <a:txBody>
                    <a:bodyPr/>
                    <a:lstStyle/>
                    <a:p>
                      <a:pPr algn="l" fontAlgn="b"/>
                      <a:r>
                        <a:rPr lang="en-US" sz="1600" b="1" i="0" u="none" strike="noStrike">
                          <a:solidFill>
                            <a:srgbClr val="000000"/>
                          </a:solidFill>
                          <a:effectLst/>
                          <a:latin typeface="Calibri" panose="020F0502020204030204" pitchFamily="34" charset="0"/>
                        </a:rPr>
                        <a:t>Denver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9,560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4123415"/>
                  </a:ext>
                </a:extLst>
              </a:tr>
              <a:tr h="279228">
                <a:tc>
                  <a:txBody>
                    <a:bodyPr/>
                    <a:lstStyle/>
                    <a:p>
                      <a:pPr algn="l" fontAlgn="b"/>
                      <a:r>
                        <a:rPr lang="en-US" sz="1600" b="0" i="0" u="none" strike="noStrike">
                          <a:solidFill>
                            <a:srgbClr val="000000"/>
                          </a:solidFill>
                          <a:effectLst/>
                          <a:latin typeface="Calibri" panose="020F0502020204030204" pitchFamily="34" charset="0"/>
                        </a:rPr>
                        <a:t>N. New Jersey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70777613"/>
                  </a:ext>
                </a:extLst>
              </a:tr>
              <a:tr h="279228">
                <a:tc>
                  <a:txBody>
                    <a:bodyPr/>
                    <a:lstStyle/>
                    <a:p>
                      <a:pPr algn="l" fontAlgn="b"/>
                      <a:r>
                        <a:rPr lang="en-US" sz="1600" b="0" i="0" u="none" strike="noStrike">
                          <a:solidFill>
                            <a:srgbClr val="000000"/>
                          </a:solidFill>
                          <a:effectLst/>
                          <a:latin typeface="Calibri" panose="020F0502020204030204" pitchFamily="34" charset="0"/>
                        </a:rPr>
                        <a:t>Seattle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7,324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49708788"/>
                  </a:ext>
                </a:extLst>
              </a:tr>
              <a:tr h="279228">
                <a:tc>
                  <a:txBody>
                    <a:bodyPr/>
                    <a:lstStyle/>
                    <a:p>
                      <a:pPr algn="l" fontAlgn="b"/>
                      <a:r>
                        <a:rPr lang="en-US" sz="1600" b="0" i="0" u="none" strike="noStrike">
                          <a:solidFill>
                            <a:srgbClr val="000000"/>
                          </a:solidFill>
                          <a:effectLst/>
                          <a:latin typeface="Calibri" panose="020F0502020204030204" pitchFamily="34" charset="0"/>
                        </a:rPr>
                        <a:t>Dallas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16,370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38965372"/>
                  </a:ext>
                </a:extLst>
              </a:tr>
              <a:tr h="279228">
                <a:tc>
                  <a:txBody>
                    <a:bodyPr/>
                    <a:lstStyle/>
                    <a:p>
                      <a:pPr algn="l" fontAlgn="b"/>
                      <a:r>
                        <a:rPr lang="en-US" sz="1600" b="0" i="0" u="none" strike="noStrike">
                          <a:solidFill>
                            <a:srgbClr val="000000"/>
                          </a:solidFill>
                          <a:effectLst/>
                          <a:latin typeface="Calibri" panose="020F0502020204030204" pitchFamily="34" charset="0"/>
                        </a:rPr>
                        <a:t>Miami</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8,873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93702854"/>
                  </a:ext>
                </a:extLst>
              </a:tr>
            </a:tbl>
          </a:graphicData>
        </a:graphic>
      </p:graphicFrame>
      <p:cxnSp>
        <p:nvCxnSpPr>
          <p:cNvPr id="7" name="Straight Connector 6">
            <a:extLst>
              <a:ext uri="{FF2B5EF4-FFF2-40B4-BE49-F238E27FC236}">
                <a16:creationId xmlns:a16="http://schemas.microsoft.com/office/drawing/2014/main" id="{7AFF29E1-3D89-3E37-00EB-E8374F39F1AA}"/>
              </a:ext>
            </a:extLst>
          </p:cNvPr>
          <p:cNvCxnSpPr>
            <a:cxnSpLocks/>
          </p:cNvCxnSpPr>
          <p:nvPr/>
        </p:nvCxnSpPr>
        <p:spPr>
          <a:xfrm>
            <a:off x="6096000" y="1194435"/>
            <a:ext cx="0" cy="48463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F146DABB-ACC7-ABA0-0B9D-11CC5D0C3756}"/>
              </a:ext>
            </a:extLst>
          </p:cNvPr>
          <p:cNvGraphicFramePr>
            <a:graphicFrameLocks noGrp="1"/>
          </p:cNvGraphicFramePr>
          <p:nvPr>
            <p:extLst>
              <p:ext uri="{D42A27DB-BD31-4B8C-83A1-F6EECF244321}">
                <p14:modId xmlns:p14="http://schemas.microsoft.com/office/powerpoint/2010/main" val="652306828"/>
              </p:ext>
            </p:extLst>
          </p:nvPr>
        </p:nvGraphicFramePr>
        <p:xfrm>
          <a:off x="6248400" y="1276370"/>
          <a:ext cx="5580884" cy="4682450"/>
        </p:xfrm>
        <a:graphic>
          <a:graphicData uri="http://schemas.openxmlformats.org/drawingml/2006/table">
            <a:tbl>
              <a:tblPr firstRow="1" bandRow="1">
                <a:tableStyleId>{3B4B98B0-60AC-42C2-AFA5-B58CD77FA1E5}</a:tableStyleId>
              </a:tblPr>
              <a:tblGrid>
                <a:gridCol w="1395221">
                  <a:extLst>
                    <a:ext uri="{9D8B030D-6E8A-4147-A177-3AD203B41FA5}">
                      <a16:colId xmlns:a16="http://schemas.microsoft.com/office/drawing/2014/main" val="20001"/>
                    </a:ext>
                  </a:extLst>
                </a:gridCol>
                <a:gridCol w="1395221">
                  <a:extLst>
                    <a:ext uri="{9D8B030D-6E8A-4147-A177-3AD203B41FA5}">
                      <a16:colId xmlns:a16="http://schemas.microsoft.com/office/drawing/2014/main" val="2242415499"/>
                    </a:ext>
                  </a:extLst>
                </a:gridCol>
                <a:gridCol w="1395221">
                  <a:extLst>
                    <a:ext uri="{9D8B030D-6E8A-4147-A177-3AD203B41FA5}">
                      <a16:colId xmlns:a16="http://schemas.microsoft.com/office/drawing/2014/main" val="3045033093"/>
                    </a:ext>
                  </a:extLst>
                </a:gridCol>
                <a:gridCol w="1395221">
                  <a:extLst>
                    <a:ext uri="{9D8B030D-6E8A-4147-A177-3AD203B41FA5}">
                      <a16:colId xmlns:a16="http://schemas.microsoft.com/office/drawing/2014/main" val="1724787558"/>
                    </a:ext>
                  </a:extLst>
                </a:gridCol>
              </a:tblGrid>
              <a:tr h="483690">
                <a:tc>
                  <a:txBody>
                    <a:bodyPr/>
                    <a:lstStyle/>
                    <a:p>
                      <a:pPr algn="l" fontAlgn="b"/>
                      <a:r>
                        <a:rPr lang="en-US" sz="1600" b="1" kern="1200">
                          <a:solidFill>
                            <a:srgbClr val="0070C0"/>
                          </a:solidFill>
                          <a:latin typeface="+mn-lt"/>
                          <a:ea typeface="+mn-ea"/>
                          <a:cs typeface="+mn-cs"/>
                        </a:rPr>
                        <a:t>Market</a:t>
                      </a:r>
                    </a:p>
                  </a:txBody>
                  <a:tcPr marL="6350" marR="6350" marT="635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0C0"/>
                          </a:solidFill>
                          <a:latin typeface="+mn-lt"/>
                          <a:ea typeface="+mn-ea"/>
                          <a:cs typeface="+mn-cs"/>
                        </a:rPr>
                        <a:t>2024 YTD Completions</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0C0"/>
                          </a:solidFill>
                          <a:latin typeface="+mn-lt"/>
                          <a:ea typeface="+mn-ea"/>
                          <a:cs typeface="+mn-cs"/>
                        </a:rPr>
                        <a:t>Completions </a:t>
                      </a:r>
                    </a:p>
                    <a:p>
                      <a:pPr algn="ctr" fontAlgn="b"/>
                      <a:r>
                        <a:rPr lang="en-US" sz="1600" b="1" kern="1200">
                          <a:solidFill>
                            <a:srgbClr val="0070C0"/>
                          </a:solidFill>
                          <a:latin typeface="+mn-lt"/>
                          <a:ea typeface="+mn-ea"/>
                          <a:cs typeface="+mn-cs"/>
                        </a:rPr>
                        <a:t>as %  Stock</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b="1" kern="1200">
                          <a:solidFill>
                            <a:srgbClr val="0070C0"/>
                          </a:solidFill>
                          <a:latin typeface="+mn-lt"/>
                          <a:ea typeface="+mn-ea"/>
                          <a:cs typeface="+mn-cs"/>
                        </a:rPr>
                        <a:t>Absorption % Current Stock</a:t>
                      </a:r>
                    </a:p>
                  </a:txBody>
                  <a:tcPr marL="6350" marR="6350" marT="635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9228">
                <a:tc>
                  <a:txBody>
                    <a:bodyPr/>
                    <a:lstStyle/>
                    <a:p>
                      <a:pPr algn="l" fontAlgn="b"/>
                      <a:r>
                        <a:rPr lang="en-US" sz="1600" b="0" i="0" u="none" strike="noStrike">
                          <a:solidFill>
                            <a:srgbClr val="000000"/>
                          </a:solidFill>
                          <a:effectLst/>
                          <a:latin typeface="Calibri" panose="020F0502020204030204" pitchFamily="34" charset="0"/>
                        </a:rPr>
                        <a:t>Twin Cities</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5,203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2.1%</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93147574"/>
                  </a:ext>
                </a:extLst>
              </a:tr>
              <a:tr h="279228">
                <a:tc>
                  <a:txBody>
                    <a:bodyPr/>
                    <a:lstStyle/>
                    <a:p>
                      <a:pPr algn="l" fontAlgn="b"/>
                      <a:r>
                        <a:rPr lang="en-US" sz="1600" b="0" i="0" u="none" strike="noStrike">
                          <a:solidFill>
                            <a:srgbClr val="000000"/>
                          </a:solidFill>
                          <a:effectLst/>
                          <a:latin typeface="Calibri" panose="020F0502020204030204" pitchFamily="34" charset="0"/>
                        </a:rPr>
                        <a:t>Atlanta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12,087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9325117"/>
                  </a:ext>
                </a:extLst>
              </a:tr>
              <a:tr h="279228">
                <a:tc>
                  <a:txBody>
                    <a:bodyPr/>
                    <a:lstStyle/>
                    <a:p>
                      <a:pPr algn="l" fontAlgn="b"/>
                      <a:r>
                        <a:rPr lang="en-US" sz="1600" b="0" i="0" u="none" strike="noStrike">
                          <a:solidFill>
                            <a:srgbClr val="000000"/>
                          </a:solidFill>
                          <a:effectLst/>
                          <a:latin typeface="Calibri" panose="020F0502020204030204" pitchFamily="34" charset="0"/>
                        </a:rPr>
                        <a:t>Portland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5,147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5760198"/>
                  </a:ext>
                </a:extLst>
              </a:tr>
              <a:tr h="279228">
                <a:tc>
                  <a:txBody>
                    <a:bodyPr/>
                    <a:lstStyle/>
                    <a:p>
                      <a:pPr algn="l" fontAlgn="b"/>
                      <a:r>
                        <a:rPr lang="en-US" sz="1600" b="0" i="0" u="none" strike="noStrike">
                          <a:solidFill>
                            <a:srgbClr val="000000"/>
                          </a:solidFill>
                          <a:effectLst/>
                          <a:latin typeface="Calibri" panose="020F0502020204030204" pitchFamily="34" charset="0"/>
                        </a:rPr>
                        <a:t>Tampa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12755273"/>
                  </a:ext>
                </a:extLst>
              </a:tr>
              <a:tr h="279228">
                <a:tc>
                  <a:txBody>
                    <a:bodyPr/>
                    <a:lstStyle/>
                    <a:p>
                      <a:pPr algn="l" fontAlgn="b"/>
                      <a:r>
                        <a:rPr lang="en-US" sz="1600" b="0" i="0" u="none" strike="noStrike">
                          <a:solidFill>
                            <a:srgbClr val="000000"/>
                          </a:solidFill>
                          <a:effectLst/>
                          <a:latin typeface="Calibri" panose="020F0502020204030204" pitchFamily="34" charset="0"/>
                        </a:rPr>
                        <a:t>Boston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4,031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03723010"/>
                  </a:ext>
                </a:extLst>
              </a:tr>
              <a:tr h="279228">
                <a:tc>
                  <a:txBody>
                    <a:bodyPr/>
                    <a:lstStyle/>
                    <a:p>
                      <a:pPr algn="l" fontAlgn="b"/>
                      <a:r>
                        <a:rPr lang="en-US" sz="1600" b="0" i="0" u="none" strike="noStrike">
                          <a:solidFill>
                            <a:srgbClr val="000000"/>
                          </a:solidFill>
                          <a:effectLst/>
                          <a:latin typeface="Calibri" panose="020F0502020204030204" pitchFamily="34" charset="0"/>
                        </a:rPr>
                        <a:t>San Francisco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5,148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73896386"/>
                  </a:ext>
                </a:extLst>
              </a:tr>
              <a:tr h="279228">
                <a:tc>
                  <a:txBody>
                    <a:bodyPr/>
                    <a:lstStyle/>
                    <a:p>
                      <a:pPr algn="l" fontAlgn="b"/>
                      <a:r>
                        <a:rPr lang="en-US" sz="1600" b="0" i="0" u="none" strike="noStrike">
                          <a:solidFill>
                            <a:srgbClr val="000000"/>
                          </a:solidFill>
                          <a:effectLst/>
                          <a:latin typeface="Calibri" panose="020F0502020204030204" pitchFamily="34" charset="0"/>
                        </a:rPr>
                        <a:t>Chicago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3,194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80809449"/>
                  </a:ext>
                </a:extLst>
              </a:tr>
              <a:tr h="279228">
                <a:tc>
                  <a:txBody>
                    <a:bodyPr/>
                    <a:lstStyle/>
                    <a:p>
                      <a:pPr algn="l" fontAlgn="b"/>
                      <a:r>
                        <a:rPr lang="en-US" sz="1600" b="0" i="0" u="none" strike="noStrike">
                          <a:solidFill>
                            <a:srgbClr val="000000"/>
                          </a:solidFill>
                          <a:effectLst/>
                          <a:latin typeface="Calibri" panose="020F0502020204030204" pitchFamily="34" charset="0"/>
                        </a:rPr>
                        <a:t>Houston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10,349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93513909"/>
                  </a:ext>
                </a:extLst>
              </a:tr>
              <a:tr h="279228">
                <a:tc>
                  <a:txBody>
                    <a:bodyPr/>
                    <a:lstStyle/>
                    <a:p>
                      <a:pPr algn="l" fontAlgn="b"/>
                      <a:r>
                        <a:rPr lang="en-US" sz="1600" b="0" i="0" u="none" strike="noStrike">
                          <a:solidFill>
                            <a:srgbClr val="000000"/>
                          </a:solidFill>
                          <a:effectLst/>
                          <a:latin typeface="Calibri" panose="020F0502020204030204" pitchFamily="34" charset="0"/>
                        </a:rPr>
                        <a:t>San Diego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2,624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35434981"/>
                  </a:ext>
                </a:extLst>
              </a:tr>
              <a:tr h="279228">
                <a:tc>
                  <a:txBody>
                    <a:bodyPr/>
                    <a:lstStyle/>
                    <a:p>
                      <a:pPr algn="l" fontAlgn="b"/>
                      <a:r>
                        <a:rPr lang="en-US" sz="1600" b="0" i="0" u="none" strike="noStrike">
                          <a:solidFill>
                            <a:srgbClr val="000000"/>
                          </a:solidFill>
                          <a:effectLst/>
                          <a:latin typeface="Calibri" panose="020F0502020204030204" pitchFamily="34" charset="0"/>
                        </a:rPr>
                        <a:t>Washington DC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6,366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4123415"/>
                  </a:ext>
                </a:extLst>
              </a:tr>
              <a:tr h="279228">
                <a:tc>
                  <a:txBody>
                    <a:bodyPr/>
                    <a:lstStyle/>
                    <a:p>
                      <a:pPr algn="l" fontAlgn="b"/>
                      <a:r>
                        <a:rPr lang="en-US" sz="1600" b="0" i="0" u="none" strike="noStrike">
                          <a:solidFill>
                            <a:srgbClr val="000000"/>
                          </a:solidFill>
                          <a:effectLst/>
                          <a:latin typeface="Calibri" panose="020F0502020204030204" pitchFamily="34" charset="0"/>
                        </a:rPr>
                        <a:t>Philadelphia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4,364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70777613"/>
                  </a:ext>
                </a:extLst>
              </a:tr>
              <a:tr h="279228">
                <a:tc>
                  <a:txBody>
                    <a:bodyPr/>
                    <a:lstStyle/>
                    <a:p>
                      <a:pPr algn="l" fontAlgn="b"/>
                      <a:r>
                        <a:rPr lang="en-US" sz="1600" b="0" i="0" u="none" strike="noStrike">
                          <a:solidFill>
                            <a:srgbClr val="000000"/>
                          </a:solidFill>
                          <a:effectLst/>
                          <a:latin typeface="Calibri" panose="020F0502020204030204" pitchFamily="34" charset="0"/>
                        </a:rPr>
                        <a:t>New York</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4,774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49708788"/>
                  </a:ext>
                </a:extLst>
              </a:tr>
              <a:tr h="279228">
                <a:tc>
                  <a:txBody>
                    <a:bodyPr/>
                    <a:lstStyle/>
                    <a:p>
                      <a:pPr algn="l" fontAlgn="b"/>
                      <a:r>
                        <a:rPr lang="en-US" sz="1600" b="0" i="0" u="none" strike="noStrike">
                          <a:solidFill>
                            <a:srgbClr val="000000"/>
                          </a:solidFill>
                          <a:effectLst/>
                          <a:latin typeface="Calibri" panose="020F0502020204030204" pitchFamily="34" charset="0"/>
                        </a:rPr>
                        <a:t>Detroit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638965372"/>
                  </a:ext>
                </a:extLst>
              </a:tr>
              <a:tr h="279228">
                <a:tc>
                  <a:txBody>
                    <a:bodyPr/>
                    <a:lstStyle/>
                    <a:p>
                      <a:pPr algn="l" fontAlgn="b"/>
                      <a:r>
                        <a:rPr lang="en-US" sz="1600" b="0" i="0" u="none" strike="noStrike">
                          <a:solidFill>
                            <a:srgbClr val="000000"/>
                          </a:solidFill>
                          <a:effectLst/>
                          <a:latin typeface="Calibri" panose="020F0502020204030204" pitchFamily="34" charset="0"/>
                        </a:rPr>
                        <a:t>Baltimore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93702854"/>
                  </a:ext>
                </a:extLst>
              </a:tr>
              <a:tr h="279228">
                <a:tc>
                  <a:txBody>
                    <a:bodyPr/>
                    <a:lstStyle/>
                    <a:p>
                      <a:pPr algn="l" fontAlgn="b"/>
                      <a:r>
                        <a:rPr lang="en-US" sz="1600" b="0" i="0" u="none" strike="noStrike">
                          <a:solidFill>
                            <a:srgbClr val="000000"/>
                          </a:solidFill>
                          <a:effectLst/>
                          <a:latin typeface="Calibri" panose="020F0502020204030204" pitchFamily="34" charset="0"/>
                        </a:rPr>
                        <a:t>Los Angeles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4,456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9256715"/>
                  </a:ext>
                </a:extLst>
              </a:tr>
            </a:tbl>
          </a:graphicData>
        </a:graphic>
      </p:graphicFrame>
    </p:spTree>
    <p:extLst>
      <p:ext uri="{BB962C8B-B14F-4D97-AF65-F5344CB8AC3E}">
        <p14:creationId xmlns:p14="http://schemas.microsoft.com/office/powerpoint/2010/main" val="762791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6790B52-9F9A-4B39-8E30-758C8811A02E}"/>
              </a:ext>
            </a:extLst>
          </p:cNvPr>
          <p:cNvSpPr txBox="1">
            <a:spLocks/>
          </p:cNvSpPr>
          <p:nvPr/>
        </p:nvSpPr>
        <p:spPr>
          <a:xfrm>
            <a:off x="0" y="166981"/>
            <a:ext cx="12192000" cy="4545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Google Trends Shows National Search Interest</a:t>
            </a:r>
            <a:r>
              <a:rPr lang="en-US" sz="2800">
                <a:latin typeface="Calibri Light" panose="020F0302020204030204"/>
              </a:rPr>
              <a:t> For Self Storage at an 8-Year Low</a:t>
            </a:r>
            <a:endParaRPr kumimoji="0" lang="en-US" sz="2800" b="0" i="0" u="none" strike="noStrike" kern="1200" cap="none" spc="0" normalizeH="0" baseline="0" noProof="0">
              <a:ln>
                <a:noFill/>
              </a:ln>
              <a:effectLst/>
              <a:uLnTx/>
              <a:uFillTx/>
              <a:latin typeface="Calibri Light" panose="020F0302020204030204"/>
            </a:endParaRPr>
          </a:p>
        </p:txBody>
      </p:sp>
      <p:sp>
        <p:nvSpPr>
          <p:cNvPr id="5" name="Rectangle 4">
            <a:extLst>
              <a:ext uri="{FF2B5EF4-FFF2-40B4-BE49-F238E27FC236}">
                <a16:creationId xmlns:a16="http://schemas.microsoft.com/office/drawing/2014/main" id="{38C5820B-DD45-4BBC-9A6B-9102A610AFB9}"/>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Google Trends; Yardi Matrix</a:t>
            </a:r>
          </a:p>
        </p:txBody>
      </p:sp>
      <p:sp>
        <p:nvSpPr>
          <p:cNvPr id="2" name="AutoShape 2">
            <a:extLst>
              <a:ext uri="{FF2B5EF4-FFF2-40B4-BE49-F238E27FC236}">
                <a16:creationId xmlns:a16="http://schemas.microsoft.com/office/drawing/2014/main" id="{138CD2D6-87A2-336C-2133-BEADB0F817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8" name="Chart 7">
            <a:extLst>
              <a:ext uri="{FF2B5EF4-FFF2-40B4-BE49-F238E27FC236}">
                <a16:creationId xmlns:a16="http://schemas.microsoft.com/office/drawing/2014/main" id="{BC6D33B8-B484-2955-CCF5-6F7A9AD965D9}"/>
              </a:ext>
            </a:extLst>
          </p:cNvPr>
          <p:cNvGraphicFramePr>
            <a:graphicFrameLocks/>
          </p:cNvGraphicFramePr>
          <p:nvPr>
            <p:extLst>
              <p:ext uri="{D42A27DB-BD31-4B8C-83A1-F6EECF244321}">
                <p14:modId xmlns:p14="http://schemas.microsoft.com/office/powerpoint/2010/main" val="1838286020"/>
              </p:ext>
            </p:extLst>
          </p:nvPr>
        </p:nvGraphicFramePr>
        <p:xfrm>
          <a:off x="585217" y="1004316"/>
          <a:ext cx="7717536" cy="53979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a:extLst>
              <a:ext uri="{FF2B5EF4-FFF2-40B4-BE49-F238E27FC236}">
                <a16:creationId xmlns:a16="http://schemas.microsoft.com/office/drawing/2014/main" id="{1C10422E-B23D-71B3-DDCA-702D4126E844}"/>
              </a:ext>
            </a:extLst>
          </p:cNvPr>
          <p:cNvGraphicFramePr>
            <a:graphicFrameLocks noGrp="1"/>
          </p:cNvGraphicFramePr>
          <p:nvPr>
            <p:extLst>
              <p:ext uri="{D42A27DB-BD31-4B8C-83A1-F6EECF244321}">
                <p14:modId xmlns:p14="http://schemas.microsoft.com/office/powerpoint/2010/main" val="3244816787"/>
              </p:ext>
            </p:extLst>
          </p:nvPr>
        </p:nvGraphicFramePr>
        <p:xfrm>
          <a:off x="8549639" y="1327772"/>
          <a:ext cx="3291839" cy="4176060"/>
        </p:xfrm>
        <a:graphic>
          <a:graphicData uri="http://schemas.openxmlformats.org/drawingml/2006/table">
            <a:tbl>
              <a:tblPr/>
              <a:tblGrid>
                <a:gridCol w="1416305">
                  <a:extLst>
                    <a:ext uri="{9D8B030D-6E8A-4147-A177-3AD203B41FA5}">
                      <a16:colId xmlns:a16="http://schemas.microsoft.com/office/drawing/2014/main" val="3279276453"/>
                    </a:ext>
                  </a:extLst>
                </a:gridCol>
                <a:gridCol w="879827">
                  <a:extLst>
                    <a:ext uri="{9D8B030D-6E8A-4147-A177-3AD203B41FA5}">
                      <a16:colId xmlns:a16="http://schemas.microsoft.com/office/drawing/2014/main" val="2826633213"/>
                    </a:ext>
                  </a:extLst>
                </a:gridCol>
                <a:gridCol w="995707">
                  <a:extLst>
                    <a:ext uri="{9D8B030D-6E8A-4147-A177-3AD203B41FA5}">
                      <a16:colId xmlns:a16="http://schemas.microsoft.com/office/drawing/2014/main" val="1140939414"/>
                    </a:ext>
                  </a:extLst>
                </a:gridCol>
              </a:tblGrid>
              <a:tr h="278404">
                <a:tc gridSpan="3">
                  <a:txBody>
                    <a:bodyPr/>
                    <a:lstStyle/>
                    <a:p>
                      <a:pPr algn="ctr" fontAlgn="b"/>
                      <a:r>
                        <a:rPr lang="en-US" sz="1600" b="1" i="0" u="none" strike="noStrike">
                          <a:solidFill>
                            <a:srgbClr val="0048A9"/>
                          </a:solidFill>
                          <a:effectLst/>
                          <a:latin typeface="Calibri" panose="020F0502020204030204" pitchFamily="34" charset="0"/>
                        </a:rPr>
                        <a:t>Search Interest - T12 Average</a:t>
                      </a:r>
                    </a:p>
                  </a:txBody>
                  <a:tcPr marL="9525" marR="9525" marT="9525" marB="0" anchor="b">
                    <a:lnL>
                      <a:noFill/>
                    </a:lnL>
                    <a:lnR>
                      <a:noFill/>
                    </a:lnR>
                    <a:lnT w="6350" cap="flat" cmpd="sng" algn="ctr">
                      <a:solidFill>
                        <a:srgbClr val="BFBFBF"/>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3294849"/>
                  </a:ext>
                </a:extLst>
              </a:tr>
              <a:tr h="556808">
                <a:tc>
                  <a:txBody>
                    <a:bodyPr/>
                    <a:lstStyle/>
                    <a:p>
                      <a:pPr algn="l" fontAlgn="ctr"/>
                      <a:r>
                        <a:rPr lang="en-US" sz="1600" b="0" i="0" u="none" strike="noStrike">
                          <a:solidFill>
                            <a:srgbClr val="007FFF"/>
                          </a:solidFill>
                          <a:effectLst/>
                          <a:latin typeface="Calibri" panose="020F0502020204030204" pitchFamily="34" charset="0"/>
                        </a:rPr>
                        <a:t>Market</a:t>
                      </a:r>
                    </a:p>
                  </a:txBody>
                  <a:tcPr marL="9525" marR="9525" marT="9525"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marL="0" algn="ctr" defTabSz="914400" rtl="0" eaLnBrk="1" fontAlgn="ctr" latinLnBrk="0" hangingPunct="1"/>
                      <a:r>
                        <a:rPr lang="en-US" sz="1600" b="0" i="0" u="none" strike="noStrike" kern="1200">
                          <a:solidFill>
                            <a:srgbClr val="007FFF"/>
                          </a:solidFill>
                          <a:effectLst/>
                          <a:latin typeface="Calibri" panose="020F0502020204030204" pitchFamily="34" charset="0"/>
                          <a:ea typeface="+mn-ea"/>
                          <a:cs typeface="+mn-cs"/>
                        </a:rPr>
                        <a:t>Vs. Peak</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US" sz="1600" b="0" i="0" u="none" strike="noStrike">
                          <a:solidFill>
                            <a:srgbClr val="007FFF"/>
                          </a:solidFill>
                          <a:effectLst/>
                          <a:highlight>
                            <a:srgbClr val="FFFFFF"/>
                          </a:highlight>
                          <a:latin typeface="Calibri" panose="020F0502020204030204" pitchFamily="34" charset="0"/>
                        </a:rPr>
                        <a:t>Jul-24 Rent Growth</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387743961"/>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Portland</a:t>
                      </a:r>
                    </a:p>
                  </a:txBody>
                  <a:tcPr marL="9525" marR="9525" marT="9525" marB="0" anchor="b">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-0.2%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-2.1%</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166993578"/>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Seattle</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-9.5%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-1.7%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805505665"/>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Columbus (OH)</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-10.7%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-5.2%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2895660384"/>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Miami</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-12.1%</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-6.2%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32164038"/>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Las Vegas</a:t>
                      </a:r>
                    </a:p>
                  </a:txBody>
                  <a:tcPr marL="9525" marR="9525" marT="9525" marB="0" anchor="b">
                    <a:lnL>
                      <a:noFill/>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-13.0%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5120644"/>
                  </a:ext>
                </a:extLst>
              </a:tr>
              <a:tr h="278404">
                <a:tc>
                  <a:txBody>
                    <a:bodyPr/>
                    <a:lstStyle/>
                    <a:p>
                      <a:pPr marL="0" algn="l" defTabSz="914400" rtl="0" eaLnBrk="1" fontAlgn="t" latinLnBrk="0" hangingPunct="1"/>
                      <a:r>
                        <a:rPr lang="en-US" sz="1600" b="1" i="0" u="none" strike="noStrike" kern="1200">
                          <a:solidFill>
                            <a:srgbClr val="333333"/>
                          </a:solidFill>
                          <a:effectLst/>
                          <a:latin typeface="+mn-lt"/>
                          <a:ea typeface="+mn-ea"/>
                          <a:cs typeface="+mn-cs"/>
                        </a:rPr>
                        <a:t>National</a:t>
                      </a:r>
                    </a:p>
                  </a:txBody>
                  <a:tcPr marL="9525" marR="9525" marT="9525" marB="0" anchor="b">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en-US" sz="1600" b="1" i="0" u="none" strike="noStrike" kern="1200">
                          <a:solidFill>
                            <a:srgbClr val="333333"/>
                          </a:solidFill>
                          <a:effectLst/>
                          <a:latin typeface="+mn-lt"/>
                          <a:ea typeface="+mn-ea"/>
                          <a:cs typeface="+mn-cs"/>
                        </a:rPr>
                        <a:t>-21.2%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en-US" sz="1600" b="1" i="0" u="none" strike="noStrike" kern="1200">
                          <a:solidFill>
                            <a:srgbClr val="333333"/>
                          </a:solidFill>
                          <a:effectLst/>
                          <a:latin typeface="+mn-lt"/>
                          <a:ea typeface="+mn-ea"/>
                          <a:cs typeface="+mn-cs"/>
                        </a:rPr>
                        <a:t>-4.1%</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77104312"/>
                  </a:ext>
                </a:extLst>
              </a:tr>
              <a:tr h="278404">
                <a:tc>
                  <a:txBody>
                    <a:bodyPr/>
                    <a:lstStyle/>
                    <a:p>
                      <a:pPr marL="0" algn="l" defTabSz="914400" rtl="0" eaLnBrk="1" fontAlgn="t" latinLnBrk="0" hangingPunct="1"/>
                      <a:r>
                        <a:rPr lang="en-US" sz="1600" b="1" i="0" u="none" strike="noStrike" kern="1200">
                          <a:solidFill>
                            <a:srgbClr val="007FFF"/>
                          </a:solidFill>
                          <a:effectLst/>
                          <a:latin typeface="+mn-lt"/>
                          <a:ea typeface="+mn-ea"/>
                          <a:cs typeface="+mn-cs"/>
                        </a:rPr>
                        <a:t>Denver</a:t>
                      </a:r>
                    </a:p>
                  </a:txBody>
                  <a:tcPr marL="9525" marR="9525" marT="9525" marB="0" anchor="b">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en-US" sz="1600" b="1" i="0" u="none" strike="noStrike" kern="1200">
                          <a:solidFill>
                            <a:srgbClr val="007FFF"/>
                          </a:solidFill>
                          <a:effectLst/>
                          <a:latin typeface="+mn-lt"/>
                          <a:ea typeface="+mn-ea"/>
                          <a:cs typeface="+mn-cs"/>
                        </a:rPr>
                        <a:t>-26.7%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algn="ctr" defTabSz="914400" rtl="0" eaLnBrk="1" fontAlgn="t" latinLnBrk="0" hangingPunct="1"/>
                      <a:r>
                        <a:rPr lang="en-US" sz="1600" b="1" i="0" u="none" strike="noStrike" kern="1200">
                          <a:solidFill>
                            <a:srgbClr val="007FFF"/>
                          </a:solidFill>
                          <a:effectLst/>
                          <a:latin typeface="+mn-lt"/>
                          <a:ea typeface="+mn-ea"/>
                          <a:cs typeface="+mn-cs"/>
                        </a:rPr>
                        <a:t>-3.6%</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60369016"/>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Boston</a:t>
                      </a:r>
                    </a:p>
                  </a:txBody>
                  <a:tcPr marL="9525" marR="9525" marT="9525" marB="0" anchor="b">
                    <a:lnL>
                      <a:noFill/>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-28.5%</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-4.6%</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3083396520"/>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Charleston (SC)</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-30.2%</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-7.0%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15662291"/>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Nashville</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-31.4%</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-2.8%</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837923765"/>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Austin</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-32.7%</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-3.6%</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34205822"/>
                  </a:ext>
                </a:extLst>
              </a:tr>
              <a:tr h="278404">
                <a:tc>
                  <a:txBody>
                    <a:bodyPr/>
                    <a:lstStyle/>
                    <a:p>
                      <a:pPr marL="0" algn="l" defTabSz="914400" rtl="0" eaLnBrk="1" fontAlgn="t" latinLnBrk="0" hangingPunct="1"/>
                      <a:r>
                        <a:rPr lang="en-US" sz="1600" b="0" i="0" u="none" strike="noStrike" kern="1200">
                          <a:solidFill>
                            <a:srgbClr val="333333"/>
                          </a:solidFill>
                          <a:effectLst/>
                          <a:latin typeface="+mn-lt"/>
                          <a:ea typeface="+mn-ea"/>
                          <a:cs typeface="+mn-cs"/>
                        </a:rPr>
                        <a:t>San Antonio</a:t>
                      </a:r>
                    </a:p>
                  </a:txBody>
                  <a:tcPr marL="9525" marR="9525" marT="9525" marB="0" anchor="b">
                    <a:lnL>
                      <a:noFill/>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-33.0%</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tc>
                  <a:txBody>
                    <a:bodyPr/>
                    <a:lstStyle/>
                    <a:p>
                      <a:pPr marL="0" algn="ctr" defTabSz="914400" rtl="0" eaLnBrk="1" fontAlgn="t" latinLnBrk="0" hangingPunct="1"/>
                      <a:r>
                        <a:rPr lang="en-US" sz="1600" b="0" i="0" u="none" strike="noStrike" kern="1200">
                          <a:solidFill>
                            <a:srgbClr val="333333"/>
                          </a:solidFill>
                          <a:effectLst/>
                          <a:latin typeface="+mn-lt"/>
                          <a:ea typeface="+mn-ea"/>
                          <a:cs typeface="+mn-cs"/>
                        </a:rPr>
                        <a:t>-5.9%</a:t>
                      </a:r>
                    </a:p>
                  </a:txBody>
                  <a:tcPr marL="9525" marR="9525" marT="9525"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2F2F2"/>
                    </a:solidFill>
                  </a:tcPr>
                </a:tc>
                <a:extLst>
                  <a:ext uri="{0D108BD9-81ED-4DB2-BD59-A6C34878D82A}">
                    <a16:rowId xmlns:a16="http://schemas.microsoft.com/office/drawing/2014/main" val="1023246416"/>
                  </a:ext>
                </a:extLst>
              </a:tr>
            </a:tbl>
          </a:graphicData>
        </a:graphic>
      </p:graphicFrame>
    </p:spTree>
    <p:extLst>
      <p:ext uri="{BB962C8B-B14F-4D97-AF65-F5344CB8AC3E}">
        <p14:creationId xmlns:p14="http://schemas.microsoft.com/office/powerpoint/2010/main" val="36983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E60F467-1FDD-1C4B-ACDB-966D216C63C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9255766-CA2A-F643-8F8A-03E371F5F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9" name="Straight Connector 8">
            <a:extLst>
              <a:ext uri="{FF2B5EF4-FFF2-40B4-BE49-F238E27FC236}">
                <a16:creationId xmlns:a16="http://schemas.microsoft.com/office/drawing/2014/main" id="{204C5EFA-39FF-4655-9E7E-585576D8B67D}"/>
              </a:ext>
            </a:extLst>
          </p:cNvPr>
          <p:cNvCxnSpPr>
            <a:cxnSpLocks/>
          </p:cNvCxnSpPr>
          <p:nvPr/>
        </p:nvCxnSpPr>
        <p:spPr>
          <a:xfrm flipH="1">
            <a:off x="3217061" y="3741082"/>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6" name="Big Text">
            <a:extLst>
              <a:ext uri="{FF2B5EF4-FFF2-40B4-BE49-F238E27FC236}">
                <a16:creationId xmlns:a16="http://schemas.microsoft.com/office/drawing/2014/main" id="{21E45D3C-714B-49B6-8D31-5A1CAF53C60D}"/>
              </a:ext>
            </a:extLst>
          </p:cNvPr>
          <p:cNvSpPr/>
          <p:nvPr/>
        </p:nvSpPr>
        <p:spPr>
          <a:xfrm>
            <a:off x="456036" y="3014766"/>
            <a:ext cx="11279928" cy="59708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SELF STORAGE Q2 REIT RESULTS</a:t>
            </a:r>
          </a:p>
        </p:txBody>
      </p:sp>
    </p:spTree>
    <p:extLst>
      <p:ext uri="{BB962C8B-B14F-4D97-AF65-F5344CB8AC3E}">
        <p14:creationId xmlns:p14="http://schemas.microsoft.com/office/powerpoint/2010/main" val="1259488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ACA467-7276-08B9-AA3D-79FFA4EDCB9D}"/>
              </a:ext>
            </a:extLst>
          </p:cNvPr>
          <p:cNvSpPr txBox="1">
            <a:spLocks/>
          </p:cNvSpPr>
          <p:nvPr/>
        </p:nvSpPr>
        <p:spPr>
          <a:xfrm>
            <a:off x="0" y="166982"/>
            <a:ext cx="12192000" cy="8136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REIT Occupancy is Showing Signs of Bottoming,</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dirty="0">
                <a:latin typeface="Calibri Light" panose="020F0302020204030204"/>
              </a:rPr>
              <a:t>an Important Precursor for Rent Growth</a:t>
            </a:r>
            <a:endParaRPr kumimoji="0" lang="en-US" sz="2800" b="0" i="0" u="none" strike="noStrike" kern="1200" cap="none" spc="0" normalizeH="0" baseline="0" noProof="0" dirty="0">
              <a:ln>
                <a:noFill/>
              </a:ln>
              <a:effectLst/>
              <a:uLnTx/>
              <a:uFillTx/>
              <a:latin typeface="Calibri Light" panose="020F0302020204030204"/>
            </a:endParaRPr>
          </a:p>
        </p:txBody>
      </p:sp>
      <p:sp>
        <p:nvSpPr>
          <p:cNvPr id="6" name="TextBox 5">
            <a:extLst>
              <a:ext uri="{FF2B5EF4-FFF2-40B4-BE49-F238E27FC236}">
                <a16:creationId xmlns:a16="http://schemas.microsoft.com/office/drawing/2014/main" id="{395C2988-EEA9-C5EF-D1B6-F68891472D44}"/>
              </a:ext>
            </a:extLst>
          </p:cNvPr>
          <p:cNvSpPr txBox="1"/>
          <p:nvPr/>
        </p:nvSpPr>
        <p:spPr>
          <a:xfrm>
            <a:off x="0" y="6399958"/>
            <a:ext cx="12252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7" name="Chart 6">
            <a:extLst>
              <a:ext uri="{FF2B5EF4-FFF2-40B4-BE49-F238E27FC236}">
                <a16:creationId xmlns:a16="http://schemas.microsoft.com/office/drawing/2014/main" id="{B70D180A-690A-4767-8333-0033D3ECD0FD}"/>
              </a:ext>
            </a:extLst>
          </p:cNvPr>
          <p:cNvGraphicFramePr>
            <a:graphicFrameLocks noGrp="1"/>
          </p:cNvGraphicFramePr>
          <p:nvPr>
            <p:extLst>
              <p:ext uri="{D42A27DB-BD31-4B8C-83A1-F6EECF244321}">
                <p14:modId xmlns:p14="http://schemas.microsoft.com/office/powerpoint/2010/main" val="2193377190"/>
              </p:ext>
            </p:extLst>
          </p:nvPr>
        </p:nvGraphicFramePr>
        <p:xfrm>
          <a:off x="718458" y="1132875"/>
          <a:ext cx="10944807" cy="517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4780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ACA467-7276-08B9-AA3D-79FFA4EDCB9D}"/>
              </a:ext>
            </a:extLst>
          </p:cNvPr>
          <p:cNvSpPr txBox="1">
            <a:spLocks/>
          </p:cNvSpPr>
          <p:nvPr/>
        </p:nvSpPr>
        <p:spPr>
          <a:xfrm>
            <a:off x="0" y="166982"/>
            <a:ext cx="12192000" cy="8136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Occupancy in Denver </a:t>
            </a:r>
            <a:r>
              <a:rPr lang="en-US" sz="2800">
                <a:latin typeface="Calibri Light" panose="020F0302020204030204"/>
              </a:rPr>
              <a:t>Did Not Drop as Much as the U.S.,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Stabilized Sooner, Remains Near 94% </a:t>
            </a:r>
          </a:p>
        </p:txBody>
      </p:sp>
      <p:sp>
        <p:nvSpPr>
          <p:cNvPr id="6" name="TextBox 5">
            <a:extLst>
              <a:ext uri="{FF2B5EF4-FFF2-40B4-BE49-F238E27FC236}">
                <a16:creationId xmlns:a16="http://schemas.microsoft.com/office/drawing/2014/main" id="{395C2988-EEA9-C5EF-D1B6-F68891472D44}"/>
              </a:ext>
            </a:extLst>
          </p:cNvPr>
          <p:cNvSpPr txBox="1"/>
          <p:nvPr/>
        </p:nvSpPr>
        <p:spPr>
          <a:xfrm>
            <a:off x="0" y="6399958"/>
            <a:ext cx="12252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2" name="Chart 1">
            <a:extLst>
              <a:ext uri="{FF2B5EF4-FFF2-40B4-BE49-F238E27FC236}">
                <a16:creationId xmlns:a16="http://schemas.microsoft.com/office/drawing/2014/main" id="{B70D180A-690A-4767-8333-0033D3ECD0FD}"/>
              </a:ext>
            </a:extLst>
          </p:cNvPr>
          <p:cNvGraphicFramePr>
            <a:graphicFrameLocks noGrp="1"/>
          </p:cNvGraphicFramePr>
          <p:nvPr>
            <p:extLst>
              <p:ext uri="{D42A27DB-BD31-4B8C-83A1-F6EECF244321}">
                <p14:modId xmlns:p14="http://schemas.microsoft.com/office/powerpoint/2010/main" val="2916839877"/>
              </p:ext>
            </p:extLst>
          </p:nvPr>
        </p:nvGraphicFramePr>
        <p:xfrm>
          <a:off x="621792" y="1132875"/>
          <a:ext cx="10944807" cy="50393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7850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DE0A39-5AD6-59C8-1675-A8D9C9DE729D}"/>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REIT Revenue Growth </a:t>
            </a:r>
            <a:r>
              <a:rPr lang="en-US" sz="2800">
                <a:latin typeface="Calibri Light" panose="020F0302020204030204"/>
              </a:rPr>
              <a:t>Turned Negative in Q2 2024 </a:t>
            </a:r>
            <a:r>
              <a:rPr lang="en-US" sz="2800" b="0" i="0" u="none" strike="noStrike" kern="1200" cap="none" spc="0" normalizeH="0" baseline="0" noProof="0">
                <a:ln>
                  <a:noFill/>
                </a:ln>
                <a:effectLst/>
                <a:uLnTx/>
                <a:uFillTx/>
                <a:latin typeface="Calibri Light" panose="020F0302020204030204"/>
              </a:rPr>
              <a:t>For the First Time Since</a:t>
            </a:r>
            <a:r>
              <a:rPr lang="en-US" sz="2800">
                <a:latin typeface="Calibri Light" panose="020F0302020204030204"/>
              </a:rPr>
              <a:t> Q3 2020</a:t>
            </a:r>
            <a:endParaRPr lang="en-US" sz="2800" b="0" i="0" u="none" strike="noStrike" kern="1200" cap="none" spc="0" normalizeH="0" baseline="0" noProof="0">
              <a:ln>
                <a:noFill/>
              </a:ln>
              <a:effectLst/>
              <a:uLnTx/>
              <a:uFillTx/>
              <a:latin typeface="Calibri Light" panose="020F0302020204030204"/>
            </a:endParaRPr>
          </a:p>
        </p:txBody>
      </p:sp>
      <p:sp>
        <p:nvSpPr>
          <p:cNvPr id="5" name="Rectangle 4">
            <a:extLst>
              <a:ext uri="{FF2B5EF4-FFF2-40B4-BE49-F238E27FC236}">
                <a16:creationId xmlns:a16="http://schemas.microsoft.com/office/drawing/2014/main" id="{396EC78E-FF62-4398-9EC2-99E295CD363E}"/>
              </a:ext>
            </a:extLst>
          </p:cNvPr>
          <p:cNvSpPr/>
          <p:nvPr/>
        </p:nvSpPr>
        <p:spPr>
          <a:xfrm>
            <a:off x="0" y="6396065"/>
            <a:ext cx="10679185"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Data through Q2 2024 |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9" name="Chart 8">
            <a:extLst>
              <a:ext uri="{FF2B5EF4-FFF2-40B4-BE49-F238E27FC236}">
                <a16:creationId xmlns:a16="http://schemas.microsoft.com/office/drawing/2014/main" id="{D63096DD-8400-456D-B5BD-A6992E63EB4D}"/>
              </a:ext>
            </a:extLst>
          </p:cNvPr>
          <p:cNvGraphicFramePr>
            <a:graphicFrameLocks noGrp="1"/>
          </p:cNvGraphicFramePr>
          <p:nvPr>
            <p:extLst>
              <p:ext uri="{D42A27DB-BD31-4B8C-83A1-F6EECF244321}">
                <p14:modId xmlns:p14="http://schemas.microsoft.com/office/powerpoint/2010/main" val="3790328528"/>
              </p:ext>
            </p:extLst>
          </p:nvPr>
        </p:nvGraphicFramePr>
        <p:xfrm>
          <a:off x="699796" y="1125557"/>
          <a:ext cx="10916816" cy="4746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04165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DE0A39-5AD6-59C8-1675-A8D9C9DE729D}"/>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Denver Has Experienced Stronger Revenue Growth Than the U.S. Since 2021</a:t>
            </a:r>
            <a:endParaRPr lang="en-US" sz="2800" b="0" i="0" u="none" strike="noStrike" kern="1200" cap="none" spc="0" normalizeH="0" baseline="0" noProof="0">
              <a:ln>
                <a:noFill/>
              </a:ln>
              <a:effectLst/>
              <a:uLnTx/>
              <a:uFillTx/>
              <a:latin typeface="Calibri Light" panose="020F0302020204030204"/>
            </a:endParaRPr>
          </a:p>
        </p:txBody>
      </p:sp>
      <p:sp>
        <p:nvSpPr>
          <p:cNvPr id="5" name="Rectangle 4">
            <a:extLst>
              <a:ext uri="{FF2B5EF4-FFF2-40B4-BE49-F238E27FC236}">
                <a16:creationId xmlns:a16="http://schemas.microsoft.com/office/drawing/2014/main" id="{396EC78E-FF62-4398-9EC2-99E295CD363E}"/>
              </a:ext>
            </a:extLst>
          </p:cNvPr>
          <p:cNvSpPr/>
          <p:nvPr/>
        </p:nvSpPr>
        <p:spPr>
          <a:xfrm>
            <a:off x="0" y="6396065"/>
            <a:ext cx="10679185"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Data through Q2 2024 |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2" name="Chart 1">
            <a:extLst>
              <a:ext uri="{FF2B5EF4-FFF2-40B4-BE49-F238E27FC236}">
                <a16:creationId xmlns:a16="http://schemas.microsoft.com/office/drawing/2014/main" id="{D63096DD-8400-456D-B5BD-A6992E63EB4D}"/>
              </a:ext>
            </a:extLst>
          </p:cNvPr>
          <p:cNvGraphicFramePr>
            <a:graphicFrameLocks noGrp="1"/>
          </p:cNvGraphicFramePr>
          <p:nvPr>
            <p:extLst>
              <p:ext uri="{D42A27DB-BD31-4B8C-83A1-F6EECF244321}">
                <p14:modId xmlns:p14="http://schemas.microsoft.com/office/powerpoint/2010/main" val="1572225013"/>
              </p:ext>
            </p:extLst>
          </p:nvPr>
        </p:nvGraphicFramePr>
        <p:xfrm>
          <a:off x="699796" y="1125557"/>
          <a:ext cx="10679185" cy="48618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323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DE0A39-5AD6-59C8-1675-A8D9C9DE729D}"/>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Denver Has Lower NOI Margins Than the U.S. Overall</a:t>
            </a:r>
          </a:p>
        </p:txBody>
      </p:sp>
      <p:sp>
        <p:nvSpPr>
          <p:cNvPr id="3" name="TextBox 2">
            <a:extLst>
              <a:ext uri="{FF2B5EF4-FFF2-40B4-BE49-F238E27FC236}">
                <a16:creationId xmlns:a16="http://schemas.microsoft.com/office/drawing/2014/main" id="{1E4D9198-6272-FE91-DA08-F46E0B4E9B78}"/>
              </a:ext>
            </a:extLst>
          </p:cNvPr>
          <p:cNvSpPr txBox="1"/>
          <p:nvPr/>
        </p:nvSpPr>
        <p:spPr>
          <a:xfrm>
            <a:off x="0" y="6396335"/>
            <a:ext cx="12252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2" name="Chart 1">
            <a:extLst>
              <a:ext uri="{FF2B5EF4-FFF2-40B4-BE49-F238E27FC236}">
                <a16:creationId xmlns:a16="http://schemas.microsoft.com/office/drawing/2014/main" id="{F6466840-B09B-104B-DC83-DE1DF5D3759C}"/>
              </a:ext>
            </a:extLst>
          </p:cNvPr>
          <p:cNvGraphicFramePr>
            <a:graphicFrameLocks/>
          </p:cNvGraphicFramePr>
          <p:nvPr>
            <p:extLst>
              <p:ext uri="{D42A27DB-BD31-4B8C-83A1-F6EECF244321}">
                <p14:modId xmlns:p14="http://schemas.microsoft.com/office/powerpoint/2010/main" val="312918922"/>
              </p:ext>
            </p:extLst>
          </p:nvPr>
        </p:nvGraphicFramePr>
        <p:xfrm>
          <a:off x="714375" y="914400"/>
          <a:ext cx="10839450" cy="52669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6163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91201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Calibri Light" panose="020F0302020204030204"/>
              </a:rPr>
              <a:t>Q2 REIT </a:t>
            </a:r>
            <a:r>
              <a:rPr kumimoji="0" lang="en-US" sz="2800" b="0" i="0" u="none" strike="noStrike" kern="1200" cap="none" spc="0" normalizeH="0" baseline="0" noProof="0" dirty="0">
                <a:ln>
                  <a:noFill/>
                </a:ln>
                <a:effectLst/>
                <a:uLnTx/>
                <a:uFillTx/>
                <a:latin typeface="Calibri Light" panose="020F0302020204030204"/>
              </a:rPr>
              <a:t>Occupancy Highest on the West Coast and Northeast,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Growth Strongest in West Coast and Southwest Metros</a:t>
            </a:r>
          </a:p>
        </p:txBody>
      </p:sp>
      <p:sp>
        <p:nvSpPr>
          <p:cNvPr id="7" name="TextBox 6">
            <a:extLst>
              <a:ext uri="{FF2B5EF4-FFF2-40B4-BE49-F238E27FC236}">
                <a16:creationId xmlns:a16="http://schemas.microsoft.com/office/drawing/2014/main" id="{38E2EAC0-D889-4A31-BC67-DA11DAB4CAAD}"/>
              </a:ext>
            </a:extLst>
          </p:cNvPr>
          <p:cNvSpPr txBox="1"/>
          <p:nvPr/>
        </p:nvSpPr>
        <p:spPr>
          <a:xfrm>
            <a:off x="0" y="6396335"/>
            <a:ext cx="12252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Weighted average occupancy | Source: Yardi Matrix; Quarterly Financial Supplemental and Form 10-Q/10-K, 2018 to 2024, from storage REITs including: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p:txBody>
      </p:sp>
      <p:graphicFrame>
        <p:nvGraphicFramePr>
          <p:cNvPr id="8" name="Table 7">
            <a:extLst>
              <a:ext uri="{FF2B5EF4-FFF2-40B4-BE49-F238E27FC236}">
                <a16:creationId xmlns:a16="http://schemas.microsoft.com/office/drawing/2014/main" id="{87490C67-4AA2-44C8-AA5E-285F744DE77B}"/>
              </a:ext>
            </a:extLst>
          </p:cNvPr>
          <p:cNvGraphicFramePr>
            <a:graphicFrameLocks noGrp="1"/>
          </p:cNvGraphicFramePr>
          <p:nvPr>
            <p:extLst>
              <p:ext uri="{D42A27DB-BD31-4B8C-83A1-F6EECF244321}">
                <p14:modId xmlns:p14="http://schemas.microsoft.com/office/powerpoint/2010/main" val="936003696"/>
              </p:ext>
            </p:extLst>
          </p:nvPr>
        </p:nvGraphicFramePr>
        <p:xfrm>
          <a:off x="452628" y="1375150"/>
          <a:ext cx="5394960" cy="4752360"/>
        </p:xfrm>
        <a:graphic>
          <a:graphicData uri="http://schemas.openxmlformats.org/drawingml/2006/table">
            <a:tbl>
              <a:tblPr firstRow="1" bandRow="1">
                <a:tableStyleId>{EB9631B5-78F2-41C9-869B-9F39066F8104}</a:tableStyleId>
              </a:tblPr>
              <a:tblGrid>
                <a:gridCol w="18288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441566948"/>
                    </a:ext>
                  </a:extLst>
                </a:gridCol>
                <a:gridCol w="1371600">
                  <a:extLst>
                    <a:ext uri="{9D8B030D-6E8A-4147-A177-3AD203B41FA5}">
                      <a16:colId xmlns:a16="http://schemas.microsoft.com/office/drawing/2014/main" val="1937712095"/>
                    </a:ext>
                  </a:extLst>
                </a:gridCol>
              </a:tblGrid>
              <a:tr h="82958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mn-lt"/>
                          <a:ea typeface="+mn-ea"/>
                          <a:cs typeface="+mn-cs"/>
                        </a:rPr>
                        <a:t>MSA</a:t>
                      </a:r>
                    </a:p>
                  </a:txBody>
                  <a:tcPr marL="9525" marR="9525" marT="9525" marB="0" anchor="ct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it-IT" sz="1600" u="none" strike="noStrike" kern="1200" baseline="0">
                          <a:solidFill>
                            <a:srgbClr val="0070C0"/>
                          </a:solidFill>
                          <a:effectLst/>
                          <a:latin typeface="+mn-lt"/>
                        </a:rPr>
                        <a:t>Q2 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u="none" strike="noStrike" kern="1200" baseline="0">
                          <a:solidFill>
                            <a:srgbClr val="0070C0"/>
                          </a:solidFill>
                          <a:effectLst/>
                          <a:latin typeface="+mn-lt"/>
                        </a:rPr>
                        <a:t>Q2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u="none" strike="noStrike" kern="1200" baseline="0">
                          <a:solidFill>
                            <a:srgbClr val="0070C0"/>
                          </a:solidFill>
                          <a:effectLst/>
                          <a:latin typeface="+mn-lt"/>
                        </a:rPr>
                        <a:t>YoY Change in Occupancy</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1752">
                <a:tc>
                  <a:txBody>
                    <a:bodyPr/>
                    <a:lstStyle/>
                    <a:p>
                      <a:pPr algn="l" fontAlgn="b"/>
                      <a:r>
                        <a:rPr lang="en-US" sz="1600" b="0" i="0" u="none" strike="noStrike">
                          <a:solidFill>
                            <a:srgbClr val="000000"/>
                          </a:solidFill>
                          <a:effectLst/>
                          <a:latin typeface="Calibri" panose="020F0502020204030204" pitchFamily="34" charset="0"/>
                        </a:rPr>
                        <a:t>Las Vegas, NV</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1.7%</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1"/>
                  </a:ext>
                </a:extLst>
              </a:tr>
              <a:tr h="301752">
                <a:tc>
                  <a:txBody>
                    <a:bodyPr/>
                    <a:lstStyle/>
                    <a:p>
                      <a:pPr algn="l" fontAlgn="b"/>
                      <a:r>
                        <a:rPr lang="en-US" sz="1600" b="0" i="0" u="none" strike="noStrike">
                          <a:solidFill>
                            <a:srgbClr val="000000"/>
                          </a:solidFill>
                          <a:effectLst/>
                          <a:latin typeface="Calibri" panose="020F0502020204030204" pitchFamily="34" charset="0"/>
                        </a:rPr>
                        <a:t>Seattle-Tacoma, WA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612259"/>
                  </a:ext>
                </a:extLst>
              </a:tr>
              <a:tr h="301752">
                <a:tc>
                  <a:txBody>
                    <a:bodyPr/>
                    <a:lstStyle/>
                    <a:p>
                      <a:pPr algn="l" fontAlgn="b"/>
                      <a:r>
                        <a:rPr lang="en-US" sz="1600" b="0" i="0" u="none" strike="noStrike">
                          <a:solidFill>
                            <a:srgbClr val="000000"/>
                          </a:solidFill>
                          <a:effectLst/>
                          <a:latin typeface="Calibri" panose="020F0502020204030204" pitchFamily="34" charset="0"/>
                        </a:rPr>
                        <a:t>Phoenix, AZ</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89.6%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0.6%</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16"/>
                  </a:ext>
                </a:extLst>
              </a:tr>
              <a:tr h="301752">
                <a:tc>
                  <a:txBody>
                    <a:bodyPr/>
                    <a:lstStyle/>
                    <a:p>
                      <a:pPr algn="l" fontAlgn="b"/>
                      <a:r>
                        <a:rPr lang="en-US" sz="1600" b="0" i="0" u="none" strike="noStrike">
                          <a:solidFill>
                            <a:srgbClr val="000000"/>
                          </a:solidFill>
                          <a:effectLst/>
                          <a:latin typeface="Calibri" panose="020F0502020204030204" pitchFamily="34" charset="0"/>
                        </a:rPr>
                        <a:t>Portland, OR</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0.4%</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1752">
                <a:tc>
                  <a:txBody>
                    <a:bodyPr/>
                    <a:lstStyle/>
                    <a:p>
                      <a:pPr algn="l" fontAlgn="b"/>
                      <a:r>
                        <a:rPr lang="en-US" sz="1600" b="0" i="0" u="none" strike="noStrike">
                          <a:solidFill>
                            <a:srgbClr val="000000"/>
                          </a:solidFill>
                          <a:effectLst/>
                          <a:latin typeface="Calibri" panose="020F0502020204030204" pitchFamily="34" charset="0"/>
                        </a:rPr>
                        <a:t>San Francisco, CA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23028607"/>
                  </a:ext>
                </a:extLst>
              </a:tr>
              <a:tr h="301752">
                <a:tc>
                  <a:txBody>
                    <a:bodyPr/>
                    <a:lstStyle/>
                    <a:p>
                      <a:pPr algn="l" fontAlgn="b"/>
                      <a:r>
                        <a:rPr lang="en-US" sz="1600" b="0" i="0" u="none" strike="noStrike">
                          <a:solidFill>
                            <a:srgbClr val="000000"/>
                          </a:solidFill>
                          <a:effectLst/>
                          <a:latin typeface="Calibri" panose="020F0502020204030204" pitchFamily="34" charset="0"/>
                        </a:rPr>
                        <a:t>Sacramento, CA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6446435"/>
                  </a:ext>
                </a:extLst>
              </a:tr>
              <a:tr h="301752">
                <a:tc>
                  <a:txBody>
                    <a:bodyPr/>
                    <a:lstStyle/>
                    <a:p>
                      <a:pPr algn="l" fontAlgn="b"/>
                      <a:r>
                        <a:rPr lang="en-US" sz="1600" b="0" i="0" u="none" strike="noStrike">
                          <a:solidFill>
                            <a:srgbClr val="000000"/>
                          </a:solidFill>
                          <a:effectLst/>
                          <a:latin typeface="Calibri" panose="020F0502020204030204" pitchFamily="34" charset="0"/>
                        </a:rPr>
                        <a:t>Philadelphia, PA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261384446"/>
                  </a:ext>
                </a:extLst>
              </a:tr>
              <a:tr h="301752">
                <a:tc>
                  <a:txBody>
                    <a:bodyPr/>
                    <a:lstStyle/>
                    <a:p>
                      <a:pPr algn="l" fontAlgn="b"/>
                      <a:r>
                        <a:rPr lang="en-US" sz="1600" b="0" i="0" u="none" strike="noStrike">
                          <a:solidFill>
                            <a:srgbClr val="000000"/>
                          </a:solidFill>
                          <a:effectLst/>
                          <a:latin typeface="Calibri" panose="020F0502020204030204" pitchFamily="34" charset="0"/>
                        </a:rPr>
                        <a:t>Washington DC</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01752">
                <a:tc>
                  <a:txBody>
                    <a:bodyPr/>
                    <a:lstStyle/>
                    <a:p>
                      <a:pPr algn="l" fontAlgn="b"/>
                      <a:r>
                        <a:rPr lang="en-US" sz="1600" b="0" i="0" u="none" strike="noStrike">
                          <a:solidFill>
                            <a:srgbClr val="000000"/>
                          </a:solidFill>
                          <a:effectLst/>
                          <a:latin typeface="Calibri" panose="020F0502020204030204" pitchFamily="34" charset="0"/>
                        </a:rPr>
                        <a:t>New York/New Jersey</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483142338"/>
                  </a:ext>
                </a:extLst>
              </a:tr>
              <a:tr h="301752">
                <a:tc>
                  <a:txBody>
                    <a:bodyPr/>
                    <a:lstStyle/>
                    <a:p>
                      <a:pPr algn="l" fontAlgn="b"/>
                      <a:r>
                        <a:rPr lang="en-US" sz="1600" b="0" i="0" u="none" strike="noStrike">
                          <a:solidFill>
                            <a:srgbClr val="000000"/>
                          </a:solidFill>
                          <a:effectLst/>
                          <a:latin typeface="Calibri" panose="020F0502020204030204" pitchFamily="34" charset="0"/>
                        </a:rPr>
                        <a:t>Boston, MA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-0.2%</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01752">
                <a:tc>
                  <a:txBody>
                    <a:bodyPr/>
                    <a:lstStyle/>
                    <a:p>
                      <a:pPr algn="l" fontAlgn="b"/>
                      <a:r>
                        <a:rPr lang="en-US" sz="1600" b="0" i="0" u="none" strike="noStrike">
                          <a:solidFill>
                            <a:srgbClr val="000000"/>
                          </a:solidFill>
                          <a:effectLst/>
                          <a:latin typeface="Calibri" panose="020F0502020204030204" pitchFamily="34" charset="0"/>
                        </a:rPr>
                        <a:t>Miami, FL</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01752">
                <a:tc>
                  <a:txBody>
                    <a:bodyPr/>
                    <a:lstStyle/>
                    <a:p>
                      <a:pPr algn="l" fontAlgn="b"/>
                      <a:r>
                        <a:rPr lang="en-US" sz="1600" b="1" i="0" u="none" strike="noStrike">
                          <a:solidFill>
                            <a:srgbClr val="000000"/>
                          </a:solidFill>
                          <a:effectLst/>
                          <a:latin typeface="Calibri" panose="020F0502020204030204" pitchFamily="34" charset="0"/>
                        </a:rPr>
                        <a:t>Denver, CO</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1" i="0" u="none" strike="noStrike">
                          <a:solidFill>
                            <a:srgbClr val="000000"/>
                          </a:solidFill>
                          <a:effectLst/>
                          <a:latin typeface="Calibri" panose="020F0502020204030204" pitchFamily="34" charset="0"/>
                        </a:rPr>
                        <a:t>94.1%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-0.3%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318317"/>
                  </a:ext>
                </a:extLst>
              </a:tr>
              <a:tr h="301752">
                <a:tc>
                  <a:txBody>
                    <a:bodyPr/>
                    <a:lstStyle/>
                    <a:p>
                      <a:pPr algn="l" fontAlgn="b"/>
                      <a:r>
                        <a:rPr lang="en-US" sz="1600" b="0" i="0" u="none" strike="noStrike">
                          <a:solidFill>
                            <a:srgbClr val="000000"/>
                          </a:solidFill>
                          <a:effectLst/>
                          <a:latin typeface="Calibri" panose="020F0502020204030204" pitchFamily="34" charset="0"/>
                        </a:rPr>
                        <a:t>Los Angeles, CA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984050076"/>
                  </a:ext>
                </a:extLst>
              </a:tr>
            </a:tbl>
          </a:graphicData>
        </a:graphic>
      </p:graphicFrame>
      <p:graphicFrame>
        <p:nvGraphicFramePr>
          <p:cNvPr id="10" name="Table 9">
            <a:extLst>
              <a:ext uri="{FF2B5EF4-FFF2-40B4-BE49-F238E27FC236}">
                <a16:creationId xmlns:a16="http://schemas.microsoft.com/office/drawing/2014/main" id="{AFB40B96-86C2-4C3F-A730-AF285A2EA61A}"/>
              </a:ext>
            </a:extLst>
          </p:cNvPr>
          <p:cNvGraphicFramePr>
            <a:graphicFrameLocks noGrp="1"/>
          </p:cNvGraphicFramePr>
          <p:nvPr>
            <p:extLst>
              <p:ext uri="{D42A27DB-BD31-4B8C-83A1-F6EECF244321}">
                <p14:modId xmlns:p14="http://schemas.microsoft.com/office/powerpoint/2010/main" val="2762497496"/>
              </p:ext>
            </p:extLst>
          </p:nvPr>
        </p:nvGraphicFramePr>
        <p:xfrm>
          <a:off x="6344413" y="1375150"/>
          <a:ext cx="5394960" cy="4754880"/>
        </p:xfrm>
        <a:graphic>
          <a:graphicData uri="http://schemas.openxmlformats.org/drawingml/2006/table">
            <a:tbl>
              <a:tblPr firstRow="1" bandRow="1">
                <a:tableStyleId>{EB9631B5-78F2-41C9-869B-9F39066F8104}</a:tableStyleId>
              </a:tblPr>
              <a:tblGrid>
                <a:gridCol w="18288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441566948"/>
                    </a:ext>
                  </a:extLst>
                </a:gridCol>
                <a:gridCol w="1371600">
                  <a:extLst>
                    <a:ext uri="{9D8B030D-6E8A-4147-A177-3AD203B41FA5}">
                      <a16:colId xmlns:a16="http://schemas.microsoft.com/office/drawing/2014/main" val="1937712095"/>
                    </a:ext>
                  </a:extLst>
                </a:gridCol>
              </a:tblGrid>
              <a:tr h="83210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C0"/>
                          </a:solidFill>
                          <a:effectLst/>
                          <a:uLnTx/>
                          <a:uFillTx/>
                          <a:latin typeface="+mn-lt"/>
                          <a:ea typeface="+mn-ea"/>
                          <a:cs typeface="+mn-cs"/>
                        </a:rPr>
                        <a:t>MSA</a:t>
                      </a:r>
                    </a:p>
                  </a:txBody>
                  <a:tcPr marL="9525" marR="9525" marT="9525" marB="0" anchor="ctr">
                    <a:lnL>
                      <a:noFill/>
                    </a:lnL>
                    <a:lnR w="12700" cap="flat" cmpd="sng" algn="ctr">
                      <a:solidFill>
                        <a:schemeClr val="tx1"/>
                      </a:solidFill>
                      <a:prstDash val="solid"/>
                      <a:round/>
                      <a:headEnd type="none" w="med" len="med"/>
                      <a:tailEnd type="none" w="med" len="med"/>
                    </a:lnR>
                    <a:lnT w="254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it-IT" sz="1600" b="1" u="none" strike="noStrike" kern="1200" baseline="0">
                          <a:solidFill>
                            <a:srgbClr val="0070C0"/>
                          </a:solidFill>
                          <a:effectLst/>
                          <a:latin typeface="Calibri" panose="020F0502020204030204"/>
                          <a:ea typeface="+mn-ea"/>
                          <a:cs typeface="+mn-cs"/>
                        </a:rPr>
                        <a:t>Q2 2023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u="none" strike="noStrike" kern="1200" baseline="0">
                          <a:solidFill>
                            <a:srgbClr val="0070C0"/>
                          </a:solidFill>
                          <a:effectLst/>
                          <a:latin typeface="+mn-lt"/>
                        </a:rPr>
                        <a:t>Q2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1600" u="none" strike="noStrike" kern="1200" baseline="0">
                          <a:solidFill>
                            <a:srgbClr val="0070C0"/>
                          </a:solidFill>
                          <a:effectLst/>
                          <a:latin typeface="+mn-lt"/>
                        </a:rPr>
                        <a:t>YoY Change in Occupancy</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01752">
                <a:tc>
                  <a:txBody>
                    <a:bodyPr/>
                    <a:lstStyle/>
                    <a:p>
                      <a:pPr algn="l" fontAlgn="b"/>
                      <a:r>
                        <a:rPr lang="en-US" sz="1600" b="0" i="0" u="none" strike="noStrike">
                          <a:solidFill>
                            <a:srgbClr val="000000"/>
                          </a:solidFill>
                          <a:effectLst/>
                          <a:latin typeface="Calibri" panose="020F0502020204030204" pitchFamily="34" charset="0"/>
                        </a:rPr>
                        <a:t>Charleston, SC</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-0.4%</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1"/>
                  </a:ext>
                </a:extLst>
              </a:tr>
              <a:tr h="301752">
                <a:tc>
                  <a:txBody>
                    <a:bodyPr/>
                    <a:lstStyle/>
                    <a:p>
                      <a:pPr algn="l" fontAlgn="b"/>
                      <a:r>
                        <a:rPr lang="en-US" sz="1600" b="0" i="0" u="none" strike="noStrike">
                          <a:solidFill>
                            <a:srgbClr val="000000"/>
                          </a:solidFill>
                          <a:effectLst/>
                          <a:latin typeface="Calibri" panose="020F0502020204030204" pitchFamily="34" charset="0"/>
                        </a:rPr>
                        <a:t>Tampa, FL</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-0.5%</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612259"/>
                  </a:ext>
                </a:extLst>
              </a:tr>
              <a:tr h="301752">
                <a:tc>
                  <a:txBody>
                    <a:bodyPr/>
                    <a:lstStyle/>
                    <a:p>
                      <a:pPr algn="l" fontAlgn="b"/>
                      <a:r>
                        <a:rPr lang="en-US" sz="1600" b="0" i="0" u="none" strike="noStrike">
                          <a:solidFill>
                            <a:srgbClr val="000000"/>
                          </a:solidFill>
                          <a:effectLst/>
                          <a:latin typeface="Calibri" panose="020F0502020204030204" pitchFamily="34" charset="0"/>
                        </a:rPr>
                        <a:t>Austin, TX</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91.5%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-0.5%</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16"/>
                  </a:ext>
                </a:extLst>
              </a:tr>
              <a:tr h="301752">
                <a:tc>
                  <a:txBody>
                    <a:bodyPr/>
                    <a:lstStyle/>
                    <a:p>
                      <a:pPr algn="l" fontAlgn="b"/>
                      <a:r>
                        <a:rPr lang="en-US" sz="1600" b="0" i="0" u="none" strike="noStrike">
                          <a:solidFill>
                            <a:srgbClr val="000000"/>
                          </a:solidFill>
                          <a:effectLst/>
                          <a:latin typeface="Calibri" panose="020F0502020204030204" pitchFamily="34" charset="0"/>
                        </a:rPr>
                        <a:t>Houston, TX</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-0.6%</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01752">
                <a:tc>
                  <a:txBody>
                    <a:bodyPr/>
                    <a:lstStyle/>
                    <a:p>
                      <a:pPr algn="l" fontAlgn="b"/>
                      <a:r>
                        <a:rPr lang="en-US" sz="1600" b="0" i="0" u="none" strike="noStrike">
                          <a:solidFill>
                            <a:srgbClr val="000000"/>
                          </a:solidFill>
                          <a:effectLst/>
                          <a:latin typeface="Calibri" panose="020F0502020204030204" pitchFamily="34" charset="0"/>
                        </a:rPr>
                        <a:t>Chicago, IL</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323028607"/>
                  </a:ext>
                </a:extLst>
              </a:tr>
              <a:tr h="301752">
                <a:tc>
                  <a:txBody>
                    <a:bodyPr/>
                    <a:lstStyle/>
                    <a:p>
                      <a:pPr algn="l" fontAlgn="b"/>
                      <a:r>
                        <a:rPr lang="en-US" sz="1600" b="0" i="0" u="none" strike="noStrike">
                          <a:solidFill>
                            <a:srgbClr val="000000"/>
                          </a:solidFill>
                          <a:effectLst/>
                          <a:latin typeface="Calibri" panose="020F0502020204030204" pitchFamily="34" charset="0"/>
                        </a:rPr>
                        <a:t>Charlotte, NC</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6446435"/>
                  </a:ext>
                </a:extLst>
              </a:tr>
              <a:tr h="301752">
                <a:tc>
                  <a:txBody>
                    <a:bodyPr/>
                    <a:lstStyle/>
                    <a:p>
                      <a:pPr algn="l" fontAlgn="b"/>
                      <a:r>
                        <a:rPr lang="en-US" sz="1600" b="0" i="0" u="none" strike="noStrike">
                          <a:solidFill>
                            <a:srgbClr val="000000"/>
                          </a:solidFill>
                          <a:effectLst/>
                          <a:latin typeface="Calibri" panose="020F0502020204030204" pitchFamily="34" charset="0"/>
                        </a:rPr>
                        <a:t>San Antonio , TX</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89.2%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261384446"/>
                  </a:ext>
                </a:extLst>
              </a:tr>
              <a:tr h="301752">
                <a:tc>
                  <a:txBody>
                    <a:bodyPr/>
                    <a:lstStyle/>
                    <a:p>
                      <a:pPr algn="l" fontAlgn="b"/>
                      <a:r>
                        <a:rPr lang="en-US" sz="1600" b="0" i="0" u="none" strike="noStrike">
                          <a:solidFill>
                            <a:srgbClr val="000000"/>
                          </a:solidFill>
                          <a:effectLst/>
                          <a:latin typeface="Calibri" panose="020F0502020204030204" pitchFamily="34" charset="0"/>
                        </a:rPr>
                        <a:t>San Diego, CA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01752">
                <a:tc>
                  <a:txBody>
                    <a:bodyPr/>
                    <a:lstStyle/>
                    <a:p>
                      <a:pPr algn="l" fontAlgn="b"/>
                      <a:r>
                        <a:rPr lang="en-US" sz="1600" b="0" i="0" u="none" strike="noStrike">
                          <a:solidFill>
                            <a:srgbClr val="000000"/>
                          </a:solidFill>
                          <a:effectLst/>
                          <a:latin typeface="Calibri" panose="020F0502020204030204" pitchFamily="34" charset="0"/>
                        </a:rPr>
                        <a:t>Nashville, TN</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93.2%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92.1%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191147480"/>
                  </a:ext>
                </a:extLst>
              </a:tr>
              <a:tr h="301752">
                <a:tc>
                  <a:txBody>
                    <a:bodyPr/>
                    <a:lstStyle/>
                    <a:p>
                      <a:pPr algn="l" fontAlgn="b"/>
                      <a:r>
                        <a:rPr lang="en-US" sz="1600" b="0" i="0" u="none" strike="noStrike">
                          <a:solidFill>
                            <a:srgbClr val="000000"/>
                          </a:solidFill>
                          <a:effectLst/>
                          <a:latin typeface="Calibri" panose="020F0502020204030204" pitchFamily="34" charset="0"/>
                        </a:rPr>
                        <a:t>Orlando, FL</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92.0%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01752">
                <a:tc>
                  <a:txBody>
                    <a:bodyPr/>
                    <a:lstStyle/>
                    <a:p>
                      <a:pPr algn="l" fontAlgn="b"/>
                      <a:r>
                        <a:rPr lang="en-US" sz="1600" b="0" i="0" u="none" strike="noStrike">
                          <a:solidFill>
                            <a:srgbClr val="000000"/>
                          </a:solidFill>
                          <a:effectLst/>
                          <a:latin typeface="Calibri" panose="020F0502020204030204" pitchFamily="34" charset="0"/>
                        </a:rPr>
                        <a:t>Dallas-Ft. Worth, TX</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10005"/>
                  </a:ext>
                </a:extLst>
              </a:tr>
              <a:tr h="301752">
                <a:tc>
                  <a:txBody>
                    <a:bodyPr/>
                    <a:lstStyle/>
                    <a:p>
                      <a:pPr algn="l" fontAlgn="b"/>
                      <a:r>
                        <a:rPr lang="en-US" sz="1600" b="1" i="0" u="none" strike="noStrike">
                          <a:solidFill>
                            <a:srgbClr val="000000"/>
                          </a:solidFill>
                          <a:effectLst/>
                          <a:latin typeface="Calibri" panose="020F0502020204030204" pitchFamily="34" charset="0"/>
                        </a:rPr>
                        <a:t>Colorado Springs, CO</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92.4%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90.1%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600" b="1" i="0" u="none" strike="noStrike">
                          <a:solidFill>
                            <a:srgbClr val="000000"/>
                          </a:solidFill>
                          <a:effectLst/>
                          <a:latin typeface="Calibri" panose="020F0502020204030204" pitchFamily="34" charset="0"/>
                        </a:rPr>
                        <a:t>-2.3%</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0318317"/>
                  </a:ext>
                </a:extLst>
              </a:tr>
              <a:tr h="301752">
                <a:tc>
                  <a:txBody>
                    <a:bodyPr/>
                    <a:lstStyle/>
                    <a:p>
                      <a:pPr algn="l" fontAlgn="b"/>
                      <a:r>
                        <a:rPr lang="en-US" sz="1600" b="0" i="0" u="none" strike="noStrike">
                          <a:solidFill>
                            <a:srgbClr val="000000"/>
                          </a:solidFill>
                          <a:effectLst/>
                          <a:latin typeface="Calibri" panose="020F0502020204030204" pitchFamily="34" charset="0"/>
                        </a:rPr>
                        <a:t>Atlanta, GA</a:t>
                      </a:r>
                    </a:p>
                  </a:txBody>
                  <a:tcPr marL="9525" marR="9525" marT="9525" marB="0" anchor="b">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92.2%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89.6%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ctr" fontAlgn="b"/>
                      <a:r>
                        <a:rPr lang="en-US" sz="1600" b="0" i="0" u="none" strike="noStrike">
                          <a:solidFill>
                            <a:srgbClr val="000000"/>
                          </a:solidFill>
                          <a:effectLst/>
                          <a:latin typeface="Calibri" panose="020F0502020204030204" pitchFamily="34" charset="0"/>
                        </a:rPr>
                        <a:t>-2.6%</a:t>
                      </a:r>
                    </a:p>
                  </a:txBody>
                  <a:tcPr marL="9525" marR="9525" marT="9525" marB="0" anchor="b">
                    <a:lnL w="12700" cap="flat" cmpd="sng" algn="ctr">
                      <a:solidFill>
                        <a:schemeClr val="tx1"/>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extLst>
                  <a:ext uri="{0D108BD9-81ED-4DB2-BD59-A6C34878D82A}">
                    <a16:rowId xmlns:a16="http://schemas.microsoft.com/office/drawing/2014/main" val="2984050076"/>
                  </a:ext>
                </a:extLst>
              </a:tr>
            </a:tbl>
          </a:graphicData>
        </a:graphic>
      </p:graphicFrame>
      <p:cxnSp>
        <p:nvCxnSpPr>
          <p:cNvPr id="2" name="Straight Connector 1">
            <a:extLst>
              <a:ext uri="{FF2B5EF4-FFF2-40B4-BE49-F238E27FC236}">
                <a16:creationId xmlns:a16="http://schemas.microsoft.com/office/drawing/2014/main" id="{1228641B-3F04-8E8A-B955-F53D6EF24D31}"/>
              </a:ext>
            </a:extLst>
          </p:cNvPr>
          <p:cNvCxnSpPr>
            <a:cxnSpLocks/>
          </p:cNvCxnSpPr>
          <p:nvPr/>
        </p:nvCxnSpPr>
        <p:spPr>
          <a:xfrm>
            <a:off x="6093497" y="1375150"/>
            <a:ext cx="5007" cy="475488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616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ACA467-7276-08B9-AA3D-79FFA4EDCB9D}"/>
              </a:ext>
            </a:extLst>
          </p:cNvPr>
          <p:cNvSpPr txBox="1">
            <a:spLocks/>
          </p:cNvSpPr>
          <p:nvPr/>
        </p:nvSpPr>
        <p:spPr>
          <a:xfrm>
            <a:off x="0" y="166982"/>
            <a:ext cx="12192000" cy="81368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REITs Have Been Pushing Street Rates Down Since Mid-2022,</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dirty="0">
                <a:latin typeface="Calibri Light" panose="020F0302020204030204"/>
              </a:rPr>
              <a:t>Recently Having an Impact on Realized Rates</a:t>
            </a:r>
            <a:endParaRPr kumimoji="0" lang="en-US" sz="2800" b="0" i="0" u="none" strike="noStrike" kern="1200" cap="none" spc="0" normalizeH="0" baseline="0" noProof="0" dirty="0">
              <a:ln>
                <a:noFill/>
              </a:ln>
              <a:effectLst/>
              <a:uLnTx/>
              <a:uFillTx/>
              <a:latin typeface="Calibri Light" panose="020F0302020204030204"/>
            </a:endParaRPr>
          </a:p>
        </p:txBody>
      </p:sp>
      <p:sp>
        <p:nvSpPr>
          <p:cNvPr id="3" name="TextBox 2">
            <a:extLst>
              <a:ext uri="{FF2B5EF4-FFF2-40B4-BE49-F238E27FC236}">
                <a16:creationId xmlns:a16="http://schemas.microsoft.com/office/drawing/2014/main" id="{73B5271B-3DF4-02EC-3335-3BE5247A5501}"/>
              </a:ext>
            </a:extLst>
          </p:cNvPr>
          <p:cNvSpPr txBox="1"/>
          <p:nvPr/>
        </p:nvSpPr>
        <p:spPr>
          <a:xfrm>
            <a:off x="0" y="6248241"/>
            <a:ext cx="10671046"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Matrix street rates = annualized average street rate per sq. ft. for stabilized properties at 36 months after completion, for the following unit sizes: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5x5, 5x10, 10x5, 5x15, 15x5, 10x10, 10x20, 20x10, 10x30 &amp; 30x10 CC and NCC units| Source: Yardi Matrix;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Quarterly Financial Supplemental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Form 10-Q/10-K, 2018 to 2024, from storage REITs including: </a:t>
            </a: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CubeSmart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Extra Space Storage, National Storage Affiliates, Public Storage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44F72FBB-46A0-433E-B6ED-063C5E9A1D1C}"/>
              </a:ext>
            </a:extLst>
          </p:cNvPr>
          <p:cNvGraphicFramePr>
            <a:graphicFrameLocks noGrp="1"/>
          </p:cNvGraphicFramePr>
          <p:nvPr>
            <p:extLst>
              <p:ext uri="{D42A27DB-BD31-4B8C-83A1-F6EECF244321}">
                <p14:modId xmlns:p14="http://schemas.microsoft.com/office/powerpoint/2010/main" val="3559888619"/>
              </p:ext>
            </p:extLst>
          </p:nvPr>
        </p:nvGraphicFramePr>
        <p:xfrm>
          <a:off x="1112520" y="1147644"/>
          <a:ext cx="9966960" cy="49286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8322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CB8AAF36-137C-B544-B2E9-683B061ADDE4}"/>
              </a:ext>
            </a:extLst>
          </p:cNvPr>
          <p:cNvSpPr txBox="1">
            <a:spLocks/>
          </p:cNvSpPr>
          <p:nvPr/>
        </p:nvSpPr>
        <p:spPr>
          <a:xfrm>
            <a:off x="6823241" y="147434"/>
            <a:ext cx="47847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effectLst/>
                <a:uLnTx/>
                <a:uFillTx/>
                <a:latin typeface="Calibri Light" panose="020F0302020204030204"/>
                <a:ea typeface="+mj-ea"/>
                <a:cs typeface="+mj-cs"/>
              </a:rPr>
              <a:t>AGENDA</a:t>
            </a:r>
          </a:p>
        </p:txBody>
      </p:sp>
      <p:sp>
        <p:nvSpPr>
          <p:cNvPr id="30" name="TextBox 29">
            <a:extLst>
              <a:ext uri="{FF2B5EF4-FFF2-40B4-BE49-F238E27FC236}">
                <a16:creationId xmlns:a16="http://schemas.microsoft.com/office/drawing/2014/main" id="{D3000773-9F4D-F743-818D-C1C39C7AF053}"/>
              </a:ext>
            </a:extLst>
          </p:cNvPr>
          <p:cNvSpPr txBox="1"/>
          <p:nvPr/>
        </p:nvSpPr>
        <p:spPr>
          <a:xfrm>
            <a:off x="6267236" y="1472997"/>
            <a:ext cx="5630238" cy="2923877"/>
          </a:xfrm>
          <a:prstGeom prst="rect">
            <a:avLst/>
          </a:prstGeom>
          <a:noFill/>
        </p:spPr>
        <p:txBody>
          <a:bodyPr wrap="square" lIns="0" tIns="0" rIns="0" bIns="0" rtlCol="0" anchor="t">
            <a:spAutoFit/>
          </a:bodyPr>
          <a:lstStyle/>
          <a:p>
            <a:pPr marL="731520" marR="0" lvl="0" indent="-457200" algn="l" defTabSz="914400" rtl="0" eaLnBrk="1" fontAlgn="auto" latinLnBrk="0" hangingPunct="1">
              <a:lnSpc>
                <a:spcPct val="100000"/>
              </a:lnSpc>
              <a:spcBef>
                <a:spcPts val="0"/>
              </a:spcBef>
              <a:spcAft>
                <a:spcPts val="2400"/>
              </a:spcAft>
              <a:buClrTx/>
              <a:buSzPct val="80000"/>
              <a:buFont typeface="Arial" panose="020B0604020202020204" pitchFamily="34" charset="0"/>
              <a:buChar char="•"/>
              <a:tabLst/>
              <a:defRPr/>
            </a:pPr>
            <a:r>
              <a:rPr lang="en-US" sz="2200">
                <a:latin typeface="Calibri" panose="020F0502020204030204"/>
                <a:ea typeface="Titillium Light" charset="0"/>
                <a:cs typeface="Titillium Light" charset="0"/>
              </a:rPr>
              <a:t>Factors Influencing Storage Demand</a:t>
            </a:r>
          </a:p>
          <a:p>
            <a:pPr marL="731520" marR="0" lvl="0" indent="-457200" algn="l" defTabSz="914400" rtl="0" eaLnBrk="1" fontAlgn="auto" latinLnBrk="0" hangingPunct="1">
              <a:lnSpc>
                <a:spcPct val="100000"/>
              </a:lnSpc>
              <a:spcBef>
                <a:spcPts val="0"/>
              </a:spcBef>
              <a:spcAft>
                <a:spcPts val="2400"/>
              </a:spcAft>
              <a:buClrTx/>
              <a:buSzPct val="80000"/>
              <a:buFont typeface="Arial" panose="020B0604020202020204" pitchFamily="34" charset="0"/>
              <a:buChar char="•"/>
              <a:tabLst/>
              <a:defRPr/>
            </a:pPr>
            <a:r>
              <a:rPr lang="en-US" sz="2200">
                <a:latin typeface="Calibri" panose="020F0502020204030204"/>
                <a:ea typeface="Titillium Light" charset="0"/>
                <a:cs typeface="Titillium Light" charset="0"/>
              </a:rPr>
              <a:t>Self Storage Q2 REIT Results</a:t>
            </a:r>
          </a:p>
          <a:p>
            <a:pPr marL="731520" marR="0" lvl="0" indent="-457200" algn="l" defTabSz="914400" rtl="0" eaLnBrk="1" fontAlgn="auto" latinLnBrk="0" hangingPunct="1">
              <a:lnSpc>
                <a:spcPct val="100000"/>
              </a:lnSpc>
              <a:spcBef>
                <a:spcPts val="0"/>
              </a:spcBef>
              <a:spcAft>
                <a:spcPts val="2400"/>
              </a:spcAft>
              <a:buClrTx/>
              <a:buSzPct val="80000"/>
              <a:buFont typeface="Arial" panose="020B0604020202020204" pitchFamily="34" charset="0"/>
              <a:buChar char="•"/>
              <a:tabLst/>
              <a:defRPr/>
            </a:pPr>
            <a:r>
              <a:rPr lang="en-US" sz="2200">
                <a:latin typeface="Calibri" panose="020F0502020204030204"/>
                <a:ea typeface="Titillium Light" charset="0"/>
                <a:cs typeface="Titillium Light" charset="0"/>
              </a:rPr>
              <a:t>Deep Dive Into Storage Street Rates</a:t>
            </a:r>
          </a:p>
          <a:p>
            <a:pPr marL="731520" marR="0" lvl="0" indent="-457200" algn="l" defTabSz="914400" rtl="0" eaLnBrk="1" fontAlgn="auto" latinLnBrk="0" hangingPunct="1">
              <a:lnSpc>
                <a:spcPct val="100000"/>
              </a:lnSpc>
              <a:spcBef>
                <a:spcPts val="0"/>
              </a:spcBef>
              <a:spcAft>
                <a:spcPts val="2400"/>
              </a:spcAft>
              <a:buClrTx/>
              <a:buSzPct val="80000"/>
              <a:buFont typeface="Arial" panose="020B0604020202020204" pitchFamily="34" charset="0"/>
              <a:buChar char="•"/>
              <a:tabLst/>
              <a:defRPr/>
            </a:pPr>
            <a:r>
              <a:rPr lang="en-US" sz="2200">
                <a:latin typeface="Calibri" panose="020F0502020204030204"/>
                <a:ea typeface="Titillium Light" charset="0"/>
                <a:cs typeface="Titillium Light" charset="0"/>
              </a:rPr>
              <a:t>Historical &amp; Forecasted Supply Trends</a:t>
            </a:r>
          </a:p>
          <a:p>
            <a:pPr marL="731520" marR="0" lvl="0" indent="-457200" algn="l" defTabSz="914400" rtl="0" eaLnBrk="1" fontAlgn="auto" latinLnBrk="0" hangingPunct="1">
              <a:lnSpc>
                <a:spcPct val="100000"/>
              </a:lnSpc>
              <a:spcBef>
                <a:spcPts val="0"/>
              </a:spcBef>
              <a:spcAft>
                <a:spcPts val="2400"/>
              </a:spcAft>
              <a:buClrTx/>
              <a:buSzPct val="80000"/>
              <a:buFont typeface="Arial" panose="020B0604020202020204" pitchFamily="34" charset="0"/>
              <a:buChar char="•"/>
              <a:tabLst/>
              <a:defRPr/>
            </a:pPr>
            <a:r>
              <a:rPr kumimoji="0" lang="en-US" sz="2200" b="0" i="0" u="none" strike="noStrike" kern="1200" cap="none" spc="0" normalizeH="0" baseline="0" noProof="0">
                <a:ln>
                  <a:noFill/>
                </a:ln>
                <a:effectLst/>
                <a:uLnTx/>
                <a:uFillTx/>
                <a:latin typeface="Calibri" panose="020F0502020204030204"/>
                <a:ea typeface="Titillium Light" charset="0"/>
                <a:cs typeface="Titillium Light" charset="0"/>
              </a:rPr>
              <a:t>Self </a:t>
            </a:r>
            <a:r>
              <a:rPr lang="en-US" sz="2200">
                <a:latin typeface="Calibri" panose="020F0502020204030204"/>
                <a:ea typeface="Titillium Light" charset="0"/>
                <a:cs typeface="Titillium Light" charset="0"/>
              </a:rPr>
              <a:t>Storage Transactions</a:t>
            </a:r>
          </a:p>
        </p:txBody>
      </p:sp>
      <p:pic>
        <p:nvPicPr>
          <p:cNvPr id="3" name="Picture 2" descr="A person sitting at a table looking at a computer&#10;&#10;Description automatically generated">
            <a:extLst>
              <a:ext uri="{FF2B5EF4-FFF2-40B4-BE49-F238E27FC236}">
                <a16:creationId xmlns:a16="http://schemas.microsoft.com/office/drawing/2014/main" id="{C7E310DC-3BB9-6E25-EAC2-F356E3874A6B}"/>
              </a:ext>
            </a:extLst>
          </p:cNvPr>
          <p:cNvPicPr>
            <a:picLocks noChangeAspect="1"/>
          </p:cNvPicPr>
          <p:nvPr/>
        </p:nvPicPr>
        <p:blipFill rotWithShape="1">
          <a:blip r:embed="rId3">
            <a:extLst>
              <a:ext uri="{28A0092B-C50C-407E-A947-70E740481C1C}">
                <a14:useLocalDpi xmlns:a14="http://schemas.microsoft.com/office/drawing/2010/main" val="0"/>
              </a:ext>
            </a:extLst>
          </a:blip>
          <a:srcRect l="3708" t="3031" r="40866" b="3535"/>
          <a:stretch/>
        </p:blipFill>
        <p:spPr>
          <a:xfrm>
            <a:off x="0" y="1"/>
            <a:ext cx="6096002" cy="6857999"/>
          </a:xfrm>
          <a:prstGeom prst="rect">
            <a:avLst/>
          </a:prstGeom>
        </p:spPr>
      </p:pic>
    </p:spTree>
    <p:extLst>
      <p:ext uri="{BB962C8B-B14F-4D97-AF65-F5344CB8AC3E}">
        <p14:creationId xmlns:p14="http://schemas.microsoft.com/office/powerpoint/2010/main" val="14383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E60F467-1FDD-1C4B-ACDB-966D216C63C5}"/>
              </a:ext>
            </a:extLst>
          </p:cNvPr>
          <p:cNvPicPr>
            <a:picLocks noChangeAspect="1"/>
          </p:cNvPicPr>
          <p:nvPr/>
        </p:nvPicPr>
        <p:blipFill>
          <a:blip r:embed="rId3"/>
          <a:stretch>
            <a:fillRect/>
          </a:stretch>
        </p:blipFill>
        <p:spPr>
          <a:xfrm>
            <a:off x="0" y="-1"/>
            <a:ext cx="12192000" cy="6858000"/>
          </a:xfrm>
          <a:prstGeom prst="rect">
            <a:avLst/>
          </a:prstGeom>
        </p:spPr>
      </p:pic>
      <p:pic>
        <p:nvPicPr>
          <p:cNvPr id="8" name="Picture 7">
            <a:extLst>
              <a:ext uri="{FF2B5EF4-FFF2-40B4-BE49-F238E27FC236}">
                <a16:creationId xmlns:a16="http://schemas.microsoft.com/office/drawing/2014/main" id="{B9255766-CA2A-F643-8F8A-03E371F5F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9" name="Straight Connector 8">
            <a:extLst>
              <a:ext uri="{FF2B5EF4-FFF2-40B4-BE49-F238E27FC236}">
                <a16:creationId xmlns:a16="http://schemas.microsoft.com/office/drawing/2014/main" id="{204C5EFA-39FF-4655-9E7E-585576D8B67D}"/>
              </a:ext>
            </a:extLst>
          </p:cNvPr>
          <p:cNvCxnSpPr>
            <a:cxnSpLocks/>
          </p:cNvCxnSpPr>
          <p:nvPr/>
        </p:nvCxnSpPr>
        <p:spPr>
          <a:xfrm flipH="1">
            <a:off x="3217061" y="4077878"/>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6" name="Big Text">
            <a:extLst>
              <a:ext uri="{FF2B5EF4-FFF2-40B4-BE49-F238E27FC236}">
                <a16:creationId xmlns:a16="http://schemas.microsoft.com/office/drawing/2014/main" id="{21E45D3C-714B-49B6-8D31-5A1CAF53C60D}"/>
              </a:ext>
            </a:extLst>
          </p:cNvPr>
          <p:cNvSpPr/>
          <p:nvPr/>
        </p:nvSpPr>
        <p:spPr>
          <a:xfrm>
            <a:off x="456036" y="2884235"/>
            <a:ext cx="11279928" cy="1089529"/>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DEEP DIVE INTO STORAGE</a:t>
            </a:r>
            <a:b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b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STREET RATES</a:t>
            </a:r>
            <a:endParaRPr kumimoji="0" lang="en-US" sz="4000" b="0" i="0" u="none" strike="noStrike" kern="1200" cap="none" spc="600" normalizeH="0" baseline="0" noProof="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2900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256D95-8F5D-007E-41B0-25BB130B04F7}"/>
              </a:ext>
            </a:extLst>
          </p:cNvPr>
          <p:cNvPicPr>
            <a:picLocks noChangeAspect="1"/>
          </p:cNvPicPr>
          <p:nvPr/>
        </p:nvPicPr>
        <p:blipFill>
          <a:blip r:embed="rId3"/>
          <a:stretch>
            <a:fillRect/>
          </a:stretch>
        </p:blipFill>
        <p:spPr>
          <a:xfrm>
            <a:off x="791774" y="609090"/>
            <a:ext cx="10804172" cy="5599723"/>
          </a:xfrm>
          <a:prstGeom prst="rect">
            <a:avLst/>
          </a:prstGeom>
        </p:spPr>
      </p:pic>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902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Yardi Matrix Storage Market Classifications</a:t>
            </a:r>
            <a:endParaRPr lang="en-US" sz="2800" b="0" i="0" u="none" strike="noStrike" kern="1200" cap="none" spc="0" normalizeH="0" baseline="0" noProof="0">
              <a:ln>
                <a:noFill/>
              </a:ln>
              <a:effectLst/>
              <a:uLnTx/>
              <a:uFillTx/>
              <a:latin typeface="Calibri Light" panose="020F0302020204030204"/>
            </a:endParaRPr>
          </a:p>
        </p:txBody>
      </p:sp>
      <p:sp>
        <p:nvSpPr>
          <p:cNvPr id="5" name="Rectangle 4">
            <a:extLst>
              <a:ext uri="{FF2B5EF4-FFF2-40B4-BE49-F238E27FC236}">
                <a16:creationId xmlns:a16="http://schemas.microsoft.com/office/drawing/2014/main" id="{E92DE07C-8693-4388-B2EA-700B796D1E8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Alaska and Hawaii markets not included on map | Source: Yardi Matrix</a:t>
            </a:r>
          </a:p>
        </p:txBody>
      </p:sp>
      <p:pic>
        <p:nvPicPr>
          <p:cNvPr id="11" name="Picture 10">
            <a:extLst>
              <a:ext uri="{FF2B5EF4-FFF2-40B4-BE49-F238E27FC236}">
                <a16:creationId xmlns:a16="http://schemas.microsoft.com/office/drawing/2014/main" id="{51720C1A-E660-B014-C1AF-A8054AE3038C}"/>
              </a:ext>
            </a:extLst>
          </p:cNvPr>
          <p:cNvPicPr>
            <a:picLocks noChangeAspect="1"/>
          </p:cNvPicPr>
          <p:nvPr/>
        </p:nvPicPr>
        <p:blipFill>
          <a:blip r:embed="rId4"/>
          <a:stretch>
            <a:fillRect/>
          </a:stretch>
        </p:blipFill>
        <p:spPr>
          <a:xfrm>
            <a:off x="691630" y="4896228"/>
            <a:ext cx="1663669" cy="1318836"/>
          </a:xfrm>
          <a:prstGeom prst="rect">
            <a:avLst/>
          </a:prstGeom>
        </p:spPr>
      </p:pic>
    </p:spTree>
    <p:extLst>
      <p:ext uri="{BB962C8B-B14F-4D97-AF65-F5344CB8AC3E}">
        <p14:creationId xmlns:p14="http://schemas.microsoft.com/office/powerpoint/2010/main" val="1295795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C6868EE-3190-438A-9EF7-CB2C63C4A348}"/>
              </a:ext>
            </a:extLst>
          </p:cNvPr>
          <p:cNvGraphicFramePr>
            <a:graphicFrameLocks noGrp="1"/>
          </p:cNvGraphicFramePr>
          <p:nvPr>
            <p:extLst>
              <p:ext uri="{D42A27DB-BD31-4B8C-83A1-F6EECF244321}">
                <p14:modId xmlns:p14="http://schemas.microsoft.com/office/powerpoint/2010/main" val="778621489"/>
              </p:ext>
            </p:extLst>
          </p:nvPr>
        </p:nvGraphicFramePr>
        <p:xfrm>
          <a:off x="969025" y="904797"/>
          <a:ext cx="10250424" cy="403118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C6D378B2-C0F3-BFC1-C075-BB955198C05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Annualized Street Rates Peaked in 2022, But Have Continued to Moderate</a:t>
            </a:r>
          </a:p>
        </p:txBody>
      </p:sp>
      <p:graphicFrame>
        <p:nvGraphicFramePr>
          <p:cNvPr id="8" name="Table 7">
            <a:extLst>
              <a:ext uri="{FF2B5EF4-FFF2-40B4-BE49-F238E27FC236}">
                <a16:creationId xmlns:a16="http://schemas.microsoft.com/office/drawing/2014/main" id="{B337E97A-86B1-CE36-D629-BFFD26458767}"/>
              </a:ext>
            </a:extLst>
          </p:cNvPr>
          <p:cNvGraphicFramePr>
            <a:graphicFrameLocks noGrp="1"/>
          </p:cNvGraphicFramePr>
          <p:nvPr>
            <p:extLst>
              <p:ext uri="{D42A27DB-BD31-4B8C-83A1-F6EECF244321}">
                <p14:modId xmlns:p14="http://schemas.microsoft.com/office/powerpoint/2010/main" val="4201602221"/>
              </p:ext>
            </p:extLst>
          </p:nvPr>
        </p:nvGraphicFramePr>
        <p:xfrm>
          <a:off x="1633992" y="5117906"/>
          <a:ext cx="8944336" cy="1255717"/>
        </p:xfrm>
        <a:graphic>
          <a:graphicData uri="http://schemas.openxmlformats.org/drawingml/2006/table">
            <a:tbl>
              <a:tblPr firstRow="1" bandRow="1">
                <a:tableStyleId>{3B4B98B0-60AC-42C2-AFA5-B58CD77FA1E5}</a:tableStyleId>
              </a:tblPr>
              <a:tblGrid>
                <a:gridCol w="4571499">
                  <a:extLst>
                    <a:ext uri="{9D8B030D-6E8A-4147-A177-3AD203B41FA5}">
                      <a16:colId xmlns:a16="http://schemas.microsoft.com/office/drawing/2014/main" val="1045965438"/>
                    </a:ext>
                  </a:extLst>
                </a:gridCol>
                <a:gridCol w="1340528">
                  <a:extLst>
                    <a:ext uri="{9D8B030D-6E8A-4147-A177-3AD203B41FA5}">
                      <a16:colId xmlns:a16="http://schemas.microsoft.com/office/drawing/2014/main" val="1122427039"/>
                    </a:ext>
                  </a:extLst>
                </a:gridCol>
                <a:gridCol w="1597981">
                  <a:extLst>
                    <a:ext uri="{9D8B030D-6E8A-4147-A177-3AD203B41FA5}">
                      <a16:colId xmlns:a16="http://schemas.microsoft.com/office/drawing/2014/main" val="1433821938"/>
                    </a:ext>
                  </a:extLst>
                </a:gridCol>
                <a:gridCol w="1434328">
                  <a:extLst>
                    <a:ext uri="{9D8B030D-6E8A-4147-A177-3AD203B41FA5}">
                      <a16:colId xmlns:a16="http://schemas.microsoft.com/office/drawing/2014/main" val="1686236356"/>
                    </a:ext>
                  </a:extLst>
                </a:gridCol>
              </a:tblGrid>
              <a:tr h="321876">
                <a:tc>
                  <a:txBody>
                    <a:bodyPr/>
                    <a:lstStyle/>
                    <a:p>
                      <a:pPr marL="0" algn="ctr" defTabSz="914400" rtl="0" eaLnBrk="1" fontAlgn="b" latinLnBrk="0" hangingPunct="1"/>
                      <a:endParaRPr lang="en-US" sz="1600" b="1" u="none" strike="noStrike" kern="1200">
                        <a:solidFill>
                          <a:srgbClr val="0072CE"/>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i="0" u="none" strike="noStrike">
                          <a:solidFill>
                            <a:srgbClr val="0070C0"/>
                          </a:solidFill>
                          <a:effectLst/>
                          <a:latin typeface="Calibri" panose="020F0502020204030204" pitchFamily="34" charset="0"/>
                        </a:rPr>
                        <a:t>All Units</a:t>
                      </a:r>
                    </a:p>
                  </a:txBody>
                  <a:tcPr marL="7942" marR="7942" marT="79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Non-Climate Controlled</a:t>
                      </a:r>
                      <a:endParaRPr lang="en-US" sz="1600" b="0" i="0" u="none" strike="noStrike">
                        <a:solidFill>
                          <a:srgbClr val="0070C0"/>
                        </a:solidFill>
                        <a:effectLst/>
                        <a:latin typeface="Calibri" panose="020F0502020204030204" pitchFamily="34" charset="0"/>
                      </a:endParaRPr>
                    </a:p>
                  </a:txBody>
                  <a:tcPr marL="7942" marR="7942" marT="79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Climate-Controlled</a:t>
                      </a:r>
                      <a:endParaRPr lang="en-US" sz="1600" b="0" i="0" u="none" strike="noStrike">
                        <a:solidFill>
                          <a:srgbClr val="0070C0"/>
                        </a:solidFill>
                        <a:effectLst/>
                        <a:latin typeface="Calibri" panose="020F0502020204030204" pitchFamily="34" charset="0"/>
                      </a:endParaRPr>
                    </a:p>
                  </a:txBody>
                  <a:tcPr marL="7942" marR="7942" marT="794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326996"/>
                  </a:ext>
                </a:extLst>
              </a:tr>
              <a:tr h="0">
                <a:tc>
                  <a:txBody>
                    <a:bodyPr/>
                    <a:lstStyle/>
                    <a:p>
                      <a:pPr algn="l" fontAlgn="b"/>
                      <a:r>
                        <a:rPr lang="en-US" sz="1600" b="0" i="0" u="none" strike="noStrike">
                          <a:solidFill>
                            <a:srgbClr val="000000"/>
                          </a:solidFill>
                          <a:effectLst/>
                          <a:latin typeface="Calibri" panose="020F0502020204030204" pitchFamily="34" charset="0"/>
                        </a:rPr>
                        <a:t>Annualized Street Rates Per Sq Ft: Aug '24</a:t>
                      </a: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$16.31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$15.31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$17.77</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9752427"/>
                  </a:ext>
                </a:extLst>
              </a:tr>
              <a:tr h="0">
                <a:tc>
                  <a:txBody>
                    <a:bodyPr/>
                    <a:lstStyle/>
                    <a:p>
                      <a:pPr algn="l" fontAlgn="b"/>
                      <a:r>
                        <a:rPr lang="en-US" sz="1600" b="0" i="0" u="none" strike="noStrike">
                          <a:solidFill>
                            <a:srgbClr val="000000"/>
                          </a:solidFill>
                          <a:effectLst/>
                          <a:latin typeface="Calibri" panose="020F0502020204030204" pitchFamily="34" charset="0"/>
                        </a:rPr>
                        <a:t>Same-Store Year-Over-Year: Aug ‘23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05233746"/>
                  </a:ext>
                </a:extLst>
              </a:tr>
              <a:tr h="0">
                <a:tc>
                  <a:txBody>
                    <a:bodyPr/>
                    <a:lstStyle/>
                    <a:p>
                      <a:pPr algn="l" fontAlgn="b"/>
                      <a:r>
                        <a:rPr lang="en-US" sz="1600" b="0" i="0" u="none" strike="noStrike">
                          <a:solidFill>
                            <a:srgbClr val="000000"/>
                          </a:solidFill>
                          <a:effectLst/>
                          <a:latin typeface="Calibri" panose="020F0502020204030204" pitchFamily="34" charset="0"/>
                        </a:rPr>
                        <a:t>Same-Store Pre-Pandemic to Current: Feb ’20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72198094"/>
                  </a:ext>
                </a:extLst>
              </a:tr>
            </a:tbl>
          </a:graphicData>
        </a:graphic>
      </p:graphicFrame>
      <p:sp>
        <p:nvSpPr>
          <p:cNvPr id="2" name="TextBox 1">
            <a:extLst>
              <a:ext uri="{FF2B5EF4-FFF2-40B4-BE49-F238E27FC236}">
                <a16:creationId xmlns:a16="http://schemas.microsoft.com/office/drawing/2014/main" id="{6AC020BD-DCBB-B0EB-841A-CD5571A3CC6D}"/>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Street rate growth = annualized average street rate per sq. ft. for same-store properties stabilized at 36 months after completion, for the following unit sizes: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5x5, 5x10, 10x5, 5x15, 15x5, 10x10, 10x20, 20x10, 10x30 &amp; 30x10 CC and NCC units| Source: Yardi Matrix</a:t>
            </a:r>
          </a:p>
        </p:txBody>
      </p:sp>
    </p:spTree>
    <p:extLst>
      <p:ext uri="{BB962C8B-B14F-4D97-AF65-F5344CB8AC3E}">
        <p14:creationId xmlns:p14="http://schemas.microsoft.com/office/powerpoint/2010/main" val="1878715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902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Rate Growth Worsened in August for All Unit Types</a:t>
            </a:r>
            <a:r>
              <a:rPr lang="en-US" sz="2800">
                <a:latin typeface="Calibri Light" panose="020F0302020204030204"/>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and</a:t>
            </a:r>
            <a:r>
              <a:rPr kumimoji="0" lang="en-US" sz="2800" b="0" i="0" u="none" strike="noStrike" kern="1200" cap="none" spc="0" normalizeH="0" baseline="0" noProof="0">
                <a:ln>
                  <a:noFill/>
                </a:ln>
                <a:effectLst/>
                <a:uLnTx/>
                <a:uFillTx/>
                <a:latin typeface="Calibri Light" panose="020F0302020204030204"/>
              </a:rPr>
              <a:t> Climate-Controlled Units Still Lag Non-Climate-Controlled</a:t>
            </a:r>
          </a:p>
        </p:txBody>
      </p:sp>
      <p:sp>
        <p:nvSpPr>
          <p:cNvPr id="5" name="Rectangle 4">
            <a:extLst>
              <a:ext uri="{FF2B5EF4-FFF2-40B4-BE49-F238E27FC236}">
                <a16:creationId xmlns:a16="http://schemas.microsoft.com/office/drawing/2014/main" id="{E92DE07C-8693-4388-B2EA-700B796D1E8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aphicFrame>
        <p:nvGraphicFramePr>
          <p:cNvPr id="4" name="Chart 3">
            <a:extLst>
              <a:ext uri="{FF2B5EF4-FFF2-40B4-BE49-F238E27FC236}">
                <a16:creationId xmlns:a16="http://schemas.microsoft.com/office/drawing/2014/main" id="{B6027018-7962-C72F-2115-BD44D66F4140}"/>
              </a:ext>
            </a:extLst>
          </p:cNvPr>
          <p:cNvGraphicFramePr>
            <a:graphicFrameLocks/>
          </p:cNvGraphicFramePr>
          <p:nvPr>
            <p:extLst>
              <p:ext uri="{D42A27DB-BD31-4B8C-83A1-F6EECF244321}">
                <p14:modId xmlns:p14="http://schemas.microsoft.com/office/powerpoint/2010/main" val="367613970"/>
              </p:ext>
            </p:extLst>
          </p:nvPr>
        </p:nvGraphicFramePr>
        <p:xfrm>
          <a:off x="915924" y="1121462"/>
          <a:ext cx="10360152" cy="5276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2383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17F11-0ABE-00C5-BA08-865AE7CDB1C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Nationally, Month-Over-Month </a:t>
            </a:r>
            <a:r>
              <a:rPr lang="en-US" sz="2800">
                <a:latin typeface="Calibri Light" panose="020F0302020204030204"/>
              </a:rPr>
              <a:t>Street Rate Growth was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Negative in July and August After Three Months of Positive Growth</a:t>
            </a:r>
            <a:endParaRPr lang="en-US" sz="2800" b="0" i="0" u="none" strike="noStrike" kern="1200" cap="none" spc="0" normalizeH="0" baseline="0" noProof="0">
              <a:ln>
                <a:noFill/>
              </a:ln>
              <a:effectLst/>
              <a:uLnTx/>
              <a:uFillTx/>
              <a:latin typeface="Calibri Light" panose="020F0302020204030204"/>
            </a:endParaRPr>
          </a:p>
        </p:txBody>
      </p:sp>
      <p:sp>
        <p:nvSpPr>
          <p:cNvPr id="8" name="TextBox 1">
            <a:extLst>
              <a:ext uri="{FF2B5EF4-FFF2-40B4-BE49-F238E27FC236}">
                <a16:creationId xmlns:a16="http://schemas.microsoft.com/office/drawing/2014/main" id="{AC9DB295-A28E-13F2-3F34-2D613E4B9154}"/>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Street rate growth = annualized average street rate per sq. ft. for same-store properties stabilized at 36 months after completion, for the following unit sizes:</a:t>
            </a:r>
          </a:p>
          <a:p>
            <a:r>
              <a:rPr lang="en-US" sz="1200"/>
              <a:t> 5x5, 5x10, 10x5, 5x15, 15x5, 10x10, 10x20, 20x10, 10x30 &amp; 30x10 CC and NCC units</a:t>
            </a:r>
            <a:r>
              <a:rPr lang="en-US" sz="1200" baseline="0"/>
              <a:t>| </a:t>
            </a:r>
            <a:r>
              <a:rPr lang="en-US" sz="1200"/>
              <a:t>Source: Yardi Matrix</a:t>
            </a:r>
          </a:p>
        </p:txBody>
      </p:sp>
      <p:graphicFrame>
        <p:nvGraphicFramePr>
          <p:cNvPr id="3" name="Chart 2">
            <a:extLst>
              <a:ext uri="{FF2B5EF4-FFF2-40B4-BE49-F238E27FC236}">
                <a16:creationId xmlns:a16="http://schemas.microsoft.com/office/drawing/2014/main" id="{E5074E54-E69F-4F6D-BF2E-12BA92F938B4}"/>
              </a:ext>
            </a:extLst>
          </p:cNvPr>
          <p:cNvGraphicFramePr>
            <a:graphicFrameLocks noGrp="1"/>
          </p:cNvGraphicFramePr>
          <p:nvPr>
            <p:extLst>
              <p:ext uri="{D42A27DB-BD31-4B8C-83A1-F6EECF244321}">
                <p14:modId xmlns:p14="http://schemas.microsoft.com/office/powerpoint/2010/main" val="2899658123"/>
              </p:ext>
            </p:extLst>
          </p:nvPr>
        </p:nvGraphicFramePr>
        <p:xfrm>
          <a:off x="1013086" y="1218266"/>
          <a:ext cx="10165827" cy="5043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732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C6868EE-3190-438A-9EF7-CB2C63C4A348}"/>
              </a:ext>
            </a:extLst>
          </p:cNvPr>
          <p:cNvGraphicFramePr>
            <a:graphicFrameLocks noGrp="1"/>
          </p:cNvGraphicFramePr>
          <p:nvPr>
            <p:extLst>
              <p:ext uri="{D42A27DB-BD31-4B8C-83A1-F6EECF244321}">
                <p14:modId xmlns:p14="http://schemas.microsoft.com/office/powerpoint/2010/main" val="4011300135"/>
              </p:ext>
            </p:extLst>
          </p:nvPr>
        </p:nvGraphicFramePr>
        <p:xfrm>
          <a:off x="970788" y="904796"/>
          <a:ext cx="10248661" cy="403118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C6D378B2-C0F3-BFC1-C075-BB955198C05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Annualized Street Rates in Denver are Dipping Below Typical Seasonal Patterns</a:t>
            </a:r>
          </a:p>
        </p:txBody>
      </p:sp>
      <p:graphicFrame>
        <p:nvGraphicFramePr>
          <p:cNvPr id="8" name="Table 7">
            <a:extLst>
              <a:ext uri="{FF2B5EF4-FFF2-40B4-BE49-F238E27FC236}">
                <a16:creationId xmlns:a16="http://schemas.microsoft.com/office/drawing/2014/main" id="{B337E97A-86B1-CE36-D629-BFFD26458767}"/>
              </a:ext>
            </a:extLst>
          </p:cNvPr>
          <p:cNvGraphicFramePr>
            <a:graphicFrameLocks noGrp="1"/>
          </p:cNvGraphicFramePr>
          <p:nvPr>
            <p:extLst>
              <p:ext uri="{D42A27DB-BD31-4B8C-83A1-F6EECF244321}">
                <p14:modId xmlns:p14="http://schemas.microsoft.com/office/powerpoint/2010/main" val="2557646230"/>
              </p:ext>
            </p:extLst>
          </p:nvPr>
        </p:nvGraphicFramePr>
        <p:xfrm>
          <a:off x="1633992" y="5117906"/>
          <a:ext cx="8944336" cy="1255717"/>
        </p:xfrm>
        <a:graphic>
          <a:graphicData uri="http://schemas.openxmlformats.org/drawingml/2006/table">
            <a:tbl>
              <a:tblPr firstRow="1" bandRow="1">
                <a:tableStyleId>{3B4B98B0-60AC-42C2-AFA5-B58CD77FA1E5}</a:tableStyleId>
              </a:tblPr>
              <a:tblGrid>
                <a:gridCol w="4571499">
                  <a:extLst>
                    <a:ext uri="{9D8B030D-6E8A-4147-A177-3AD203B41FA5}">
                      <a16:colId xmlns:a16="http://schemas.microsoft.com/office/drawing/2014/main" val="1045965438"/>
                    </a:ext>
                  </a:extLst>
                </a:gridCol>
                <a:gridCol w="1340528">
                  <a:extLst>
                    <a:ext uri="{9D8B030D-6E8A-4147-A177-3AD203B41FA5}">
                      <a16:colId xmlns:a16="http://schemas.microsoft.com/office/drawing/2014/main" val="1122427039"/>
                    </a:ext>
                  </a:extLst>
                </a:gridCol>
                <a:gridCol w="1597981">
                  <a:extLst>
                    <a:ext uri="{9D8B030D-6E8A-4147-A177-3AD203B41FA5}">
                      <a16:colId xmlns:a16="http://schemas.microsoft.com/office/drawing/2014/main" val="1433821938"/>
                    </a:ext>
                  </a:extLst>
                </a:gridCol>
                <a:gridCol w="1434328">
                  <a:extLst>
                    <a:ext uri="{9D8B030D-6E8A-4147-A177-3AD203B41FA5}">
                      <a16:colId xmlns:a16="http://schemas.microsoft.com/office/drawing/2014/main" val="1686236356"/>
                    </a:ext>
                  </a:extLst>
                </a:gridCol>
              </a:tblGrid>
              <a:tr h="321876">
                <a:tc>
                  <a:txBody>
                    <a:bodyPr/>
                    <a:lstStyle/>
                    <a:p>
                      <a:pPr marL="0" algn="ctr" defTabSz="914400" rtl="0" eaLnBrk="1" fontAlgn="b" latinLnBrk="0" hangingPunct="1"/>
                      <a:endParaRPr lang="en-US" sz="1600" b="1" u="none" strike="noStrike" kern="1200">
                        <a:solidFill>
                          <a:srgbClr val="0072CE"/>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i="0" u="none" strike="noStrike">
                          <a:solidFill>
                            <a:srgbClr val="0070C0"/>
                          </a:solidFill>
                          <a:effectLst/>
                          <a:latin typeface="Calibri" panose="020F0502020204030204" pitchFamily="34" charset="0"/>
                        </a:rPr>
                        <a:t>All Units</a:t>
                      </a:r>
                    </a:p>
                  </a:txBody>
                  <a:tcPr marL="7942" marR="7942" marT="79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Non-Climate Controlled</a:t>
                      </a:r>
                      <a:endParaRPr lang="en-US" sz="1600" b="0" i="0" u="none" strike="noStrike">
                        <a:solidFill>
                          <a:srgbClr val="0070C0"/>
                        </a:solidFill>
                        <a:effectLst/>
                        <a:latin typeface="Calibri" panose="020F0502020204030204" pitchFamily="34" charset="0"/>
                      </a:endParaRPr>
                    </a:p>
                  </a:txBody>
                  <a:tcPr marL="7942" marR="7942" marT="79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Climate-Controlled</a:t>
                      </a:r>
                      <a:endParaRPr lang="en-US" sz="1600" b="0" i="0" u="none" strike="noStrike">
                        <a:solidFill>
                          <a:srgbClr val="0070C0"/>
                        </a:solidFill>
                        <a:effectLst/>
                        <a:latin typeface="Calibri" panose="020F0502020204030204" pitchFamily="34" charset="0"/>
                      </a:endParaRPr>
                    </a:p>
                  </a:txBody>
                  <a:tcPr marL="7942" marR="7942" marT="794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326996"/>
                  </a:ext>
                </a:extLst>
              </a:tr>
              <a:tr h="0">
                <a:tc>
                  <a:txBody>
                    <a:bodyPr/>
                    <a:lstStyle/>
                    <a:p>
                      <a:pPr algn="l" fontAlgn="b"/>
                      <a:r>
                        <a:rPr lang="en-US" sz="1600" b="0" i="0" u="none" strike="noStrike" dirty="0">
                          <a:solidFill>
                            <a:srgbClr val="000000"/>
                          </a:solidFill>
                          <a:effectLst/>
                          <a:latin typeface="Calibri" panose="020F0502020204030204" pitchFamily="34" charset="0"/>
                        </a:rPr>
                        <a:t>Annualized Street Rates Per Sq Ft: Aug '24</a:t>
                      </a: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$16.99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$15.98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$18.49</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9752427"/>
                  </a:ext>
                </a:extLst>
              </a:tr>
              <a:tr h="0">
                <a:tc>
                  <a:txBody>
                    <a:bodyPr/>
                    <a:lstStyle/>
                    <a:p>
                      <a:pPr algn="l" fontAlgn="b"/>
                      <a:r>
                        <a:rPr lang="en-US" sz="1600" b="0" i="0" u="none" strike="noStrike" dirty="0">
                          <a:solidFill>
                            <a:srgbClr val="000000"/>
                          </a:solidFill>
                          <a:effectLst/>
                          <a:latin typeface="Calibri" panose="020F0502020204030204" pitchFamily="34" charset="0"/>
                        </a:rPr>
                        <a:t>Same-Store Year-Over-Year: Aug ’23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05233746"/>
                  </a:ext>
                </a:extLst>
              </a:tr>
              <a:tr h="0">
                <a:tc>
                  <a:txBody>
                    <a:bodyPr/>
                    <a:lstStyle/>
                    <a:p>
                      <a:pPr algn="l" fontAlgn="b"/>
                      <a:r>
                        <a:rPr lang="en-US" sz="1600" b="0" i="0" u="none" strike="noStrike" dirty="0">
                          <a:solidFill>
                            <a:srgbClr val="000000"/>
                          </a:solidFill>
                          <a:effectLst/>
                          <a:latin typeface="Calibri" panose="020F0502020204030204" pitchFamily="34" charset="0"/>
                        </a:rPr>
                        <a:t>Same-Store Pre-Pandemic to Current: Feb ’20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Calibri" panose="020F0502020204030204" pitchFamily="34" charset="0"/>
                        </a:rPr>
                        <a:t>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Calibri" panose="020F0502020204030204" pitchFamily="34" charset="0"/>
                        </a:rPr>
                        <a:t>9.8%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72198094"/>
                  </a:ext>
                </a:extLst>
              </a:tr>
            </a:tbl>
          </a:graphicData>
        </a:graphic>
      </p:graphicFrame>
      <p:sp>
        <p:nvSpPr>
          <p:cNvPr id="2" name="TextBox 1">
            <a:extLst>
              <a:ext uri="{FF2B5EF4-FFF2-40B4-BE49-F238E27FC236}">
                <a16:creationId xmlns:a16="http://schemas.microsoft.com/office/drawing/2014/main" id="{6AC020BD-DCBB-B0EB-841A-CD5571A3CC6D}"/>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Street rate growth = annualized average street rate per sq. ft. for same-store properties stabilized at 36 months after completion, for the following unit sizes: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5x5, 5x10, 10x5, 5x15, 15x5, 10x10, 10x20, 20x10, 10x30 &amp; 30x10 CC and NCC units| Source: Yardi Matrix</a:t>
            </a:r>
          </a:p>
        </p:txBody>
      </p:sp>
    </p:spTree>
    <p:extLst>
      <p:ext uri="{BB962C8B-B14F-4D97-AF65-F5344CB8AC3E}">
        <p14:creationId xmlns:p14="http://schemas.microsoft.com/office/powerpoint/2010/main" val="979903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902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Rate Growth in Denver Worsened in August for All Unit Types</a:t>
            </a:r>
            <a:r>
              <a:rPr lang="en-US" sz="2800">
                <a:latin typeface="Calibri Light" panose="020F0302020204030204"/>
              </a:rPr>
              <a:t>, and</a:t>
            </a:r>
            <a:r>
              <a:rPr kumimoji="0" lang="en-US" sz="2800" b="0" i="0" u="none" strike="noStrike" kern="1200" cap="none" spc="0" normalizeH="0" baseline="0" noProof="0">
                <a:ln>
                  <a:noFill/>
                </a:ln>
                <a:effectLst/>
                <a:uLnTx/>
                <a:uFillTx/>
                <a:latin typeface="Calibri Light" panose="020F0302020204030204"/>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Climate-Controlled Units are Still Lagging Non-Climate-Controlled</a:t>
            </a:r>
          </a:p>
        </p:txBody>
      </p:sp>
      <p:sp>
        <p:nvSpPr>
          <p:cNvPr id="5" name="Rectangle 4">
            <a:extLst>
              <a:ext uri="{FF2B5EF4-FFF2-40B4-BE49-F238E27FC236}">
                <a16:creationId xmlns:a16="http://schemas.microsoft.com/office/drawing/2014/main" id="{E92DE07C-8693-4388-B2EA-700B796D1E8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aphicFrame>
        <p:nvGraphicFramePr>
          <p:cNvPr id="8" name="Chart 7">
            <a:extLst>
              <a:ext uri="{FF2B5EF4-FFF2-40B4-BE49-F238E27FC236}">
                <a16:creationId xmlns:a16="http://schemas.microsoft.com/office/drawing/2014/main" id="{B6027018-7962-C72F-2115-BD44D66F4140}"/>
              </a:ext>
            </a:extLst>
          </p:cNvPr>
          <p:cNvGraphicFramePr>
            <a:graphicFrameLocks/>
          </p:cNvGraphicFramePr>
          <p:nvPr>
            <p:extLst>
              <p:ext uri="{D42A27DB-BD31-4B8C-83A1-F6EECF244321}">
                <p14:modId xmlns:p14="http://schemas.microsoft.com/office/powerpoint/2010/main" val="416237541"/>
              </p:ext>
            </p:extLst>
          </p:nvPr>
        </p:nvGraphicFramePr>
        <p:xfrm>
          <a:off x="915924" y="1172710"/>
          <a:ext cx="10360152" cy="5276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6776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17F11-0ABE-00C5-BA08-865AE7CDB1C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Denver</a:t>
            </a:r>
            <a:r>
              <a:rPr lang="en-US" sz="2800">
                <a:latin typeface="Calibri Light" panose="020F0302020204030204"/>
              </a:rPr>
              <a:t> </a:t>
            </a:r>
            <a:r>
              <a:rPr kumimoji="0" lang="en-US" sz="2800" b="0" i="0" u="none" strike="noStrike" kern="1200" cap="none" spc="0" normalizeH="0" baseline="0" noProof="0">
                <a:ln>
                  <a:noFill/>
                </a:ln>
                <a:effectLst/>
                <a:uLnTx/>
                <a:uFillTx/>
                <a:latin typeface="Calibri Light" panose="020F0302020204030204"/>
              </a:rPr>
              <a:t>Month-Over-Month </a:t>
            </a:r>
            <a:r>
              <a:rPr lang="en-US" sz="2800">
                <a:latin typeface="Calibri Light" panose="020F0302020204030204"/>
              </a:rPr>
              <a:t>Street Rate Growth Turned Negative in August</a:t>
            </a:r>
            <a:endParaRPr lang="en-US" sz="2800" b="0" i="0" u="none" strike="noStrike" kern="1200" cap="none" spc="0" normalizeH="0" baseline="0" noProof="0">
              <a:ln>
                <a:noFill/>
              </a:ln>
              <a:effectLst/>
              <a:uLnTx/>
              <a:uFillTx/>
              <a:latin typeface="Calibri Light" panose="020F0302020204030204"/>
            </a:endParaRPr>
          </a:p>
        </p:txBody>
      </p:sp>
      <p:sp>
        <p:nvSpPr>
          <p:cNvPr id="8" name="TextBox 1">
            <a:extLst>
              <a:ext uri="{FF2B5EF4-FFF2-40B4-BE49-F238E27FC236}">
                <a16:creationId xmlns:a16="http://schemas.microsoft.com/office/drawing/2014/main" id="{AC9DB295-A28E-13F2-3F34-2D613E4B9154}"/>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Street rate growth = annualized average street rate per sq. ft. for same-store properties stabilized at 36 months after completion, for the following unit sizes:</a:t>
            </a:r>
          </a:p>
          <a:p>
            <a:r>
              <a:rPr lang="en-US" sz="1200"/>
              <a:t> 5x5, 5x10, 10x5, 5x15, 15x5, 10x10, 10x20, 20x10, 10x30 &amp; 30x10 CC and NCC units</a:t>
            </a:r>
            <a:r>
              <a:rPr lang="en-US" sz="1200" baseline="0"/>
              <a:t>| </a:t>
            </a:r>
            <a:r>
              <a:rPr lang="en-US" sz="1200"/>
              <a:t>Source: Yardi Matrix</a:t>
            </a:r>
          </a:p>
        </p:txBody>
      </p:sp>
      <p:graphicFrame>
        <p:nvGraphicFramePr>
          <p:cNvPr id="5" name="Chart 4">
            <a:extLst>
              <a:ext uri="{FF2B5EF4-FFF2-40B4-BE49-F238E27FC236}">
                <a16:creationId xmlns:a16="http://schemas.microsoft.com/office/drawing/2014/main" id="{E5074E54-E69F-4F6D-BF2E-12BA92F938B4}"/>
              </a:ext>
            </a:extLst>
          </p:cNvPr>
          <p:cNvGraphicFramePr>
            <a:graphicFrameLocks noGrp="1"/>
          </p:cNvGraphicFramePr>
          <p:nvPr>
            <p:extLst>
              <p:ext uri="{D42A27DB-BD31-4B8C-83A1-F6EECF244321}">
                <p14:modId xmlns:p14="http://schemas.microsoft.com/office/powerpoint/2010/main" val="3189187829"/>
              </p:ext>
            </p:extLst>
          </p:nvPr>
        </p:nvGraphicFramePr>
        <p:xfrm>
          <a:off x="1013086" y="1200693"/>
          <a:ext cx="10165827" cy="5043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894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C6868EE-3190-438A-9EF7-CB2C63C4A348}"/>
              </a:ext>
            </a:extLst>
          </p:cNvPr>
          <p:cNvGraphicFramePr>
            <a:graphicFrameLocks noGrp="1"/>
          </p:cNvGraphicFramePr>
          <p:nvPr>
            <p:extLst>
              <p:ext uri="{D42A27DB-BD31-4B8C-83A1-F6EECF244321}">
                <p14:modId xmlns:p14="http://schemas.microsoft.com/office/powerpoint/2010/main" val="58330135"/>
              </p:ext>
            </p:extLst>
          </p:nvPr>
        </p:nvGraphicFramePr>
        <p:xfrm>
          <a:off x="970788" y="904796"/>
          <a:ext cx="10250424" cy="403118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C6D378B2-C0F3-BFC1-C075-BB955198C05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Annualized Street Rates in Colorado Springs Have Been Falling Over the Past Year</a:t>
            </a:r>
          </a:p>
        </p:txBody>
      </p:sp>
      <p:graphicFrame>
        <p:nvGraphicFramePr>
          <p:cNvPr id="8" name="Table 7">
            <a:extLst>
              <a:ext uri="{FF2B5EF4-FFF2-40B4-BE49-F238E27FC236}">
                <a16:creationId xmlns:a16="http://schemas.microsoft.com/office/drawing/2014/main" id="{B337E97A-86B1-CE36-D629-BFFD26458767}"/>
              </a:ext>
            </a:extLst>
          </p:cNvPr>
          <p:cNvGraphicFramePr>
            <a:graphicFrameLocks noGrp="1"/>
          </p:cNvGraphicFramePr>
          <p:nvPr>
            <p:extLst>
              <p:ext uri="{D42A27DB-BD31-4B8C-83A1-F6EECF244321}">
                <p14:modId xmlns:p14="http://schemas.microsoft.com/office/powerpoint/2010/main" val="3407054491"/>
              </p:ext>
            </p:extLst>
          </p:nvPr>
        </p:nvGraphicFramePr>
        <p:xfrm>
          <a:off x="1633992" y="5117906"/>
          <a:ext cx="8944336" cy="1255717"/>
        </p:xfrm>
        <a:graphic>
          <a:graphicData uri="http://schemas.openxmlformats.org/drawingml/2006/table">
            <a:tbl>
              <a:tblPr firstRow="1" bandRow="1">
                <a:tableStyleId>{3B4B98B0-60AC-42C2-AFA5-B58CD77FA1E5}</a:tableStyleId>
              </a:tblPr>
              <a:tblGrid>
                <a:gridCol w="4571499">
                  <a:extLst>
                    <a:ext uri="{9D8B030D-6E8A-4147-A177-3AD203B41FA5}">
                      <a16:colId xmlns:a16="http://schemas.microsoft.com/office/drawing/2014/main" val="1045965438"/>
                    </a:ext>
                  </a:extLst>
                </a:gridCol>
                <a:gridCol w="1340528">
                  <a:extLst>
                    <a:ext uri="{9D8B030D-6E8A-4147-A177-3AD203B41FA5}">
                      <a16:colId xmlns:a16="http://schemas.microsoft.com/office/drawing/2014/main" val="1122427039"/>
                    </a:ext>
                  </a:extLst>
                </a:gridCol>
                <a:gridCol w="1597981">
                  <a:extLst>
                    <a:ext uri="{9D8B030D-6E8A-4147-A177-3AD203B41FA5}">
                      <a16:colId xmlns:a16="http://schemas.microsoft.com/office/drawing/2014/main" val="1433821938"/>
                    </a:ext>
                  </a:extLst>
                </a:gridCol>
                <a:gridCol w="1434328">
                  <a:extLst>
                    <a:ext uri="{9D8B030D-6E8A-4147-A177-3AD203B41FA5}">
                      <a16:colId xmlns:a16="http://schemas.microsoft.com/office/drawing/2014/main" val="1686236356"/>
                    </a:ext>
                  </a:extLst>
                </a:gridCol>
              </a:tblGrid>
              <a:tr h="321876">
                <a:tc>
                  <a:txBody>
                    <a:bodyPr/>
                    <a:lstStyle/>
                    <a:p>
                      <a:pPr marL="0" algn="ctr" defTabSz="914400" rtl="0" eaLnBrk="1" fontAlgn="b" latinLnBrk="0" hangingPunct="1"/>
                      <a:endParaRPr lang="en-US" sz="1600" b="1" u="none" strike="noStrike" kern="1200">
                        <a:solidFill>
                          <a:srgbClr val="0072CE"/>
                        </a:solidFill>
                        <a:effectLst/>
                        <a:latin typeface="+mn-lt"/>
                        <a:ea typeface="+mn-ea"/>
                        <a:cs typeface="+mn-cs"/>
                      </a:endParaRP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i="0" u="none" strike="noStrike">
                          <a:solidFill>
                            <a:srgbClr val="0070C0"/>
                          </a:solidFill>
                          <a:effectLst/>
                          <a:latin typeface="Calibri" panose="020F0502020204030204" pitchFamily="34" charset="0"/>
                        </a:rPr>
                        <a:t>All Units</a:t>
                      </a:r>
                    </a:p>
                  </a:txBody>
                  <a:tcPr marL="7942" marR="7942" marT="794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Non-Climate Controlled</a:t>
                      </a:r>
                      <a:endParaRPr lang="en-US" sz="1600" b="0" i="0" u="none" strike="noStrike">
                        <a:solidFill>
                          <a:srgbClr val="0070C0"/>
                        </a:solidFill>
                        <a:effectLst/>
                        <a:latin typeface="Calibri" panose="020F0502020204030204" pitchFamily="34" charset="0"/>
                      </a:endParaRPr>
                    </a:p>
                  </a:txBody>
                  <a:tcPr marL="7942" marR="7942" marT="794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600" u="none" strike="noStrike">
                          <a:solidFill>
                            <a:srgbClr val="0070C0"/>
                          </a:solidFill>
                          <a:effectLst/>
                        </a:rPr>
                        <a:t>Climate-Controlled</a:t>
                      </a:r>
                      <a:endParaRPr lang="en-US" sz="1600" b="0" i="0" u="none" strike="noStrike">
                        <a:solidFill>
                          <a:srgbClr val="0070C0"/>
                        </a:solidFill>
                        <a:effectLst/>
                        <a:latin typeface="Calibri" panose="020F0502020204030204" pitchFamily="34" charset="0"/>
                      </a:endParaRPr>
                    </a:p>
                  </a:txBody>
                  <a:tcPr marL="7942" marR="7942" marT="7942"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326996"/>
                  </a:ext>
                </a:extLst>
              </a:tr>
              <a:tr h="0">
                <a:tc>
                  <a:txBody>
                    <a:bodyPr/>
                    <a:lstStyle/>
                    <a:p>
                      <a:pPr algn="l" fontAlgn="b"/>
                      <a:r>
                        <a:rPr lang="en-US" sz="1600" b="0" i="0" u="none" strike="noStrike" dirty="0">
                          <a:solidFill>
                            <a:srgbClr val="000000"/>
                          </a:solidFill>
                          <a:effectLst/>
                          <a:latin typeface="Calibri" panose="020F0502020204030204" pitchFamily="34" charset="0"/>
                        </a:rPr>
                        <a:t>Annualized Street Rates Per Sq Ft: Aug '24</a:t>
                      </a:r>
                    </a:p>
                  </a:txBody>
                  <a:tcPr marL="6350" marR="6350" marT="635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$13.69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$12.89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$15.79</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9752427"/>
                  </a:ext>
                </a:extLst>
              </a:tr>
              <a:tr h="0">
                <a:tc>
                  <a:txBody>
                    <a:bodyPr/>
                    <a:lstStyle/>
                    <a:p>
                      <a:pPr algn="l" fontAlgn="b"/>
                      <a:r>
                        <a:rPr lang="en-US" sz="1600" b="0" i="0" u="none" strike="noStrike" dirty="0">
                          <a:solidFill>
                            <a:srgbClr val="000000"/>
                          </a:solidFill>
                          <a:effectLst/>
                          <a:latin typeface="Calibri" panose="020F0502020204030204" pitchFamily="34" charset="0"/>
                        </a:rPr>
                        <a:t>Same-Store Year-Over-Year: Aug ’23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05233746"/>
                  </a:ext>
                </a:extLst>
              </a:tr>
              <a:tr h="0">
                <a:tc>
                  <a:txBody>
                    <a:bodyPr/>
                    <a:lstStyle/>
                    <a:p>
                      <a:pPr algn="l" fontAlgn="b"/>
                      <a:r>
                        <a:rPr lang="en-US" sz="1600" b="0" i="0" u="none" strike="noStrike" dirty="0">
                          <a:solidFill>
                            <a:srgbClr val="000000"/>
                          </a:solidFill>
                          <a:effectLst/>
                          <a:latin typeface="Calibri" panose="020F0502020204030204" pitchFamily="34" charset="0"/>
                        </a:rPr>
                        <a:t>Same-Store Pre-Pandemic to Current: Feb ’20 – Aug '24</a:t>
                      </a:r>
                    </a:p>
                  </a:txBody>
                  <a:tcPr marL="6350" marR="6350" marT="6350"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72198094"/>
                  </a:ext>
                </a:extLst>
              </a:tr>
            </a:tbl>
          </a:graphicData>
        </a:graphic>
      </p:graphicFrame>
      <p:sp>
        <p:nvSpPr>
          <p:cNvPr id="2" name="TextBox 1">
            <a:extLst>
              <a:ext uri="{FF2B5EF4-FFF2-40B4-BE49-F238E27FC236}">
                <a16:creationId xmlns:a16="http://schemas.microsoft.com/office/drawing/2014/main" id="{6AC020BD-DCBB-B0EB-841A-CD5571A3CC6D}"/>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Street rate growth = annualized average street rate per sq. ft. for same-store properties stabilized at 36 months after completion, for the following unit sizes: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 5x5, 5x10, 10x5, 5x15, 15x5, 10x10, 10x20, 20x10, 10x30 &amp; 30x10 CC and NCC units| Source: Yardi Matrix</a:t>
            </a:r>
          </a:p>
        </p:txBody>
      </p:sp>
    </p:spTree>
    <p:extLst>
      <p:ext uri="{BB962C8B-B14F-4D97-AF65-F5344CB8AC3E}">
        <p14:creationId xmlns:p14="http://schemas.microsoft.com/office/powerpoint/2010/main" val="90699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90244"/>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August Rate Growth in Colorado Springs Improved Slightly for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Non-Climate-Controlled Units, But Worsened for Climate-Controlled Units</a:t>
            </a:r>
          </a:p>
        </p:txBody>
      </p:sp>
      <p:sp>
        <p:nvSpPr>
          <p:cNvPr id="5" name="Rectangle 4">
            <a:extLst>
              <a:ext uri="{FF2B5EF4-FFF2-40B4-BE49-F238E27FC236}">
                <a16:creationId xmlns:a16="http://schemas.microsoft.com/office/drawing/2014/main" id="{E92DE07C-8693-4388-B2EA-700B796D1E8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aphicFrame>
        <p:nvGraphicFramePr>
          <p:cNvPr id="4" name="Chart 3">
            <a:extLst>
              <a:ext uri="{FF2B5EF4-FFF2-40B4-BE49-F238E27FC236}">
                <a16:creationId xmlns:a16="http://schemas.microsoft.com/office/drawing/2014/main" id="{E9088B08-A5CC-41AE-B973-1F133C1A067E}"/>
              </a:ext>
            </a:extLst>
          </p:cNvPr>
          <p:cNvGraphicFramePr>
            <a:graphicFrameLocks/>
          </p:cNvGraphicFramePr>
          <p:nvPr>
            <p:extLst>
              <p:ext uri="{D42A27DB-BD31-4B8C-83A1-F6EECF244321}">
                <p14:modId xmlns:p14="http://schemas.microsoft.com/office/powerpoint/2010/main" val="1048440462"/>
              </p:ext>
            </p:extLst>
          </p:nvPr>
        </p:nvGraphicFramePr>
        <p:xfrm>
          <a:off x="915924" y="1121462"/>
          <a:ext cx="10360152" cy="52760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57876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Yardi Matrix Self Storage House View </a:t>
            </a:r>
            <a:r>
              <a:rPr kumimoji="0" lang="en-US" sz="2800" b="0" i="0" u="none" strike="noStrike" kern="1200" cap="none" spc="0" normalizeH="0" baseline="0" noProof="0" dirty="0">
                <a:ln>
                  <a:noFill/>
                </a:ln>
                <a:effectLst/>
                <a:uLnTx/>
                <a:uFillTx/>
                <a:latin typeface="Calibri" panose="020F0502020204030204"/>
              </a:rPr>
              <a:t>–</a:t>
            </a:r>
            <a:r>
              <a:rPr kumimoji="0" lang="en-US" sz="2800" b="0" i="0" u="none" strike="noStrike" kern="1200" cap="none" spc="0" normalizeH="0" baseline="0" noProof="0" dirty="0">
                <a:ln>
                  <a:noFill/>
                </a:ln>
                <a:effectLst/>
                <a:uLnTx/>
                <a:uFillTx/>
                <a:latin typeface="Calibri Light" panose="020F0302020204030204"/>
              </a:rPr>
              <a:t> October 2024</a:t>
            </a:r>
          </a:p>
        </p:txBody>
      </p:sp>
      <p:sp>
        <p:nvSpPr>
          <p:cNvPr id="9" name="Rounded Rectangle 8">
            <a:extLst>
              <a:ext uri="{FF2B5EF4-FFF2-40B4-BE49-F238E27FC236}">
                <a16:creationId xmlns:a16="http://schemas.microsoft.com/office/drawing/2014/main" id="{79E78E05-044B-49A8-94CA-EF2AB6067DCE}"/>
              </a:ext>
            </a:extLst>
          </p:cNvPr>
          <p:cNvSpPr/>
          <p:nvPr/>
        </p:nvSpPr>
        <p:spPr>
          <a:xfrm>
            <a:off x="313127" y="847844"/>
            <a:ext cx="11565746" cy="5336500"/>
          </a:xfrm>
          <a:prstGeom prst="roundRect">
            <a:avLst>
              <a:gd name="adj" fmla="val 5533"/>
            </a:avLst>
          </a:prstGeom>
          <a:solidFill>
            <a:schemeClr val="bg1">
              <a:lumMod val="95000"/>
            </a:schemeClr>
          </a:solidFill>
        </p:spPr>
        <p:txBody>
          <a:bodyPr wrap="square" lIns="182880" tIns="182880" rIns="182880" bIns="182880" numCol="1" spcCol="640080" anchor="t">
            <a:spAutoFit/>
          </a:bodyPr>
          <a:lstStyle/>
          <a:p>
            <a:pPr marL="0" marR="0" lvl="0" indent="0" algn="l" defTabSz="914400" rtl="0" eaLnBrk="1" fontAlgn="auto" latinLnBrk="0" hangingPunct="1">
              <a:lnSpc>
                <a:spcPct val="100000"/>
              </a:lnSpc>
              <a:spcAft>
                <a:spcPts val="30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Calibri" panose="020F0502020204030204"/>
                <a:ea typeface="+mn-ea"/>
                <a:cs typeface="Times New Roman"/>
              </a:rPr>
              <a:t>SELF STORAGE FUNDAMENTALS &amp; OUTLOOK</a:t>
            </a: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Self storage performance continues its cyclical decline driven by weak demand from home sales, one of the main sources for demand, which remain near a two-decade low and showed little signs of improvement over the summer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indent="-285750">
              <a:spcAft>
                <a:spcPts val="3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Q2 REIT results show occupancy returning to pre-pandemic levels, revenue growth turning negative and </a:t>
            </a:r>
            <a:r>
              <a:rPr lang="en-US" sz="1600" dirty="0">
                <a:solidFill>
                  <a:srgbClr val="000000"/>
                </a:solidFill>
                <a:latin typeface="Calibri" panose="020F0502020204030204"/>
              </a:rPr>
              <a:t>NOI growth negative for the last three quarters; occupancy may be bottoming as quarter end occupancy was up YoY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indent="-285750">
              <a:spcAft>
                <a:spcPts val="3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Advertised rental rates were down 4.3% in August, marking two years in a row </a:t>
            </a:r>
            <a:r>
              <a:rPr lang="en-US" sz="1600" dirty="0">
                <a:solidFill>
                  <a:srgbClr val="000000"/>
                </a:solidFill>
                <a:latin typeface="Calibri" panose="020F0502020204030204"/>
              </a:rPr>
              <a:t>of year-over-year declines; rent growth has improved from -4.8% in June but down from -4.1% in June</a:t>
            </a:r>
          </a:p>
          <a:p>
            <a:pPr marL="285750" indent="-285750">
              <a:spcAft>
                <a:spcPts val="300"/>
              </a:spcAft>
              <a:buFont typeface="Arial" panose="020B0604020202020204" pitchFamily="34" charset="0"/>
              <a:buChar char="•"/>
              <a:defRPr/>
            </a:pPr>
            <a:r>
              <a:rPr lang="en-US" sz="1600" dirty="0">
                <a:solidFill>
                  <a:srgbClr val="000000"/>
                </a:solidFill>
                <a:latin typeface="Calibri" panose="020F0502020204030204"/>
              </a:rPr>
              <a:t>Supply is moving forward as starts have been persistent so far in 2024; forecast calls for a 10% decline in supply in 2024 from 2023, equal to 3.2% of existing supply well-below the long-term average of 4%; mid-to-long forecast has been revised upwards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Transaction volume </a:t>
            </a:r>
            <a:r>
              <a:rPr lang="en-US" sz="1600" dirty="0">
                <a:solidFill>
                  <a:srgbClr val="000000"/>
                </a:solidFill>
                <a:latin typeface="Calibri" panose="020F0502020204030204"/>
              </a:rPr>
              <a:t>year-to-date down 33%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versus 2023, but a few major portfolio transactions recently show signs of life</a:t>
            </a: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endParaRPr lang="en-US" sz="1600" dirty="0">
              <a:solidFill>
                <a:srgbClr val="000000"/>
              </a:solidFill>
              <a:latin typeface="Calibri" panose="020F0502020204030204"/>
            </a:endParaRPr>
          </a:p>
          <a:p>
            <a:pPr marL="285750" marR="0" lvl="0" indent="-285750" algn="l" defTabSz="914400" rtl="0" eaLnBrk="1" fontAlgn="auto" latinLnBrk="0" hangingPunct="1">
              <a:lnSpc>
                <a:spcPct val="100000"/>
              </a:lnSpc>
              <a:spcAft>
                <a:spcPts val="300"/>
              </a:spcAft>
              <a:buClrTx/>
              <a:buSzTx/>
              <a:buFont typeface="Arial,Sans-Serif" panose="020B0604020202020204" pitchFamily="34" charset="0"/>
              <a:buChar char="•"/>
              <a:tabLst/>
              <a:defRPr/>
            </a:pPr>
            <a:r>
              <a:rPr lang="en-US" sz="1600" dirty="0">
                <a:solidFill>
                  <a:srgbClr val="000000"/>
                </a:solidFill>
                <a:latin typeface="Calibri"/>
                <a:ea typeface="Calibri"/>
                <a:cs typeface="Calibri"/>
              </a:rPr>
              <a:t>Denver, including Boulder, Fort Collins and Greely, has outperformed the nation for several years, as evidenced by higher occupancy and reaccelerating revenue growth from the REITs and above-average advertised rate growth</a:t>
            </a:r>
            <a:endParaRPr kumimoji="0" lang="en-US" sz="1600" b="0" i="0" u="none" strike="noStrike" kern="1200" cap="none" spc="0" normalizeH="0" baseline="0" noProof="0" dirty="0">
              <a:ln>
                <a:noFill/>
              </a:ln>
              <a:solidFill>
                <a:srgbClr val="808080"/>
              </a:solidFill>
              <a:effectLst/>
              <a:uLnTx/>
              <a:uFillTx/>
              <a:latin typeface="Calibri"/>
              <a:ea typeface="Calibri"/>
              <a:cs typeface="Calibri"/>
            </a:endParaRPr>
          </a:p>
          <a:p>
            <a:pPr marL="285750" indent="-285750">
              <a:spcAft>
                <a:spcPts val="300"/>
              </a:spcAft>
              <a:buFont typeface="Arial,Sans-Serif" panose="020B0604020202020204" pitchFamily="34" charset="0"/>
              <a:buChar char="•"/>
              <a:defRPr/>
            </a:pPr>
            <a:r>
              <a:rPr lang="en-US" sz="1600" dirty="0">
                <a:solidFill>
                  <a:srgbClr val="000000"/>
                </a:solidFill>
                <a:latin typeface="Calibri"/>
                <a:cs typeface="Calibri"/>
              </a:rPr>
              <a:t>Colorado Springs has underperformed on revenue and NOI growth, with lower occupancy and below-average advertised rate growth, but recently has shown some signs of improvement with higher occupancy and three months of MoM rate increases</a:t>
            </a:r>
          </a:p>
          <a:p>
            <a:pPr marL="285750" indent="-285750">
              <a:spcAft>
                <a:spcPts val="300"/>
              </a:spcAft>
              <a:buFont typeface="Arial,Sans-Serif" panose="020B0604020202020204" pitchFamily="34" charset="0"/>
              <a:buChar char="•"/>
              <a:defRPr/>
            </a:pPr>
            <a:r>
              <a:rPr lang="en-US" sz="1600" dirty="0">
                <a:solidFill>
                  <a:srgbClr val="000000"/>
                </a:solidFill>
                <a:latin typeface="Calibri"/>
                <a:ea typeface="Calibri"/>
                <a:cs typeface="Calibri"/>
              </a:rPr>
              <a:t>Competition from new supply has fallen significantly in Colorado Springs and Denver which has been a substantial tailwind for performance, particularly in Denver which went from one of the most oversupplied markets in 2017/2018</a:t>
            </a:r>
            <a:endParaRPr kumimoji="0" lang="en-US" sz="1600" b="0" i="0" u="none" strike="noStrike" kern="1200" cap="none" spc="0" normalizeH="0" baseline="0" noProof="0" dirty="0">
              <a:ln>
                <a:noFill/>
              </a:ln>
              <a:solidFill>
                <a:srgbClr val="000000"/>
              </a:solidFill>
              <a:effectLst/>
              <a:uLnTx/>
              <a:uFillTx/>
              <a:latin typeface="Calibri"/>
              <a:ea typeface="Calibri"/>
              <a:cs typeface="Calibri"/>
            </a:endParaRPr>
          </a:p>
          <a:p>
            <a:pPr marL="285750" marR="0" lvl="0" indent="-285750" algn="l" defTabSz="914400" rtl="0" eaLnBrk="1" fontAlgn="auto" latinLnBrk="0" hangingPunct="1">
              <a:lnSpc>
                <a:spcPct val="100000"/>
              </a:lnSpc>
              <a:spcAft>
                <a:spcPts val="300"/>
              </a:spcAft>
              <a:buClrTx/>
              <a:buSzTx/>
              <a:buFont typeface="Arial,Sans-Serif"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Calibri"/>
                <a:cs typeface="Calibri"/>
              </a:rPr>
              <a:t>Sales activity in Colorado Springs and Denver has remained slow, down 60% YTD as of August</a:t>
            </a:r>
            <a:endParaRPr kumimoji="0" lang="en-US" sz="15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7" name="Rectangle 6">
            <a:extLst>
              <a:ext uri="{FF2B5EF4-FFF2-40B4-BE49-F238E27FC236}">
                <a16:creationId xmlns:a16="http://schemas.microsoft.com/office/drawing/2014/main" id="{59AD47C1-906B-4169-A789-B34660E8189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Tree>
    <p:extLst>
      <p:ext uri="{BB962C8B-B14F-4D97-AF65-F5344CB8AC3E}">
        <p14:creationId xmlns:p14="http://schemas.microsoft.com/office/powerpoint/2010/main" val="3906135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17F11-0ABE-00C5-BA08-865AE7CDB1C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Month-Over-Month </a:t>
            </a:r>
            <a:r>
              <a:rPr lang="en-US" sz="2800">
                <a:latin typeface="Calibri Light" panose="020F0302020204030204"/>
              </a:rPr>
              <a:t>Street Rate Growth has Been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Positive Over the Last Three Months in Colorado Springs</a:t>
            </a:r>
            <a:endParaRPr lang="en-US" sz="2800" b="0" i="0" u="none" strike="noStrike" kern="1200" cap="none" spc="0" normalizeH="0" baseline="0" noProof="0">
              <a:ln>
                <a:noFill/>
              </a:ln>
              <a:effectLst/>
              <a:uLnTx/>
              <a:uFillTx/>
              <a:latin typeface="Calibri Light" panose="020F0302020204030204"/>
            </a:endParaRPr>
          </a:p>
        </p:txBody>
      </p:sp>
      <p:sp>
        <p:nvSpPr>
          <p:cNvPr id="8" name="TextBox 1">
            <a:extLst>
              <a:ext uri="{FF2B5EF4-FFF2-40B4-BE49-F238E27FC236}">
                <a16:creationId xmlns:a16="http://schemas.microsoft.com/office/drawing/2014/main" id="{AC9DB295-A28E-13F2-3F34-2D613E4B9154}"/>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Street rate growth = annualized average street rate per sq. ft. for same-store properties stabilized at 36 months after completion, for the following unit sizes:</a:t>
            </a:r>
          </a:p>
          <a:p>
            <a:r>
              <a:rPr lang="en-US" sz="1200"/>
              <a:t> 5x5, 5x10, 10x5, 5x15, 15x5, 10x10, 10x20, 20x10, 10x30 &amp; 30x10 CC and NCC units</a:t>
            </a:r>
            <a:r>
              <a:rPr lang="en-US" sz="1200" baseline="0"/>
              <a:t>| </a:t>
            </a:r>
            <a:r>
              <a:rPr lang="en-US" sz="1200"/>
              <a:t>Source: Yardi Matrix</a:t>
            </a:r>
          </a:p>
        </p:txBody>
      </p:sp>
      <p:graphicFrame>
        <p:nvGraphicFramePr>
          <p:cNvPr id="5" name="Chart 4">
            <a:extLst>
              <a:ext uri="{FF2B5EF4-FFF2-40B4-BE49-F238E27FC236}">
                <a16:creationId xmlns:a16="http://schemas.microsoft.com/office/drawing/2014/main" id="{C5A47298-E1D4-46AA-8B43-C81683D9E94C}"/>
              </a:ext>
            </a:extLst>
          </p:cNvPr>
          <p:cNvGraphicFramePr>
            <a:graphicFrameLocks noGrp="1"/>
          </p:cNvGraphicFramePr>
          <p:nvPr>
            <p:extLst>
              <p:ext uri="{D42A27DB-BD31-4B8C-83A1-F6EECF244321}">
                <p14:modId xmlns:p14="http://schemas.microsoft.com/office/powerpoint/2010/main" val="2593843538"/>
              </p:ext>
            </p:extLst>
          </p:nvPr>
        </p:nvGraphicFramePr>
        <p:xfrm>
          <a:off x="1013087" y="1223576"/>
          <a:ext cx="10165827" cy="5043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8964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A43306A-D2DB-43B6-B64A-3480C3B26B75}"/>
              </a:ext>
            </a:extLst>
          </p:cNvPr>
          <p:cNvGraphicFramePr>
            <a:graphicFrameLocks noGrp="1"/>
          </p:cNvGraphicFramePr>
          <p:nvPr>
            <p:extLst>
              <p:ext uri="{D42A27DB-BD31-4B8C-83A1-F6EECF244321}">
                <p14:modId xmlns:p14="http://schemas.microsoft.com/office/powerpoint/2010/main" val="1879211859"/>
              </p:ext>
            </p:extLst>
          </p:nvPr>
        </p:nvGraphicFramePr>
        <p:xfrm>
          <a:off x="1285779" y="1025236"/>
          <a:ext cx="9620441" cy="521193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C048C2FE-7BC0-00E7-9278-3BF4BABBB557}"/>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Operators Are Using Lower Street Rates to Lease Up Properties</a:t>
            </a:r>
          </a:p>
        </p:txBody>
      </p:sp>
      <p:sp>
        <p:nvSpPr>
          <p:cNvPr id="10" name="TextBox 1">
            <a:extLst>
              <a:ext uri="{FF2B5EF4-FFF2-40B4-BE49-F238E27FC236}">
                <a16:creationId xmlns:a16="http://schemas.microsoft.com/office/drawing/2014/main" id="{1C2B2E78-2E01-8D60-B3ED-6271EEAAE349}"/>
              </a:ext>
            </a:extLst>
          </p:cNvPr>
          <p:cNvSpPr txBox="1"/>
          <p:nvPr/>
        </p:nvSpPr>
        <p:spPr>
          <a:xfrm>
            <a:off x="0" y="6626989"/>
            <a:ext cx="8733034" cy="231011"/>
          </a:xfrm>
          <a:prstGeom prst="rect">
            <a:avLst/>
          </a:prstGeom>
        </p:spPr>
        <p:txBody>
          <a:bodyPr wrap="non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Street rates = annualized average street rate per sq. ft. for the following unit sizes: 5x5, 5x10, 10x5, 5x15, 15x5, 10x10, 10x20, 20x10, 10x30 &amp; 30x10 CC and NCC units</a:t>
            </a:r>
            <a:r>
              <a:rPr lang="en-US" sz="1200" baseline="0"/>
              <a:t>| </a:t>
            </a:r>
            <a:r>
              <a:rPr lang="en-US" sz="1200"/>
              <a:t>Source: Yardi Matrix</a:t>
            </a:r>
          </a:p>
        </p:txBody>
      </p:sp>
    </p:spTree>
    <p:extLst>
      <p:ext uri="{BB962C8B-B14F-4D97-AF65-F5344CB8AC3E}">
        <p14:creationId xmlns:p14="http://schemas.microsoft.com/office/powerpoint/2010/main" val="4161433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2" descr=" Latest Month">
            <a:extLst>
              <a:ext uri="{FF2B5EF4-FFF2-40B4-BE49-F238E27FC236}">
                <a16:creationId xmlns:a16="http://schemas.microsoft.com/office/drawing/2014/main" id="{BD4BB1D3-0B4F-2CAF-13F8-7C0CEFED7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144" y="1023033"/>
            <a:ext cx="9461711" cy="5557968"/>
          </a:xfrm>
          <a:prstGeom prst="rect">
            <a:avLst/>
          </a:prstGeom>
        </p:spPr>
      </p:pic>
      <p:sp>
        <p:nvSpPr>
          <p:cNvPr id="6" name="Title 1">
            <a:extLst>
              <a:ext uri="{FF2B5EF4-FFF2-40B4-BE49-F238E27FC236}">
                <a16:creationId xmlns:a16="http://schemas.microsoft.com/office/drawing/2014/main" id="{2EC48C6D-6D5D-4EFA-8986-341AC695019F}"/>
              </a:ext>
            </a:extLst>
          </p:cNvPr>
          <p:cNvSpPr txBox="1">
            <a:spLocks/>
          </p:cNvSpPr>
          <p:nvPr/>
        </p:nvSpPr>
        <p:spPr>
          <a:xfrm>
            <a:off x="-1" y="169277"/>
            <a:ext cx="12192000" cy="7844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a:latin typeface="Calibri Light" panose="020F0302020204030204"/>
              </a:rPr>
              <a:t>Rent Growth is Weak Among Major Markets, But Those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a:latin typeface="Calibri Light" panose="020F0302020204030204"/>
              </a:rPr>
              <a:t>with Less Lease-up Supply Have Performed Slightly Better</a:t>
            </a:r>
            <a:endParaRPr kumimoji="0" lang="en-US" sz="2800" b="0" i="0" u="none" strike="noStrike" kern="1200" cap="none" spc="0" normalizeH="0" baseline="0" noProof="0">
              <a:ln>
                <a:noFill/>
              </a:ln>
              <a:effectLst/>
              <a:uLnTx/>
              <a:uFillTx/>
              <a:latin typeface="Calibri Light" panose="020F03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81001"/>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August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2024 supply and rent data | Source: Yardi Matrix</a:t>
            </a:r>
          </a:p>
        </p:txBody>
      </p:sp>
      <p:sp>
        <p:nvSpPr>
          <p:cNvPr id="5" name="Rectangle: Rounded Corners 4">
            <a:extLst>
              <a:ext uri="{FF2B5EF4-FFF2-40B4-BE49-F238E27FC236}">
                <a16:creationId xmlns:a16="http://schemas.microsoft.com/office/drawing/2014/main" id="{748A9C81-D25C-82B6-843D-66243A006FEE}"/>
              </a:ext>
            </a:extLst>
          </p:cNvPr>
          <p:cNvSpPr/>
          <p:nvPr/>
        </p:nvSpPr>
        <p:spPr>
          <a:xfrm>
            <a:off x="7582328" y="5034337"/>
            <a:ext cx="534256" cy="2465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Rounded Corners 7">
            <a:extLst>
              <a:ext uri="{FF2B5EF4-FFF2-40B4-BE49-F238E27FC236}">
                <a16:creationId xmlns:a16="http://schemas.microsoft.com/office/drawing/2014/main" id="{47B3F61D-0CD9-E4D7-A783-D2B96AE629EE}"/>
              </a:ext>
            </a:extLst>
          </p:cNvPr>
          <p:cNvSpPr/>
          <p:nvPr/>
        </p:nvSpPr>
        <p:spPr>
          <a:xfrm>
            <a:off x="7563278" y="5034337"/>
            <a:ext cx="534256" cy="24658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3379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C4D038-76D4-7D73-0305-0867A588041F}"/>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Most Top Metros Also Experienced a Decrease in Rents Month-Over-Month</a:t>
            </a:r>
          </a:p>
        </p:txBody>
      </p:sp>
      <p:graphicFrame>
        <p:nvGraphicFramePr>
          <p:cNvPr id="8" name="Table 7">
            <a:extLst>
              <a:ext uri="{FF2B5EF4-FFF2-40B4-BE49-F238E27FC236}">
                <a16:creationId xmlns:a16="http://schemas.microsoft.com/office/drawing/2014/main" id="{78F5D94C-32B2-D427-DC5C-E636FBB0A929}"/>
              </a:ext>
            </a:extLst>
          </p:cNvPr>
          <p:cNvGraphicFramePr>
            <a:graphicFrameLocks noGrp="1"/>
          </p:cNvGraphicFramePr>
          <p:nvPr>
            <p:extLst>
              <p:ext uri="{D42A27DB-BD31-4B8C-83A1-F6EECF244321}">
                <p14:modId xmlns:p14="http://schemas.microsoft.com/office/powerpoint/2010/main" val="621750453"/>
              </p:ext>
            </p:extLst>
          </p:nvPr>
        </p:nvGraphicFramePr>
        <p:xfrm>
          <a:off x="575520" y="1399748"/>
          <a:ext cx="5267325" cy="4765198"/>
        </p:xfrm>
        <a:graphic>
          <a:graphicData uri="http://schemas.openxmlformats.org/drawingml/2006/table">
            <a:tbl>
              <a:tblPr firstRow="1" bandRow="1">
                <a:tableStyleId>{3B4B98B0-60AC-42C2-AFA5-B58CD77FA1E5}</a:tableStyleId>
              </a:tblPr>
              <a:tblGrid>
                <a:gridCol w="1755775">
                  <a:extLst>
                    <a:ext uri="{9D8B030D-6E8A-4147-A177-3AD203B41FA5}">
                      <a16:colId xmlns:a16="http://schemas.microsoft.com/office/drawing/2014/main" val="20000"/>
                    </a:ext>
                  </a:extLst>
                </a:gridCol>
                <a:gridCol w="1755775">
                  <a:extLst>
                    <a:ext uri="{9D8B030D-6E8A-4147-A177-3AD203B41FA5}">
                      <a16:colId xmlns:a16="http://schemas.microsoft.com/office/drawing/2014/main" val="1702209554"/>
                    </a:ext>
                  </a:extLst>
                </a:gridCol>
                <a:gridCol w="1755775">
                  <a:extLst>
                    <a:ext uri="{9D8B030D-6E8A-4147-A177-3AD203B41FA5}">
                      <a16:colId xmlns:a16="http://schemas.microsoft.com/office/drawing/2014/main" val="898407900"/>
                    </a:ext>
                  </a:extLst>
                </a:gridCol>
              </a:tblGrid>
              <a:tr h="5512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Metro</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MoM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YoY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80927">
                <a:tc>
                  <a:txBody>
                    <a:bodyPr/>
                    <a:lstStyle/>
                    <a:p>
                      <a:pPr algn="l" fontAlgn="b"/>
                      <a:r>
                        <a:rPr lang="en-US" sz="1600" b="0" i="0" u="none" strike="noStrike">
                          <a:solidFill>
                            <a:srgbClr val="000000"/>
                          </a:solidFill>
                          <a:effectLst/>
                          <a:latin typeface="+mn-lt"/>
                        </a:rPr>
                        <a:t>Washington DC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80927">
                <a:tc>
                  <a:txBody>
                    <a:bodyPr/>
                    <a:lstStyle/>
                    <a:p>
                      <a:pPr algn="l" fontAlgn="b"/>
                      <a:r>
                        <a:rPr lang="en-US" sz="1600" b="0" i="0" u="none" strike="noStrike">
                          <a:solidFill>
                            <a:srgbClr val="000000"/>
                          </a:solidFill>
                          <a:effectLst/>
                          <a:latin typeface="+mn-lt"/>
                        </a:rPr>
                        <a:t>Nashville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6"/>
                  </a:ext>
                </a:extLst>
              </a:tr>
              <a:tr h="280927">
                <a:tc>
                  <a:txBody>
                    <a:bodyPr/>
                    <a:lstStyle/>
                    <a:p>
                      <a:pPr algn="l" fontAlgn="b"/>
                      <a:r>
                        <a:rPr lang="en-US" sz="1600" b="0" i="0" u="none" strike="noStrike">
                          <a:solidFill>
                            <a:srgbClr val="000000"/>
                          </a:solidFill>
                          <a:effectLst/>
                          <a:latin typeface="+mn-lt"/>
                        </a:rPr>
                        <a:t>Seattle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80927">
                <a:tc>
                  <a:txBody>
                    <a:bodyPr/>
                    <a:lstStyle/>
                    <a:p>
                      <a:pPr algn="l" fontAlgn="b"/>
                      <a:r>
                        <a:rPr lang="en-US" sz="1600" b="0" i="0" u="none" strike="noStrike">
                          <a:solidFill>
                            <a:srgbClr val="000000"/>
                          </a:solidFill>
                          <a:effectLst/>
                          <a:latin typeface="+mn-lt"/>
                        </a:rPr>
                        <a:t>Portland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3028607"/>
                  </a:ext>
                </a:extLst>
              </a:tr>
              <a:tr h="280927">
                <a:tc>
                  <a:txBody>
                    <a:bodyPr/>
                    <a:lstStyle/>
                    <a:p>
                      <a:pPr algn="l" fontAlgn="b"/>
                      <a:r>
                        <a:rPr lang="en-US" sz="1600" b="0" i="0" u="none" strike="noStrike">
                          <a:solidFill>
                            <a:srgbClr val="000000"/>
                          </a:solidFill>
                          <a:effectLst/>
                          <a:latin typeface="+mn-lt"/>
                        </a:rPr>
                        <a:t>Raleigh - Durham</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86446435"/>
                  </a:ext>
                </a:extLst>
              </a:tr>
              <a:tr h="280927">
                <a:tc>
                  <a:txBody>
                    <a:bodyPr/>
                    <a:lstStyle/>
                    <a:p>
                      <a:pPr algn="l" fontAlgn="b"/>
                      <a:r>
                        <a:rPr lang="en-US" sz="1600" b="0" i="0" u="none" strike="noStrike">
                          <a:solidFill>
                            <a:srgbClr val="000000"/>
                          </a:solidFill>
                          <a:effectLst/>
                          <a:latin typeface="+mn-lt"/>
                        </a:rPr>
                        <a:t>Los Angeles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80927">
                <a:tc>
                  <a:txBody>
                    <a:bodyPr/>
                    <a:lstStyle/>
                    <a:p>
                      <a:pPr algn="l" fontAlgn="b"/>
                      <a:r>
                        <a:rPr lang="en-US" sz="1600" b="0" i="0" u="none" strike="noStrike">
                          <a:solidFill>
                            <a:srgbClr val="000000"/>
                          </a:solidFill>
                          <a:effectLst/>
                          <a:latin typeface="+mn-lt"/>
                        </a:rPr>
                        <a:t>San Jose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80927">
                <a:tc>
                  <a:txBody>
                    <a:bodyPr/>
                    <a:lstStyle/>
                    <a:p>
                      <a:pPr algn="l" fontAlgn="b"/>
                      <a:r>
                        <a:rPr lang="en-US" sz="1600" b="0" i="0" u="none" strike="noStrike">
                          <a:solidFill>
                            <a:srgbClr val="000000"/>
                          </a:solidFill>
                          <a:effectLst/>
                          <a:latin typeface="+mn-lt"/>
                        </a:rPr>
                        <a:t>Sacramento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80927">
                <a:tc>
                  <a:txBody>
                    <a:bodyPr/>
                    <a:lstStyle/>
                    <a:p>
                      <a:pPr algn="l" fontAlgn="b"/>
                      <a:r>
                        <a:rPr lang="en-US" sz="1600" b="0" i="0" u="none" strike="noStrike">
                          <a:solidFill>
                            <a:srgbClr val="000000"/>
                          </a:solidFill>
                          <a:effectLst/>
                          <a:latin typeface="+mn-lt"/>
                        </a:rPr>
                        <a:t>San Diego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0318317"/>
                  </a:ext>
                </a:extLst>
              </a:tr>
              <a:tr h="280927">
                <a:tc>
                  <a:txBody>
                    <a:bodyPr/>
                    <a:lstStyle/>
                    <a:p>
                      <a:pPr algn="l" fontAlgn="b"/>
                      <a:r>
                        <a:rPr lang="en-US" sz="1600" b="1" i="0" u="none" strike="noStrike">
                          <a:solidFill>
                            <a:srgbClr val="000000"/>
                          </a:solidFill>
                          <a:effectLst/>
                          <a:latin typeface="+mn-lt"/>
                        </a:rPr>
                        <a:t>Denver</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201759"/>
                  </a:ext>
                </a:extLst>
              </a:tr>
              <a:tr h="280927">
                <a:tc>
                  <a:txBody>
                    <a:bodyPr/>
                    <a:lstStyle/>
                    <a:p>
                      <a:pPr algn="l" fontAlgn="b"/>
                      <a:r>
                        <a:rPr lang="en-US" sz="1600" b="0" i="0" u="none" strike="noStrike">
                          <a:solidFill>
                            <a:srgbClr val="000000"/>
                          </a:solidFill>
                          <a:effectLst/>
                          <a:latin typeface="+mn-lt"/>
                        </a:rPr>
                        <a:t>San Francisco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1988828"/>
                  </a:ext>
                </a:extLst>
              </a:tr>
              <a:tr h="280927">
                <a:tc>
                  <a:txBody>
                    <a:bodyPr/>
                    <a:lstStyle/>
                    <a:p>
                      <a:pPr algn="l" fontAlgn="b"/>
                      <a:r>
                        <a:rPr lang="en-US" sz="1600" b="0" i="0" u="none" strike="noStrike">
                          <a:solidFill>
                            <a:srgbClr val="000000"/>
                          </a:solidFill>
                          <a:effectLst/>
                          <a:latin typeface="+mn-lt"/>
                        </a:rPr>
                        <a:t>Houston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7879165"/>
                  </a:ext>
                </a:extLst>
              </a:tr>
              <a:tr h="280927">
                <a:tc>
                  <a:txBody>
                    <a:bodyPr/>
                    <a:lstStyle/>
                    <a:p>
                      <a:pPr algn="l" fontAlgn="b"/>
                      <a:r>
                        <a:rPr lang="en-US" sz="1600" b="0" i="0" u="none" strike="noStrike">
                          <a:solidFill>
                            <a:srgbClr val="000000"/>
                          </a:solidFill>
                          <a:effectLst/>
                          <a:latin typeface="+mn-lt"/>
                        </a:rPr>
                        <a:t>New York</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85241730"/>
                  </a:ext>
                </a:extLst>
              </a:tr>
              <a:tr h="280927">
                <a:tc>
                  <a:txBody>
                    <a:bodyPr/>
                    <a:lstStyle/>
                    <a:p>
                      <a:pPr algn="l" fontAlgn="b"/>
                      <a:r>
                        <a:rPr lang="en-US" sz="1600" b="0" i="0" u="none" strike="noStrike">
                          <a:solidFill>
                            <a:srgbClr val="000000"/>
                          </a:solidFill>
                          <a:effectLst/>
                          <a:latin typeface="+mn-lt"/>
                        </a:rPr>
                        <a:t>Austin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4293851"/>
                  </a:ext>
                </a:extLst>
              </a:tr>
              <a:tr h="280927">
                <a:tc>
                  <a:txBody>
                    <a:bodyPr/>
                    <a:lstStyle/>
                    <a:p>
                      <a:pPr algn="l" fontAlgn="b"/>
                      <a:r>
                        <a:rPr lang="en-US" sz="1600" b="0" i="0" u="none" strike="noStrike">
                          <a:solidFill>
                            <a:srgbClr val="000000"/>
                          </a:solidFill>
                          <a:effectLst/>
                          <a:latin typeface="+mn-lt"/>
                        </a:rPr>
                        <a:t>Minneapolis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162729"/>
                  </a:ext>
                </a:extLst>
              </a:tr>
            </a:tbl>
          </a:graphicData>
        </a:graphic>
      </p:graphicFrame>
      <p:graphicFrame>
        <p:nvGraphicFramePr>
          <p:cNvPr id="4" name="Table 3">
            <a:extLst>
              <a:ext uri="{FF2B5EF4-FFF2-40B4-BE49-F238E27FC236}">
                <a16:creationId xmlns:a16="http://schemas.microsoft.com/office/drawing/2014/main" id="{63F4CD8B-A454-C7CD-30DB-F3C9E2CF53C5}"/>
              </a:ext>
            </a:extLst>
          </p:cNvPr>
          <p:cNvGraphicFramePr>
            <a:graphicFrameLocks noGrp="1"/>
          </p:cNvGraphicFramePr>
          <p:nvPr>
            <p:extLst>
              <p:ext uri="{D42A27DB-BD31-4B8C-83A1-F6EECF244321}">
                <p14:modId xmlns:p14="http://schemas.microsoft.com/office/powerpoint/2010/main" val="2076282394"/>
              </p:ext>
            </p:extLst>
          </p:nvPr>
        </p:nvGraphicFramePr>
        <p:xfrm>
          <a:off x="6404487" y="1399747"/>
          <a:ext cx="5267325" cy="4765198"/>
        </p:xfrm>
        <a:graphic>
          <a:graphicData uri="http://schemas.openxmlformats.org/drawingml/2006/table">
            <a:tbl>
              <a:tblPr firstRow="1" bandRow="1">
                <a:tableStyleId>{3B4B98B0-60AC-42C2-AFA5-B58CD77FA1E5}</a:tableStyleId>
              </a:tblPr>
              <a:tblGrid>
                <a:gridCol w="1755775">
                  <a:extLst>
                    <a:ext uri="{9D8B030D-6E8A-4147-A177-3AD203B41FA5}">
                      <a16:colId xmlns:a16="http://schemas.microsoft.com/office/drawing/2014/main" val="20000"/>
                    </a:ext>
                  </a:extLst>
                </a:gridCol>
                <a:gridCol w="1755775">
                  <a:extLst>
                    <a:ext uri="{9D8B030D-6E8A-4147-A177-3AD203B41FA5}">
                      <a16:colId xmlns:a16="http://schemas.microsoft.com/office/drawing/2014/main" val="3783608775"/>
                    </a:ext>
                  </a:extLst>
                </a:gridCol>
                <a:gridCol w="1755775">
                  <a:extLst>
                    <a:ext uri="{9D8B030D-6E8A-4147-A177-3AD203B41FA5}">
                      <a16:colId xmlns:a16="http://schemas.microsoft.com/office/drawing/2014/main" val="1279102883"/>
                    </a:ext>
                  </a:extLst>
                </a:gridCol>
              </a:tblGrid>
              <a:tr h="5512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Metro</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MoM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YoY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80927">
                <a:tc>
                  <a:txBody>
                    <a:bodyPr/>
                    <a:lstStyle/>
                    <a:p>
                      <a:pPr algn="l" fontAlgn="b"/>
                      <a:r>
                        <a:rPr lang="en-US" sz="1600" b="0" i="0" u="none" strike="noStrike">
                          <a:solidFill>
                            <a:srgbClr val="000000"/>
                          </a:solidFill>
                          <a:effectLst/>
                          <a:latin typeface="+mn-lt"/>
                        </a:rPr>
                        <a:t>Charlotte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80927">
                <a:tc>
                  <a:txBody>
                    <a:bodyPr/>
                    <a:lstStyle/>
                    <a:p>
                      <a:pPr algn="l" fontAlgn="b"/>
                      <a:r>
                        <a:rPr lang="en-US" sz="1600" b="0" i="0" u="none" strike="noStrike">
                          <a:solidFill>
                            <a:srgbClr val="000000"/>
                          </a:solidFill>
                          <a:effectLst/>
                          <a:latin typeface="+mn-lt"/>
                        </a:rPr>
                        <a:t>Boston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6"/>
                  </a:ext>
                </a:extLst>
              </a:tr>
              <a:tr h="280927">
                <a:tc>
                  <a:txBody>
                    <a:bodyPr/>
                    <a:lstStyle/>
                    <a:p>
                      <a:pPr algn="l" fontAlgn="b"/>
                      <a:r>
                        <a:rPr lang="en-US" sz="1600" b="0" i="0" u="none" strike="noStrike">
                          <a:solidFill>
                            <a:srgbClr val="000000"/>
                          </a:solidFill>
                          <a:effectLst/>
                          <a:latin typeface="+mn-lt"/>
                        </a:rPr>
                        <a:t>Columbus (OH)</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80927">
                <a:tc>
                  <a:txBody>
                    <a:bodyPr/>
                    <a:lstStyle/>
                    <a:p>
                      <a:pPr algn="l" fontAlgn="b"/>
                      <a:r>
                        <a:rPr lang="en-US" sz="1600" b="0" i="0" u="none" strike="noStrike">
                          <a:solidFill>
                            <a:srgbClr val="000000"/>
                          </a:solidFill>
                          <a:effectLst/>
                          <a:latin typeface="+mn-lt"/>
                        </a:rPr>
                        <a:t>Dallas - Ft Worth</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3028607"/>
                  </a:ext>
                </a:extLst>
              </a:tr>
              <a:tr h="280927">
                <a:tc>
                  <a:txBody>
                    <a:bodyPr/>
                    <a:lstStyle/>
                    <a:p>
                      <a:pPr algn="l" fontAlgn="b"/>
                      <a:r>
                        <a:rPr lang="en-US" sz="1600" b="0" i="0" u="none" strike="noStrike">
                          <a:solidFill>
                            <a:srgbClr val="000000"/>
                          </a:solidFill>
                          <a:effectLst/>
                          <a:latin typeface="+mn-lt"/>
                        </a:rPr>
                        <a:t>Phoenix</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86446435"/>
                  </a:ext>
                </a:extLst>
              </a:tr>
              <a:tr h="280927">
                <a:tc>
                  <a:txBody>
                    <a:bodyPr/>
                    <a:lstStyle/>
                    <a:p>
                      <a:pPr algn="l" fontAlgn="b"/>
                      <a:r>
                        <a:rPr lang="en-US" sz="1600" b="0" i="0" u="none" strike="noStrike">
                          <a:solidFill>
                            <a:srgbClr val="000000"/>
                          </a:solidFill>
                          <a:effectLst/>
                          <a:latin typeface="+mn-lt"/>
                        </a:rPr>
                        <a:t>Chicago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80927">
                <a:tc>
                  <a:txBody>
                    <a:bodyPr/>
                    <a:lstStyle/>
                    <a:p>
                      <a:pPr algn="l" fontAlgn="b"/>
                      <a:r>
                        <a:rPr lang="en-US" sz="1600" b="0" i="0" u="none" strike="noStrike">
                          <a:solidFill>
                            <a:srgbClr val="000000"/>
                          </a:solidFill>
                          <a:effectLst/>
                          <a:latin typeface="+mn-lt"/>
                        </a:rPr>
                        <a:t>Inland Empire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80927">
                <a:tc>
                  <a:txBody>
                    <a:bodyPr/>
                    <a:lstStyle/>
                    <a:p>
                      <a:pPr algn="l" fontAlgn="b"/>
                      <a:r>
                        <a:rPr lang="en-US" sz="1600" b="0" i="0" u="none" strike="noStrike">
                          <a:solidFill>
                            <a:srgbClr val="000000"/>
                          </a:solidFill>
                          <a:effectLst/>
                          <a:latin typeface="+mn-lt"/>
                        </a:rPr>
                        <a:t>Las Vegas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80927">
                <a:tc>
                  <a:txBody>
                    <a:bodyPr/>
                    <a:lstStyle/>
                    <a:p>
                      <a:pPr algn="l" fontAlgn="b"/>
                      <a:r>
                        <a:rPr lang="en-US" sz="1600" b="0" i="0" u="none" strike="noStrike">
                          <a:solidFill>
                            <a:srgbClr val="000000"/>
                          </a:solidFill>
                          <a:effectLst/>
                          <a:latin typeface="+mn-lt"/>
                        </a:rPr>
                        <a:t>Orlando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0318317"/>
                  </a:ext>
                </a:extLst>
              </a:tr>
              <a:tr h="280927">
                <a:tc>
                  <a:txBody>
                    <a:bodyPr/>
                    <a:lstStyle/>
                    <a:p>
                      <a:pPr algn="l" fontAlgn="b"/>
                      <a:r>
                        <a:rPr lang="en-US" sz="1600" b="0" i="0" u="none" strike="noStrike">
                          <a:solidFill>
                            <a:srgbClr val="000000"/>
                          </a:solidFill>
                          <a:effectLst/>
                          <a:latin typeface="+mn-lt"/>
                        </a:rPr>
                        <a:t>Tampa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201759"/>
                  </a:ext>
                </a:extLst>
              </a:tr>
              <a:tr h="280927">
                <a:tc>
                  <a:txBody>
                    <a:bodyPr/>
                    <a:lstStyle/>
                    <a:p>
                      <a:pPr algn="l" fontAlgn="b"/>
                      <a:r>
                        <a:rPr lang="en-US" sz="1600" b="0" i="0" u="none" strike="noStrike">
                          <a:solidFill>
                            <a:srgbClr val="000000"/>
                          </a:solidFill>
                          <a:effectLst/>
                          <a:latin typeface="+mn-lt"/>
                        </a:rPr>
                        <a:t>San Antonio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1988828"/>
                  </a:ext>
                </a:extLst>
              </a:tr>
              <a:tr h="280927">
                <a:tc>
                  <a:txBody>
                    <a:bodyPr/>
                    <a:lstStyle/>
                    <a:p>
                      <a:pPr algn="l" fontAlgn="b"/>
                      <a:r>
                        <a:rPr lang="en-US" sz="1600" b="0" i="0" u="none" strike="noStrike">
                          <a:solidFill>
                            <a:srgbClr val="000000"/>
                          </a:solidFill>
                          <a:effectLst/>
                          <a:latin typeface="+mn-lt"/>
                        </a:rPr>
                        <a:t>Miami</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7879165"/>
                  </a:ext>
                </a:extLst>
              </a:tr>
              <a:tr h="280927">
                <a:tc>
                  <a:txBody>
                    <a:bodyPr/>
                    <a:lstStyle/>
                    <a:p>
                      <a:pPr algn="l" fontAlgn="b"/>
                      <a:r>
                        <a:rPr lang="en-US" sz="1600" b="0" i="0" u="none" strike="noStrike">
                          <a:solidFill>
                            <a:srgbClr val="000000"/>
                          </a:solidFill>
                          <a:effectLst/>
                          <a:latin typeface="+mn-lt"/>
                        </a:rPr>
                        <a:t>Charleston (SC)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85241730"/>
                  </a:ext>
                </a:extLst>
              </a:tr>
              <a:tr h="280927">
                <a:tc>
                  <a:txBody>
                    <a:bodyPr/>
                    <a:lstStyle/>
                    <a:p>
                      <a:pPr algn="l" fontAlgn="b"/>
                      <a:r>
                        <a:rPr lang="en-US" sz="1600" b="0" i="0" u="none" strike="noStrike">
                          <a:solidFill>
                            <a:srgbClr val="000000"/>
                          </a:solidFill>
                          <a:effectLst/>
                          <a:latin typeface="+mn-lt"/>
                        </a:rPr>
                        <a:t>Philadelphia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4293851"/>
                  </a:ext>
                </a:extLst>
              </a:tr>
              <a:tr h="280927">
                <a:tc>
                  <a:txBody>
                    <a:bodyPr/>
                    <a:lstStyle/>
                    <a:p>
                      <a:pPr algn="l" fontAlgn="b"/>
                      <a:r>
                        <a:rPr lang="en-US" sz="1600" b="0" i="0" u="none" strike="noStrike">
                          <a:solidFill>
                            <a:srgbClr val="000000"/>
                          </a:solidFill>
                          <a:effectLst/>
                          <a:latin typeface="+mn-lt"/>
                        </a:rPr>
                        <a:t>Atlanta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-10.0%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162729"/>
                  </a:ext>
                </a:extLst>
              </a:tr>
            </a:tbl>
          </a:graphicData>
        </a:graphic>
      </p:graphicFrame>
      <p:cxnSp>
        <p:nvCxnSpPr>
          <p:cNvPr id="2" name="Straight Connector 1">
            <a:extLst>
              <a:ext uri="{FF2B5EF4-FFF2-40B4-BE49-F238E27FC236}">
                <a16:creationId xmlns:a16="http://schemas.microsoft.com/office/drawing/2014/main" id="{1AF88E7D-E6FE-7BD4-16D4-FB8C456A8D82}"/>
              </a:ext>
            </a:extLst>
          </p:cNvPr>
          <p:cNvCxnSpPr>
            <a:cxnSpLocks/>
          </p:cNvCxnSpPr>
          <p:nvPr/>
        </p:nvCxnSpPr>
        <p:spPr>
          <a:xfrm>
            <a:off x="6127341" y="1399748"/>
            <a:ext cx="5007" cy="476520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5471EF6-677F-92F7-7881-A9886DB25BF8}"/>
              </a:ext>
            </a:extLst>
          </p:cNvPr>
          <p:cNvSpPr txBox="1"/>
          <p:nvPr/>
        </p:nvSpPr>
        <p:spPr>
          <a:xfrm>
            <a:off x="0" y="6405601"/>
            <a:ext cx="10438912"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Data as of August 2024. </a:t>
            </a: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Street rate growth = annualized average street rate per sq. ft. for same-store properties stabilized at 36 months after completion,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for the following unit sizes: 5x5, 5x10, 10x5, 5x15, 15x5, 10x10, 10x20, 20x10, 10x30 &amp; 30x10 CC and NCC units| Source: Yardi Matrix</a:t>
            </a:r>
          </a:p>
        </p:txBody>
      </p:sp>
    </p:spTree>
    <p:extLst>
      <p:ext uri="{BB962C8B-B14F-4D97-AF65-F5344CB8AC3E}">
        <p14:creationId xmlns:p14="http://schemas.microsoft.com/office/powerpoint/2010/main" val="3414841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307AF-9B79-6767-5F99-861633AA298E}"/>
              </a:ext>
            </a:extLst>
          </p:cNvPr>
          <p:cNvSpPr txBox="1">
            <a:spLocks/>
          </p:cNvSpPr>
          <p:nvPr/>
        </p:nvSpPr>
        <p:spPr>
          <a:xfrm>
            <a:off x="0" y="171989"/>
            <a:ext cx="12192000" cy="4823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YoY Rate Declines Have Improved in Most Top Metros Compared to Last Year</a:t>
            </a:r>
            <a:endParaRPr kumimoji="0" lang="en-US" sz="2800" u="none" strike="noStrike" kern="1200" cap="none" spc="0" normalizeH="0" baseline="0" noProof="0">
              <a:ln>
                <a:noFill/>
              </a:ln>
              <a:effectLst/>
              <a:uLnTx/>
              <a:uFillTx/>
              <a:latin typeface="Calibri Light" panose="020F0302020204030204"/>
            </a:endParaRPr>
          </a:p>
        </p:txBody>
      </p:sp>
      <p:sp>
        <p:nvSpPr>
          <p:cNvPr id="7" name="TextBox 6">
            <a:extLst>
              <a:ext uri="{FF2B5EF4-FFF2-40B4-BE49-F238E27FC236}">
                <a16:creationId xmlns:a16="http://schemas.microsoft.com/office/drawing/2014/main" id="{133F8D4C-1D4C-3DC0-F3C0-2FE8B823F8C1}"/>
              </a:ext>
            </a:extLst>
          </p:cNvPr>
          <p:cNvSpPr txBox="1"/>
          <p:nvPr/>
        </p:nvSpPr>
        <p:spPr>
          <a:xfrm>
            <a:off x="0" y="6375625"/>
            <a:ext cx="10770781" cy="48237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0" lang="en-US" sz="1200" b="0" i="0" u="none" strike="noStrike" kern="1200" cap="none" spc="0" normalizeH="0" baseline="0" noProof="0">
                <a:ln>
                  <a:noFill/>
                </a:ln>
                <a:effectLst/>
                <a:uLnTx/>
                <a:uFillTx/>
                <a:latin typeface="Calibri" panose="020F0502020204030204"/>
                <a:ea typeface="Calibri Light" charset="0"/>
                <a:cs typeface="Calibri Light" charset="0"/>
              </a:rPr>
              <a:t>Gray dashed lines denote national.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Data as of </a:t>
            </a:r>
            <a:r>
              <a:rPr lang="en-US" sz="1200">
                <a:solidFill>
                  <a:srgbClr val="000000"/>
                </a:solidFill>
                <a:latin typeface="Calibri" panose="020F0502020204030204"/>
                <a:ea typeface="Calibri Light" charset="0"/>
                <a:cs typeface="Calibri Light" charset="0"/>
              </a:rPr>
              <a:t>August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2024.  </a:t>
            </a:r>
            <a:r>
              <a:rPr lang="en-US" sz="1200"/>
              <a:t>Street rate growth = annualized average street rate per sq. ft. for same-store properties stabilized </a:t>
            </a:r>
          </a:p>
          <a:p>
            <a:r>
              <a:rPr lang="en-US" sz="1200"/>
              <a:t>at 36 months after completion, for the following unit sizes:5x5, 5x10, 10x5, 5x15, 15x5, 10x10, 10x20, 20x10, 10x30 &amp; 30x10 CC and NCC units</a:t>
            </a:r>
            <a:r>
              <a:rPr lang="en-US" sz="1200" baseline="0"/>
              <a:t>| </a:t>
            </a:r>
            <a:r>
              <a:rPr lang="en-US" sz="1200"/>
              <a:t>Source: Yardi Matrix</a:t>
            </a:r>
          </a:p>
        </p:txBody>
      </p:sp>
      <p:graphicFrame>
        <p:nvGraphicFramePr>
          <p:cNvPr id="3" name="Chart 2">
            <a:extLst>
              <a:ext uri="{FF2B5EF4-FFF2-40B4-BE49-F238E27FC236}">
                <a16:creationId xmlns:a16="http://schemas.microsoft.com/office/drawing/2014/main" id="{5C9CE4A9-622D-42B3-9727-56568DE731C1}"/>
              </a:ext>
            </a:extLst>
          </p:cNvPr>
          <p:cNvGraphicFramePr>
            <a:graphicFrameLocks/>
          </p:cNvGraphicFramePr>
          <p:nvPr>
            <p:extLst>
              <p:ext uri="{D42A27DB-BD31-4B8C-83A1-F6EECF244321}">
                <p14:modId xmlns:p14="http://schemas.microsoft.com/office/powerpoint/2010/main" val="1042689748"/>
              </p:ext>
            </p:extLst>
          </p:nvPr>
        </p:nvGraphicFramePr>
        <p:xfrm>
          <a:off x="1099820" y="889225"/>
          <a:ext cx="999236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0934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lide2" descr=" Latest Month">
            <a:extLst>
              <a:ext uri="{FF2B5EF4-FFF2-40B4-BE49-F238E27FC236}">
                <a16:creationId xmlns:a16="http://schemas.microsoft.com/office/drawing/2014/main" id="{FA0F05EC-4016-51A5-2212-C68CB41EB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920" y="1118444"/>
            <a:ext cx="9613105" cy="5439963"/>
          </a:xfrm>
          <a:prstGeom prst="rect">
            <a:avLst/>
          </a:prstGeom>
        </p:spPr>
      </p:pic>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1"/>
            <a:ext cx="12192000" cy="78448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Calibri Light" panose="020F0302020204030204"/>
              </a:rPr>
              <a:t>Supply Remains a Concern in Many Secondary Markets,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a:latin typeface="Calibri Light" panose="020F0302020204030204"/>
              </a:rPr>
              <a:t>Demand Not Tied to Strong Multifamily Performance</a:t>
            </a:r>
          </a:p>
        </p:txBody>
      </p:sp>
      <p:sp>
        <p:nvSpPr>
          <p:cNvPr id="7" name="TextBox 6">
            <a:extLst>
              <a:ext uri="{FF2B5EF4-FFF2-40B4-BE49-F238E27FC236}">
                <a16:creationId xmlns:a16="http://schemas.microsoft.com/office/drawing/2014/main" id="{38E2EAC0-D889-4A31-BC67-DA11DAB4CAAD}"/>
              </a:ext>
            </a:extLst>
          </p:cNvPr>
          <p:cNvSpPr txBox="1"/>
          <p:nvPr/>
        </p:nvSpPr>
        <p:spPr>
          <a:xfrm>
            <a:off x="0" y="6581001"/>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Secondary markets</a:t>
            </a:r>
            <a:r>
              <a:rPr lang="en-US" sz="1200">
                <a:solidFill>
                  <a:srgbClr val="000000"/>
                </a:solidFill>
                <a:latin typeface="Calibri" panose="020F0502020204030204"/>
                <a:ea typeface="Calibri Light" charset="0"/>
                <a:cs typeface="Calibri Light" charset="0"/>
              </a:rPr>
              <a:t>.</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August 2024 supply and rent data | Source: Yardi Matrix</a:t>
            </a:r>
          </a:p>
        </p:txBody>
      </p:sp>
      <p:sp>
        <p:nvSpPr>
          <p:cNvPr id="3" name="Rectangle: Rounded Corners 2">
            <a:extLst>
              <a:ext uri="{FF2B5EF4-FFF2-40B4-BE49-F238E27FC236}">
                <a16:creationId xmlns:a16="http://schemas.microsoft.com/office/drawing/2014/main" id="{AE886F6B-2F7B-8DE7-40FB-C04F10951763}"/>
              </a:ext>
            </a:extLst>
          </p:cNvPr>
          <p:cNvSpPr/>
          <p:nvPr/>
        </p:nvSpPr>
        <p:spPr>
          <a:xfrm>
            <a:off x="2591781" y="4803518"/>
            <a:ext cx="657445" cy="42543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7528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C4D038-76D4-7D73-0305-0867A588041F}"/>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Secondary Markets are Seeing Similar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Downward Trends in Street Rates as </a:t>
            </a:r>
            <a:r>
              <a:rPr lang="en-US" sz="2800">
                <a:latin typeface="Calibri Light" panose="020F0302020204030204"/>
              </a:rPr>
              <a:t>Major Markets</a:t>
            </a:r>
            <a:r>
              <a:rPr kumimoji="0" lang="en-US" sz="2800" b="0" i="0" u="none" strike="noStrike" kern="1200" cap="none" spc="0" normalizeH="0" baseline="0" noProof="0">
                <a:ln>
                  <a:noFill/>
                </a:ln>
                <a:effectLst/>
                <a:uLnTx/>
                <a:uFillTx/>
                <a:latin typeface="Calibri Light" panose="020F0302020204030204"/>
              </a:rPr>
              <a:t> </a:t>
            </a:r>
          </a:p>
        </p:txBody>
      </p:sp>
      <p:graphicFrame>
        <p:nvGraphicFramePr>
          <p:cNvPr id="8" name="Table 7">
            <a:extLst>
              <a:ext uri="{FF2B5EF4-FFF2-40B4-BE49-F238E27FC236}">
                <a16:creationId xmlns:a16="http://schemas.microsoft.com/office/drawing/2014/main" id="{78F5D94C-32B2-D427-DC5C-E636FBB0A929}"/>
              </a:ext>
            </a:extLst>
          </p:cNvPr>
          <p:cNvGraphicFramePr>
            <a:graphicFrameLocks noGrp="1"/>
          </p:cNvGraphicFramePr>
          <p:nvPr>
            <p:extLst>
              <p:ext uri="{D42A27DB-BD31-4B8C-83A1-F6EECF244321}">
                <p14:modId xmlns:p14="http://schemas.microsoft.com/office/powerpoint/2010/main" val="1123506692"/>
              </p:ext>
            </p:extLst>
          </p:nvPr>
        </p:nvGraphicFramePr>
        <p:xfrm>
          <a:off x="546314" y="1427786"/>
          <a:ext cx="5267325" cy="4604428"/>
        </p:xfrm>
        <a:graphic>
          <a:graphicData uri="http://schemas.openxmlformats.org/drawingml/2006/table">
            <a:tbl>
              <a:tblPr firstRow="1" bandRow="1">
                <a:tableStyleId>{3B4B98B0-60AC-42C2-AFA5-B58CD77FA1E5}</a:tableStyleId>
              </a:tblPr>
              <a:tblGrid>
                <a:gridCol w="1755775">
                  <a:extLst>
                    <a:ext uri="{9D8B030D-6E8A-4147-A177-3AD203B41FA5}">
                      <a16:colId xmlns:a16="http://schemas.microsoft.com/office/drawing/2014/main" val="20000"/>
                    </a:ext>
                  </a:extLst>
                </a:gridCol>
                <a:gridCol w="1755775">
                  <a:extLst>
                    <a:ext uri="{9D8B030D-6E8A-4147-A177-3AD203B41FA5}">
                      <a16:colId xmlns:a16="http://schemas.microsoft.com/office/drawing/2014/main" val="1702209554"/>
                    </a:ext>
                  </a:extLst>
                </a:gridCol>
                <a:gridCol w="1755775">
                  <a:extLst>
                    <a:ext uri="{9D8B030D-6E8A-4147-A177-3AD203B41FA5}">
                      <a16:colId xmlns:a16="http://schemas.microsoft.com/office/drawing/2014/main" val="898407900"/>
                    </a:ext>
                  </a:extLst>
                </a:gridCol>
              </a:tblGrid>
              <a:tr h="5386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Market</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MoM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YoY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1051">
                <a:tc>
                  <a:txBody>
                    <a:bodyPr/>
                    <a:lstStyle/>
                    <a:p>
                      <a:pPr algn="l" fontAlgn="b"/>
                      <a:r>
                        <a:rPr lang="en-US" sz="1600" b="0" i="0" u="none" strike="noStrike">
                          <a:solidFill>
                            <a:srgbClr val="000000"/>
                          </a:solidFill>
                          <a:effectLst/>
                          <a:latin typeface="+mn-lt"/>
                        </a:rPr>
                        <a:t>Lansing</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1051">
                <a:tc>
                  <a:txBody>
                    <a:bodyPr/>
                    <a:lstStyle/>
                    <a:p>
                      <a:pPr algn="l" fontAlgn="b"/>
                      <a:r>
                        <a:rPr lang="en-US" sz="1600" b="0" i="0" u="none" strike="noStrike">
                          <a:solidFill>
                            <a:srgbClr val="000000"/>
                          </a:solidFill>
                          <a:effectLst/>
                          <a:latin typeface="+mn-lt"/>
                        </a:rPr>
                        <a:t>Boise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6"/>
                  </a:ext>
                </a:extLst>
              </a:tr>
              <a:tr h="271051">
                <a:tc>
                  <a:txBody>
                    <a:bodyPr/>
                    <a:lstStyle/>
                    <a:p>
                      <a:pPr algn="l" fontAlgn="b"/>
                      <a:r>
                        <a:rPr lang="en-US" sz="1600" b="0" i="0" u="none" strike="noStrike">
                          <a:solidFill>
                            <a:srgbClr val="000000"/>
                          </a:solidFill>
                          <a:effectLst/>
                          <a:latin typeface="+mn-lt"/>
                        </a:rPr>
                        <a:t>Greenville (SC)</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1051">
                <a:tc>
                  <a:txBody>
                    <a:bodyPr/>
                    <a:lstStyle/>
                    <a:p>
                      <a:pPr algn="l" fontAlgn="b"/>
                      <a:r>
                        <a:rPr lang="en-US" sz="1600" b="0" i="0" u="none" strike="noStrike">
                          <a:solidFill>
                            <a:srgbClr val="000000"/>
                          </a:solidFill>
                          <a:effectLst/>
                          <a:latin typeface="+mn-lt"/>
                        </a:rPr>
                        <a:t>Orange County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3028607"/>
                  </a:ext>
                </a:extLst>
              </a:tr>
              <a:tr h="271051">
                <a:tc>
                  <a:txBody>
                    <a:bodyPr/>
                    <a:lstStyle/>
                    <a:p>
                      <a:pPr algn="l" fontAlgn="b"/>
                      <a:r>
                        <a:rPr lang="en-US" sz="1600" b="0" i="0" u="none" strike="noStrike">
                          <a:solidFill>
                            <a:srgbClr val="000000"/>
                          </a:solidFill>
                          <a:effectLst/>
                          <a:latin typeface="+mn-lt"/>
                        </a:rPr>
                        <a:t>Central East Texas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86446435"/>
                  </a:ext>
                </a:extLst>
              </a:tr>
              <a:tr h="271051">
                <a:tc>
                  <a:txBody>
                    <a:bodyPr/>
                    <a:lstStyle/>
                    <a:p>
                      <a:pPr algn="l" fontAlgn="b"/>
                      <a:r>
                        <a:rPr lang="en-US" sz="1600" b="0" i="0" u="none" strike="noStrike">
                          <a:solidFill>
                            <a:srgbClr val="000000"/>
                          </a:solidFill>
                          <a:effectLst/>
                          <a:latin typeface="+mn-lt"/>
                        </a:rPr>
                        <a:t>Long Island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1051">
                <a:tc>
                  <a:txBody>
                    <a:bodyPr/>
                    <a:lstStyle/>
                    <a:p>
                      <a:pPr algn="l" fontAlgn="b"/>
                      <a:r>
                        <a:rPr lang="en-US" sz="1600" b="0" i="0" u="none" strike="noStrike">
                          <a:solidFill>
                            <a:srgbClr val="000000"/>
                          </a:solidFill>
                          <a:effectLst/>
                          <a:latin typeface="+mn-lt"/>
                        </a:rPr>
                        <a:t>New Orleans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1051">
                <a:tc>
                  <a:txBody>
                    <a:bodyPr/>
                    <a:lstStyle/>
                    <a:p>
                      <a:pPr algn="l" fontAlgn="b"/>
                      <a:r>
                        <a:rPr lang="en-US" sz="1600" b="0" i="0" u="none" strike="noStrike">
                          <a:solidFill>
                            <a:srgbClr val="000000"/>
                          </a:solidFill>
                          <a:effectLst/>
                          <a:latin typeface="+mn-lt"/>
                        </a:rPr>
                        <a:t>Salt Lake City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1051">
                <a:tc>
                  <a:txBody>
                    <a:bodyPr/>
                    <a:lstStyle/>
                    <a:p>
                      <a:pPr algn="l" fontAlgn="b"/>
                      <a:r>
                        <a:rPr lang="en-US" sz="1600" b="0" i="0" u="none" strike="noStrike">
                          <a:solidFill>
                            <a:srgbClr val="000000"/>
                          </a:solidFill>
                          <a:effectLst/>
                          <a:latin typeface="+mn-lt"/>
                        </a:rPr>
                        <a:t>Jacksonville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0318317"/>
                  </a:ext>
                </a:extLst>
              </a:tr>
              <a:tr h="271051">
                <a:tc>
                  <a:txBody>
                    <a:bodyPr/>
                    <a:lstStyle/>
                    <a:p>
                      <a:pPr algn="l" fontAlgn="b"/>
                      <a:r>
                        <a:rPr lang="en-US" sz="1600" b="0" i="0" u="none" strike="noStrike">
                          <a:solidFill>
                            <a:srgbClr val="000000"/>
                          </a:solidFill>
                          <a:effectLst/>
                          <a:latin typeface="+mn-lt"/>
                        </a:rPr>
                        <a:t>Kansas City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201759"/>
                  </a:ext>
                </a:extLst>
              </a:tr>
              <a:tr h="271051">
                <a:tc>
                  <a:txBody>
                    <a:bodyPr/>
                    <a:lstStyle/>
                    <a:p>
                      <a:pPr algn="l" fontAlgn="b"/>
                      <a:r>
                        <a:rPr lang="en-US" sz="1600" b="0" i="0" u="none" strike="noStrike">
                          <a:solidFill>
                            <a:srgbClr val="000000"/>
                          </a:solidFill>
                          <a:effectLst/>
                          <a:latin typeface="+mn-lt"/>
                        </a:rPr>
                        <a:t>Cincinnati</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1988828"/>
                  </a:ext>
                </a:extLst>
              </a:tr>
              <a:tr h="271051">
                <a:tc>
                  <a:txBody>
                    <a:bodyPr/>
                    <a:lstStyle/>
                    <a:p>
                      <a:pPr algn="l" fontAlgn="b"/>
                      <a:r>
                        <a:rPr lang="en-US" sz="1600" b="0" i="0" u="none" strike="noStrike">
                          <a:solidFill>
                            <a:srgbClr val="000000"/>
                          </a:solidFill>
                          <a:effectLst/>
                          <a:latin typeface="+mn-lt"/>
                        </a:rPr>
                        <a:t>Tacoma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7879165"/>
                  </a:ext>
                </a:extLst>
              </a:tr>
              <a:tr h="271051">
                <a:tc>
                  <a:txBody>
                    <a:bodyPr/>
                    <a:lstStyle/>
                    <a:p>
                      <a:pPr algn="l" fontAlgn="b"/>
                      <a:r>
                        <a:rPr lang="en-US" sz="1600" b="0" i="0" u="none" strike="noStrike">
                          <a:solidFill>
                            <a:srgbClr val="000000"/>
                          </a:solidFill>
                          <a:effectLst/>
                          <a:latin typeface="+mn-lt"/>
                        </a:rPr>
                        <a:t>Oklahoma City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85241730"/>
                  </a:ext>
                </a:extLst>
              </a:tr>
              <a:tr h="271051">
                <a:tc>
                  <a:txBody>
                    <a:bodyPr/>
                    <a:lstStyle/>
                    <a:p>
                      <a:pPr algn="l" fontAlgn="b"/>
                      <a:r>
                        <a:rPr lang="en-US" sz="1600" b="0" i="0" u="none" strike="noStrike">
                          <a:solidFill>
                            <a:srgbClr val="000000"/>
                          </a:solidFill>
                          <a:effectLst/>
                          <a:latin typeface="+mn-lt"/>
                        </a:rPr>
                        <a:t>Central Valley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4293851"/>
                  </a:ext>
                </a:extLst>
              </a:tr>
              <a:tr h="271051">
                <a:tc>
                  <a:txBody>
                    <a:bodyPr/>
                    <a:lstStyle/>
                    <a:p>
                      <a:pPr algn="l" fontAlgn="b"/>
                      <a:r>
                        <a:rPr lang="en-US" sz="1600" b="0" i="0" u="none" strike="noStrike">
                          <a:solidFill>
                            <a:srgbClr val="000000"/>
                          </a:solidFill>
                          <a:effectLst/>
                          <a:latin typeface="+mn-lt"/>
                        </a:rPr>
                        <a:t>Pensacola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162729"/>
                  </a:ext>
                </a:extLst>
              </a:tr>
            </a:tbl>
          </a:graphicData>
        </a:graphic>
      </p:graphicFrame>
      <p:graphicFrame>
        <p:nvGraphicFramePr>
          <p:cNvPr id="4" name="Table 3">
            <a:extLst>
              <a:ext uri="{FF2B5EF4-FFF2-40B4-BE49-F238E27FC236}">
                <a16:creationId xmlns:a16="http://schemas.microsoft.com/office/drawing/2014/main" id="{63F4CD8B-A454-C7CD-30DB-F3C9E2CF53C5}"/>
              </a:ext>
            </a:extLst>
          </p:cNvPr>
          <p:cNvGraphicFramePr>
            <a:graphicFrameLocks noGrp="1"/>
          </p:cNvGraphicFramePr>
          <p:nvPr>
            <p:extLst>
              <p:ext uri="{D42A27DB-BD31-4B8C-83A1-F6EECF244321}">
                <p14:modId xmlns:p14="http://schemas.microsoft.com/office/powerpoint/2010/main" val="3144955010"/>
              </p:ext>
            </p:extLst>
          </p:nvPr>
        </p:nvGraphicFramePr>
        <p:xfrm>
          <a:off x="6387638" y="1427785"/>
          <a:ext cx="5267325" cy="4604428"/>
        </p:xfrm>
        <a:graphic>
          <a:graphicData uri="http://schemas.openxmlformats.org/drawingml/2006/table">
            <a:tbl>
              <a:tblPr firstRow="1" bandRow="1">
                <a:tableStyleId>{3B4B98B0-60AC-42C2-AFA5-B58CD77FA1E5}</a:tableStyleId>
              </a:tblPr>
              <a:tblGrid>
                <a:gridCol w="1755775">
                  <a:extLst>
                    <a:ext uri="{9D8B030D-6E8A-4147-A177-3AD203B41FA5}">
                      <a16:colId xmlns:a16="http://schemas.microsoft.com/office/drawing/2014/main" val="20000"/>
                    </a:ext>
                  </a:extLst>
                </a:gridCol>
                <a:gridCol w="1755775">
                  <a:extLst>
                    <a:ext uri="{9D8B030D-6E8A-4147-A177-3AD203B41FA5}">
                      <a16:colId xmlns:a16="http://schemas.microsoft.com/office/drawing/2014/main" val="3783608775"/>
                    </a:ext>
                  </a:extLst>
                </a:gridCol>
                <a:gridCol w="1755775">
                  <a:extLst>
                    <a:ext uri="{9D8B030D-6E8A-4147-A177-3AD203B41FA5}">
                      <a16:colId xmlns:a16="http://schemas.microsoft.com/office/drawing/2014/main" val="1279102883"/>
                    </a:ext>
                  </a:extLst>
                </a:gridCol>
              </a:tblGrid>
              <a:tr h="53866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Market</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MoM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Same-Store YoY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070C0"/>
                          </a:solidFill>
                          <a:effectLst/>
                          <a:uLnTx/>
                          <a:uFillTx/>
                        </a:rPr>
                        <a:t>Rent Growth</a:t>
                      </a:r>
                      <a:endParaRPr kumimoji="0" lang="en-US" sz="1600" b="1" i="0" u="none" strike="noStrike" kern="1200" cap="none" spc="0" normalizeH="0" baseline="0" noProof="0">
                        <a:ln>
                          <a:noFill/>
                        </a:ln>
                        <a:solidFill>
                          <a:srgbClr val="0070C0"/>
                        </a:solidFill>
                        <a:effectLst/>
                        <a:uLnTx/>
                        <a:uFillTx/>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1051">
                <a:tc>
                  <a:txBody>
                    <a:bodyPr/>
                    <a:lstStyle/>
                    <a:p>
                      <a:pPr algn="l" fontAlgn="b"/>
                      <a:r>
                        <a:rPr lang="en-US" sz="1600" b="0" i="0" u="none" strike="noStrike">
                          <a:solidFill>
                            <a:srgbClr val="000000"/>
                          </a:solidFill>
                          <a:effectLst/>
                          <a:latin typeface="+mn-lt"/>
                        </a:rPr>
                        <a:t>Winston-Salem - G.</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1051">
                <a:tc>
                  <a:txBody>
                    <a:bodyPr/>
                    <a:lstStyle/>
                    <a:p>
                      <a:pPr algn="l" fontAlgn="b"/>
                      <a:r>
                        <a:rPr lang="en-US" sz="1600" b="0" i="0" u="none" strike="noStrike">
                          <a:solidFill>
                            <a:srgbClr val="000000"/>
                          </a:solidFill>
                          <a:effectLst/>
                          <a:latin typeface="+mn-lt"/>
                        </a:rPr>
                        <a:t>Detroit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6"/>
                  </a:ext>
                </a:extLst>
              </a:tr>
              <a:tr h="271051">
                <a:tc>
                  <a:txBody>
                    <a:bodyPr/>
                    <a:lstStyle/>
                    <a:p>
                      <a:pPr algn="l" fontAlgn="b"/>
                      <a:r>
                        <a:rPr lang="en-US" sz="1600" b="1" i="0" u="none" strike="noStrike">
                          <a:solidFill>
                            <a:srgbClr val="000000"/>
                          </a:solidFill>
                          <a:effectLst/>
                          <a:latin typeface="+mn-lt"/>
                        </a:rPr>
                        <a:t>Colorado Springs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mn-lt"/>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1051">
                <a:tc>
                  <a:txBody>
                    <a:bodyPr/>
                    <a:lstStyle/>
                    <a:p>
                      <a:pPr algn="l" fontAlgn="b"/>
                      <a:r>
                        <a:rPr lang="en-US" sz="1600" b="0" i="0" u="none" strike="noStrike">
                          <a:solidFill>
                            <a:srgbClr val="000000"/>
                          </a:solidFill>
                          <a:effectLst/>
                          <a:latin typeface="+mn-lt"/>
                        </a:rPr>
                        <a:t>Richmond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3028607"/>
                  </a:ext>
                </a:extLst>
              </a:tr>
              <a:tr h="271051">
                <a:tc>
                  <a:txBody>
                    <a:bodyPr/>
                    <a:lstStyle/>
                    <a:p>
                      <a:pPr algn="l" fontAlgn="b"/>
                      <a:r>
                        <a:rPr lang="en-US" sz="1600" b="0" i="0" u="none" strike="noStrike">
                          <a:solidFill>
                            <a:srgbClr val="000000"/>
                          </a:solidFill>
                          <a:effectLst/>
                          <a:latin typeface="+mn-lt"/>
                        </a:rPr>
                        <a:t>Cleveland - Akron</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86446435"/>
                  </a:ext>
                </a:extLst>
              </a:tr>
              <a:tr h="271051">
                <a:tc>
                  <a:txBody>
                    <a:bodyPr/>
                    <a:lstStyle/>
                    <a:p>
                      <a:pPr algn="l" fontAlgn="b"/>
                      <a:r>
                        <a:rPr lang="en-US" sz="1600" b="0" i="0" u="none" strike="noStrike">
                          <a:solidFill>
                            <a:srgbClr val="000000"/>
                          </a:solidFill>
                          <a:effectLst/>
                          <a:latin typeface="+mn-lt"/>
                        </a:rPr>
                        <a:t>N. Central Florida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1051">
                <a:tc>
                  <a:txBody>
                    <a:bodyPr/>
                    <a:lstStyle/>
                    <a:p>
                      <a:pPr algn="l" fontAlgn="b"/>
                      <a:r>
                        <a:rPr lang="en-US" sz="1600" b="0" i="0" u="none" strike="noStrike">
                          <a:solidFill>
                            <a:srgbClr val="000000"/>
                          </a:solidFill>
                          <a:effectLst/>
                          <a:latin typeface="+mn-lt"/>
                        </a:rPr>
                        <a:t>Bridgeport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1051">
                <a:tc>
                  <a:txBody>
                    <a:bodyPr/>
                    <a:lstStyle/>
                    <a:p>
                      <a:pPr algn="l" fontAlgn="b"/>
                      <a:r>
                        <a:rPr lang="en-US" sz="1600" b="0" i="0" u="none" strike="noStrike">
                          <a:solidFill>
                            <a:srgbClr val="000000"/>
                          </a:solidFill>
                          <a:effectLst/>
                          <a:latin typeface="+mn-lt"/>
                        </a:rPr>
                        <a:t>Baltimore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1051">
                <a:tc>
                  <a:txBody>
                    <a:bodyPr/>
                    <a:lstStyle/>
                    <a:p>
                      <a:pPr algn="l" fontAlgn="b"/>
                      <a:r>
                        <a:rPr lang="en-US" sz="1600" b="0" i="0" u="none" strike="noStrike">
                          <a:solidFill>
                            <a:srgbClr val="000000"/>
                          </a:solidFill>
                          <a:effectLst/>
                          <a:latin typeface="+mn-lt"/>
                        </a:rPr>
                        <a:t>White Plains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-4.8%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00318317"/>
                  </a:ext>
                </a:extLst>
              </a:tr>
              <a:tr h="271051">
                <a:tc>
                  <a:txBody>
                    <a:bodyPr/>
                    <a:lstStyle/>
                    <a:p>
                      <a:pPr algn="l" fontAlgn="b"/>
                      <a:r>
                        <a:rPr lang="en-US" sz="1600" b="0" i="0" u="none" strike="noStrike">
                          <a:solidFill>
                            <a:srgbClr val="000000"/>
                          </a:solidFill>
                          <a:effectLst/>
                          <a:latin typeface="+mn-lt"/>
                        </a:rPr>
                        <a:t>Indianapolis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8201759"/>
                  </a:ext>
                </a:extLst>
              </a:tr>
              <a:tr h="271051">
                <a:tc>
                  <a:txBody>
                    <a:bodyPr/>
                    <a:lstStyle/>
                    <a:p>
                      <a:pPr algn="l" fontAlgn="b"/>
                      <a:r>
                        <a:rPr lang="en-US" sz="1600" b="0" i="0" u="none" strike="noStrike">
                          <a:solidFill>
                            <a:srgbClr val="000000"/>
                          </a:solidFill>
                          <a:effectLst/>
                          <a:latin typeface="+mn-lt"/>
                        </a:rPr>
                        <a:t>Milwaukee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61988828"/>
                  </a:ext>
                </a:extLst>
              </a:tr>
              <a:tr h="271051">
                <a:tc>
                  <a:txBody>
                    <a:bodyPr/>
                    <a:lstStyle/>
                    <a:p>
                      <a:pPr algn="l" fontAlgn="b"/>
                      <a:r>
                        <a:rPr lang="en-US" sz="1600" b="0" i="0" u="none" strike="noStrike">
                          <a:solidFill>
                            <a:srgbClr val="000000"/>
                          </a:solidFill>
                          <a:effectLst/>
                          <a:latin typeface="+mn-lt"/>
                        </a:rPr>
                        <a:t>N. New Jersey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17879165"/>
                  </a:ext>
                </a:extLst>
              </a:tr>
              <a:tr h="271051">
                <a:tc>
                  <a:txBody>
                    <a:bodyPr/>
                    <a:lstStyle/>
                    <a:p>
                      <a:pPr algn="l" fontAlgn="b"/>
                      <a:r>
                        <a:rPr lang="en-US" sz="1600" b="0" i="0" u="none" strike="noStrike">
                          <a:solidFill>
                            <a:srgbClr val="000000"/>
                          </a:solidFill>
                          <a:effectLst/>
                          <a:latin typeface="+mn-lt"/>
                        </a:rPr>
                        <a:t>Memphis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-7.2%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85241730"/>
                  </a:ext>
                </a:extLst>
              </a:tr>
              <a:tr h="271051">
                <a:tc>
                  <a:txBody>
                    <a:bodyPr/>
                    <a:lstStyle/>
                    <a:p>
                      <a:pPr algn="l" fontAlgn="b"/>
                      <a:r>
                        <a:rPr lang="en-US" sz="1600" b="0" i="0" u="none" strike="noStrike">
                          <a:solidFill>
                            <a:srgbClr val="000000"/>
                          </a:solidFill>
                          <a:effectLst/>
                          <a:latin typeface="+mn-lt"/>
                        </a:rPr>
                        <a:t>New Jersey - Central</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-7.5%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84293851"/>
                  </a:ext>
                </a:extLst>
              </a:tr>
              <a:tr h="271051">
                <a:tc>
                  <a:txBody>
                    <a:bodyPr/>
                    <a:lstStyle/>
                    <a:p>
                      <a:pPr algn="l" fontAlgn="b"/>
                      <a:r>
                        <a:rPr lang="en-US" sz="1600" b="0" i="0" u="none" strike="noStrike">
                          <a:solidFill>
                            <a:srgbClr val="000000"/>
                          </a:solidFill>
                          <a:effectLst/>
                          <a:latin typeface="+mn-lt"/>
                        </a:rPr>
                        <a:t>SW Florida Coast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-9.6%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162729"/>
                  </a:ext>
                </a:extLst>
              </a:tr>
            </a:tbl>
          </a:graphicData>
        </a:graphic>
      </p:graphicFrame>
      <p:cxnSp>
        <p:nvCxnSpPr>
          <p:cNvPr id="2" name="Straight Connector 1">
            <a:extLst>
              <a:ext uri="{FF2B5EF4-FFF2-40B4-BE49-F238E27FC236}">
                <a16:creationId xmlns:a16="http://schemas.microsoft.com/office/drawing/2014/main" id="{D214DD6F-83E6-891F-B7CB-8F963E946C65}"/>
              </a:ext>
            </a:extLst>
          </p:cNvPr>
          <p:cNvCxnSpPr>
            <a:cxnSpLocks/>
          </p:cNvCxnSpPr>
          <p:nvPr/>
        </p:nvCxnSpPr>
        <p:spPr>
          <a:xfrm>
            <a:off x="6098135" y="1347397"/>
            <a:ext cx="5007" cy="476520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91818F8-DF34-7292-F1F3-A9587477C37C}"/>
              </a:ext>
            </a:extLst>
          </p:cNvPr>
          <p:cNvSpPr txBox="1"/>
          <p:nvPr/>
        </p:nvSpPr>
        <p:spPr>
          <a:xfrm>
            <a:off x="1" y="6405601"/>
            <a:ext cx="10629412"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August 2024 rent data. </a:t>
            </a:r>
            <a:r>
              <a:rPr lang="en-US" sz="1200"/>
              <a:t>Street rate growth = annualized average street rate per sq. ft. for same-store properties stabilized at 36 months after completion, for the following </a:t>
            </a:r>
          </a:p>
          <a:p>
            <a:r>
              <a:rPr lang="en-US" sz="1200"/>
              <a:t>unit sizes: 5x5, 5x10, 10x5, 5x15, 15x5, 10x10, 10x20, 20x10, 10x30 &amp; 30x10 CC and NCC units</a:t>
            </a:r>
            <a:r>
              <a:rPr lang="en-US" sz="1200" baseline="0"/>
              <a:t>| </a:t>
            </a:r>
            <a:r>
              <a:rPr lang="en-US" sz="1200"/>
              <a:t>Source: Yardi Matrix</a:t>
            </a:r>
          </a:p>
        </p:txBody>
      </p:sp>
    </p:spTree>
    <p:extLst>
      <p:ext uri="{BB962C8B-B14F-4D97-AF65-F5344CB8AC3E}">
        <p14:creationId xmlns:p14="http://schemas.microsoft.com/office/powerpoint/2010/main" val="2880271125"/>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D8E3F0BA-E012-403F-8EFB-8FF77E1558C4}"/>
              </a:ext>
            </a:extLst>
          </p:cNvPr>
          <p:cNvGraphicFramePr>
            <a:graphicFrameLocks/>
          </p:cNvGraphicFramePr>
          <p:nvPr>
            <p:extLst>
              <p:ext uri="{D42A27DB-BD31-4B8C-83A1-F6EECF244321}">
                <p14:modId xmlns:p14="http://schemas.microsoft.com/office/powerpoint/2010/main" val="3995657732"/>
              </p:ext>
            </p:extLst>
          </p:nvPr>
        </p:nvGraphicFramePr>
        <p:xfrm>
          <a:off x="1026718" y="1100667"/>
          <a:ext cx="10138558" cy="5078191"/>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71989"/>
            <a:ext cx="12192000" cy="4823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a:defRPr/>
            </a:pPr>
            <a:r>
              <a:rPr lang="en-US" sz="2800">
                <a:latin typeface="Calibri Light" panose="020F0302020204030204"/>
              </a:rPr>
              <a:t>Larger Units Performing Better as Development Has Focused on Smaller Units</a:t>
            </a:r>
          </a:p>
        </p:txBody>
      </p:sp>
      <p:sp>
        <p:nvSpPr>
          <p:cNvPr id="3" name="TextBox 2">
            <a:extLst>
              <a:ext uri="{FF2B5EF4-FFF2-40B4-BE49-F238E27FC236}">
                <a16:creationId xmlns:a16="http://schemas.microsoft.com/office/drawing/2014/main" id="{21A1DA21-F855-2116-77D1-9DD5EAC51E7D}"/>
              </a:ext>
            </a:extLst>
          </p:cNvPr>
          <p:cNvSpPr txBox="1"/>
          <p:nvPr/>
        </p:nvSpPr>
        <p:spPr>
          <a:xfrm>
            <a:off x="-1" y="6413968"/>
            <a:ext cx="10770781" cy="44277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a:t>Street rate growth = annualized average street rate per sq. ft. for same-store properties stabilized at 36 months after completion, for the following unit sizes:</a:t>
            </a:r>
          </a:p>
          <a:p>
            <a:r>
              <a:rPr lang="en-US" sz="1200"/>
              <a:t>Small = 5x5, 5x10, 10x5, Medium = 5x15, 15x5, 10x10, Large = 10x20, 20x10, 10x30 &amp; 30x10 CC and NCC units</a:t>
            </a:r>
            <a:r>
              <a:rPr lang="en-US" sz="1200" baseline="0"/>
              <a:t>| </a:t>
            </a:r>
            <a:r>
              <a:rPr lang="en-US" sz="1200"/>
              <a:t>Source: Yardi Matrix</a:t>
            </a:r>
          </a:p>
        </p:txBody>
      </p:sp>
    </p:spTree>
    <p:extLst>
      <p:ext uri="{BB962C8B-B14F-4D97-AF65-F5344CB8AC3E}">
        <p14:creationId xmlns:p14="http://schemas.microsoft.com/office/powerpoint/2010/main" val="113608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45347-3907-5645-863D-78710C9F89F3}"/>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pSp>
        <p:nvGrpSpPr>
          <p:cNvPr id="7" name="Group 6">
            <a:extLst>
              <a:ext uri="{FF2B5EF4-FFF2-40B4-BE49-F238E27FC236}">
                <a16:creationId xmlns:a16="http://schemas.microsoft.com/office/drawing/2014/main" id="{42A4F9D3-D351-73DB-FEA2-69F45B51B2FC}"/>
              </a:ext>
            </a:extLst>
          </p:cNvPr>
          <p:cNvGrpSpPr/>
          <p:nvPr/>
        </p:nvGrpSpPr>
        <p:grpSpPr>
          <a:xfrm>
            <a:off x="1412079" y="950529"/>
            <a:ext cx="9367842" cy="4699157"/>
            <a:chOff x="847725" y="1073155"/>
            <a:chExt cx="9367842" cy="4699157"/>
          </a:xfrm>
        </p:grpSpPr>
        <p:sp>
          <p:nvSpPr>
            <p:cNvPr id="6" name="Rectangle 5">
              <a:extLst>
                <a:ext uri="{FF2B5EF4-FFF2-40B4-BE49-F238E27FC236}">
                  <a16:creationId xmlns:a16="http://schemas.microsoft.com/office/drawing/2014/main" id="{93BDDB4D-EA02-4241-854C-882A76C35718}"/>
                </a:ext>
              </a:extLst>
            </p:cNvPr>
            <p:cNvSpPr/>
            <p:nvPr/>
          </p:nvSpPr>
          <p:spPr>
            <a:xfrm rot="5400000" flipH="1">
              <a:off x="6350174" y="1785010"/>
              <a:ext cx="4577247" cy="3153538"/>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45DC0-63AA-DD41-93B9-611C72A790CF}"/>
                </a:ext>
              </a:extLst>
            </p:cNvPr>
            <p:cNvSpPr/>
            <p:nvPr/>
          </p:nvSpPr>
          <p:spPr>
            <a:xfrm>
              <a:off x="847725" y="1440353"/>
              <a:ext cx="8961120" cy="43319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828CE2C-FFFB-864B-86D8-8450DC28F2C6}"/>
                </a:ext>
              </a:extLst>
            </p:cNvPr>
            <p:cNvSpPr/>
            <p:nvPr/>
          </p:nvSpPr>
          <p:spPr>
            <a:xfrm>
              <a:off x="1304925" y="1633919"/>
              <a:ext cx="8046720" cy="401648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Street Rate Summary &amp; Outlook</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indent="-285750">
                <a:spcAft>
                  <a:spcPts val="15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Following weakened demand and declining occupancy, advertised rate growth has been negative since mid-2022 and recently become a drag on in-place rents</a:t>
              </a:r>
            </a:p>
            <a:p>
              <a:pPr marL="285750" indent="-285750">
                <a:spcAft>
                  <a:spcPts val="1500"/>
                </a:spcAft>
                <a:buFont typeface="Arial" panose="020B0604020202020204" pitchFamily="34" charset="0"/>
                <a:buChar char="•"/>
                <a:defRPr/>
              </a:pPr>
              <a:r>
                <a:rPr lang="en-US" sz="1600" dirty="0">
                  <a:solidFill>
                    <a:srgbClr val="000000"/>
                  </a:solidFill>
                  <a:latin typeface="Calibri" panose="020F0502020204030204"/>
                </a:rPr>
                <a:t>REITs lead the way on advertised rate declines, and markets with the most new supply and REIT management have experienced the biggest declines from peak</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indent="-285750">
                <a:spcAft>
                  <a:spcPts val="15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Flattening occupancy and easier comparative months in the second half of 2023 could help boost advertised rate growth YoY moving forward</a:t>
              </a:r>
            </a:p>
            <a:p>
              <a:pPr marL="285750" indent="-285750">
                <a:spcAft>
                  <a:spcPts val="15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Lease up supply is again a drag on performance and the markets with the most new supply delivered recently have seen the slowest street rate growth</a:t>
              </a:r>
            </a:p>
            <a:p>
              <a:pPr marL="285750" indent="-285750">
                <a:spcAft>
                  <a:spcPts val="1500"/>
                </a:spcAft>
                <a:buFont typeface="Arial" panose="020B0604020202020204" pitchFamily="34" charset="0"/>
                <a:buChar char="•"/>
                <a:defRPr/>
              </a:pPr>
              <a:r>
                <a:rPr lang="en-US" sz="1600" b="0" i="0" u="none" strike="noStrike" kern="1200" cap="none" spc="0" normalizeH="0" baseline="0" noProof="0" dirty="0">
                  <a:ln>
                    <a:noFill/>
                  </a:ln>
                  <a:solidFill>
                    <a:srgbClr val="000000"/>
                  </a:solidFill>
                  <a:effectLst/>
                  <a:uLnTx/>
                  <a:uFillTx/>
                  <a:latin typeface="Calibri" panose="020F0502020204030204"/>
                  <a:cs typeface="Calibri"/>
                </a:rPr>
                <a:t>Denver has seen some of the best advertised rate growth recently out of the top 30 markets, while Colorado Springs is showing sign of improvement</a:t>
              </a:r>
            </a:p>
          </p:txBody>
        </p:sp>
      </p:grpSp>
    </p:spTree>
    <p:extLst>
      <p:ext uri="{BB962C8B-B14F-4D97-AF65-F5344CB8AC3E}">
        <p14:creationId xmlns:p14="http://schemas.microsoft.com/office/powerpoint/2010/main" val="1894531219"/>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E60F467-1FDD-1C4B-ACDB-966D216C63C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9255766-CA2A-F643-8F8A-03E371F5F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9" name="Straight Connector 8">
            <a:extLst>
              <a:ext uri="{FF2B5EF4-FFF2-40B4-BE49-F238E27FC236}">
                <a16:creationId xmlns:a16="http://schemas.microsoft.com/office/drawing/2014/main" id="{204C5EFA-39FF-4655-9E7E-585576D8B67D}"/>
              </a:ext>
            </a:extLst>
          </p:cNvPr>
          <p:cNvCxnSpPr>
            <a:cxnSpLocks/>
          </p:cNvCxnSpPr>
          <p:nvPr/>
        </p:nvCxnSpPr>
        <p:spPr>
          <a:xfrm flipH="1">
            <a:off x="3217061" y="4090719"/>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6" name="Big Text">
            <a:extLst>
              <a:ext uri="{FF2B5EF4-FFF2-40B4-BE49-F238E27FC236}">
                <a16:creationId xmlns:a16="http://schemas.microsoft.com/office/drawing/2014/main" id="{21E45D3C-714B-49B6-8D31-5A1CAF53C60D}"/>
              </a:ext>
            </a:extLst>
          </p:cNvPr>
          <p:cNvSpPr/>
          <p:nvPr/>
        </p:nvSpPr>
        <p:spPr>
          <a:xfrm>
            <a:off x="1" y="2706320"/>
            <a:ext cx="12191999" cy="1323439"/>
          </a:xfrm>
          <a:prstGeom prst="rect">
            <a:avLst/>
          </a:prstGeom>
        </p:spPr>
        <p:txBody>
          <a:bodyPr wrap="square" lIns="91440" tIns="45720" rIns="91440" bIns="4572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HISTORICAL &amp; FORECASTED </a:t>
            </a:r>
            <a:b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b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SUPPLY TRENDS</a:t>
            </a:r>
            <a:endParaRPr kumimoji="0" lang="en-US" sz="4000" b="0" i="0" u="none" strike="noStrike" kern="1200" cap="none" spc="600" normalizeH="0" baseline="0" noProof="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30568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E60F467-1FDD-1C4B-ACDB-966D216C63C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9255766-CA2A-F643-8F8A-03E371F5F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9" name="Straight Connector 8">
            <a:extLst>
              <a:ext uri="{FF2B5EF4-FFF2-40B4-BE49-F238E27FC236}">
                <a16:creationId xmlns:a16="http://schemas.microsoft.com/office/drawing/2014/main" id="{204C5EFA-39FF-4655-9E7E-585576D8B67D}"/>
              </a:ext>
            </a:extLst>
          </p:cNvPr>
          <p:cNvCxnSpPr>
            <a:cxnSpLocks/>
          </p:cNvCxnSpPr>
          <p:nvPr/>
        </p:nvCxnSpPr>
        <p:spPr>
          <a:xfrm flipH="1">
            <a:off x="3217061" y="4028450"/>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6" name="Big Text">
            <a:extLst>
              <a:ext uri="{FF2B5EF4-FFF2-40B4-BE49-F238E27FC236}">
                <a16:creationId xmlns:a16="http://schemas.microsoft.com/office/drawing/2014/main" id="{21E45D3C-714B-49B6-8D31-5A1CAF53C60D}"/>
              </a:ext>
            </a:extLst>
          </p:cNvPr>
          <p:cNvSpPr/>
          <p:nvPr/>
        </p:nvSpPr>
        <p:spPr>
          <a:xfrm>
            <a:off x="0" y="2884235"/>
            <a:ext cx="12192000" cy="1089529"/>
          </a:xfrm>
          <a:prstGeom prst="rect">
            <a:avLst/>
          </a:prstGeom>
          <a:ln>
            <a:noFill/>
          </a:ln>
        </p:spPr>
        <p:txBody>
          <a:bodyPr wrap="square" lIns="91440" tIns="45720" rIns="91440" bIns="45720" anchor="t">
            <a:spAutoFit/>
          </a:bodyPr>
          <a:lstStyle/>
          <a:p>
            <a:pPr algn="ctr">
              <a:lnSpc>
                <a:spcPct val="80000"/>
              </a:lnSpc>
              <a:defRPr/>
            </a:pPr>
            <a:r>
              <a:rPr lang="en-US" sz="4000" b="1" spc="600">
                <a:solidFill>
                  <a:srgbClr val="000000"/>
                </a:solidFill>
                <a:latin typeface="Calibri Light" panose="020F0302020204030204"/>
              </a:rPr>
              <a:t>FACTORS INFLUENCING</a:t>
            </a:r>
            <a:br>
              <a:rPr lang="en-US" sz="4000" b="1" spc="600">
                <a:solidFill>
                  <a:srgbClr val="000000"/>
                </a:solidFill>
                <a:latin typeface="Calibri Light" panose="020F0302020204030204"/>
              </a:rPr>
            </a:br>
            <a:r>
              <a:rPr lang="en-US" sz="4000" b="1" spc="600">
                <a:solidFill>
                  <a:srgbClr val="000000"/>
                </a:solidFill>
                <a:latin typeface="Calibri Light" panose="020F0302020204030204"/>
              </a:rPr>
              <a:t>STORAGE DEMAND</a:t>
            </a:r>
            <a:endParaRPr kumimoji="0" lang="en-US" sz="4000" b="0" i="0" u="none" strike="noStrike" kern="1200" cap="none" spc="600" normalizeH="0" baseline="0" noProof="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5445422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pc="300">
                <a:solidFill>
                  <a:schemeClr val="tx1"/>
                </a:solidFill>
              </a:rPr>
              <a:t>NEW STORAGE SUPPLY PIPELINE</a:t>
            </a:r>
          </a:p>
        </p:txBody>
      </p:sp>
      <p:sp>
        <p:nvSpPr>
          <p:cNvPr id="9" name="TextBox 8"/>
          <p:cNvSpPr txBox="1"/>
          <p:nvPr/>
        </p:nvSpPr>
        <p:spPr>
          <a:xfrm>
            <a:off x="849647" y="3266342"/>
            <a:ext cx="1433919" cy="201915"/>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200" normalizeH="0" baseline="0" noProof="0">
                <a:ln>
                  <a:noFill/>
                </a:ln>
                <a:solidFill>
                  <a:srgbClr val="000000"/>
                </a:solidFill>
                <a:effectLst/>
                <a:uLnTx/>
                <a:uFillTx/>
                <a:latin typeface="Calibri" panose="020F0502020204030204"/>
                <a:ea typeface="Titillium" charset="0"/>
                <a:cs typeface="Titillium" charset="0"/>
              </a:rPr>
              <a:t>PROSPECTIVE</a:t>
            </a:r>
          </a:p>
        </p:txBody>
      </p:sp>
      <p:sp>
        <p:nvSpPr>
          <p:cNvPr id="7" name="TextBox 6"/>
          <p:cNvSpPr txBox="1"/>
          <p:nvPr/>
        </p:nvSpPr>
        <p:spPr>
          <a:xfrm>
            <a:off x="379686" y="3574705"/>
            <a:ext cx="2354051" cy="866712"/>
          </a:xfrm>
          <a:prstGeom prst="rect">
            <a:avLst/>
          </a:prstGeom>
          <a:noFill/>
        </p:spPr>
        <p:txBody>
          <a:bodyPr wrap="square" lIns="0" tIns="0" rIns="9144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solidFill>
                  <a:srgbClr val="000000"/>
                </a:solidFill>
                <a:latin typeface="Calibri" panose="020F0502020204030204"/>
                <a:ea typeface="Titillium" charset="0"/>
                <a:cs typeface="Titillium" charset="0"/>
              </a:rPr>
              <a:t>508</a:t>
            </a: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 Properties</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solidFill>
                  <a:srgbClr val="000000"/>
                </a:solidFill>
                <a:latin typeface="Calibri" panose="020F0502020204030204"/>
                <a:ea typeface="Titillium" charset="0"/>
                <a:cs typeface="Titillium" charset="0"/>
              </a:rPr>
              <a:t>32</a:t>
            </a: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MM Total Sq. Ft.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solidFill>
                  <a:srgbClr val="000000"/>
                </a:solidFill>
                <a:latin typeface="Calibri" panose="020F0502020204030204"/>
                <a:ea typeface="Titillium" charset="0"/>
                <a:cs typeface="Titillium" charset="0"/>
              </a:rPr>
              <a:t>27</a:t>
            </a: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MM Rentable Sq. Ft.</a:t>
            </a:r>
          </a:p>
        </p:txBody>
      </p:sp>
      <p:sp>
        <p:nvSpPr>
          <p:cNvPr id="30" name="TextBox 29">
            <a:extLst>
              <a:ext uri="{FF2B5EF4-FFF2-40B4-BE49-F238E27FC236}">
                <a16:creationId xmlns:a16="http://schemas.microsoft.com/office/drawing/2014/main" id="{2E1AE980-5BB4-7B4D-B15D-0B3F04711286}"/>
              </a:ext>
            </a:extLst>
          </p:cNvPr>
          <p:cNvSpPr txBox="1"/>
          <p:nvPr/>
        </p:nvSpPr>
        <p:spPr>
          <a:xfrm>
            <a:off x="3917972" y="3234081"/>
            <a:ext cx="998671" cy="201915"/>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200" normalizeH="0" baseline="0" noProof="0">
                <a:ln>
                  <a:noFill/>
                </a:ln>
                <a:solidFill>
                  <a:srgbClr val="000000"/>
                </a:solidFill>
                <a:effectLst/>
                <a:uLnTx/>
                <a:uFillTx/>
                <a:latin typeface="Calibri" panose="020F0502020204030204"/>
                <a:ea typeface="Titillium" charset="0"/>
                <a:cs typeface="Titillium" charset="0"/>
              </a:rPr>
              <a:t>PLANNED</a:t>
            </a:r>
          </a:p>
        </p:txBody>
      </p:sp>
      <p:sp>
        <p:nvSpPr>
          <p:cNvPr id="31" name="TextBox 30">
            <a:extLst>
              <a:ext uri="{FF2B5EF4-FFF2-40B4-BE49-F238E27FC236}">
                <a16:creationId xmlns:a16="http://schemas.microsoft.com/office/drawing/2014/main" id="{4274926E-4C3A-824E-85CA-4ADB215D6A29}"/>
              </a:ext>
            </a:extLst>
          </p:cNvPr>
          <p:cNvSpPr txBox="1"/>
          <p:nvPr/>
        </p:nvSpPr>
        <p:spPr>
          <a:xfrm>
            <a:off x="3238286" y="3574705"/>
            <a:ext cx="2354051" cy="866712"/>
          </a:xfrm>
          <a:prstGeom prst="rect">
            <a:avLst/>
          </a:prstGeom>
          <a:noFill/>
        </p:spPr>
        <p:txBody>
          <a:bodyPr wrap="square" lIns="0" tIns="0" rIns="9144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2,063 Properties</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165MM Total Sq. Ft.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153MM Rentable Sq. Ft.</a:t>
            </a:r>
          </a:p>
        </p:txBody>
      </p:sp>
      <p:sp>
        <p:nvSpPr>
          <p:cNvPr id="47" name="TextBox 46">
            <a:extLst>
              <a:ext uri="{FF2B5EF4-FFF2-40B4-BE49-F238E27FC236}">
                <a16:creationId xmlns:a16="http://schemas.microsoft.com/office/drawing/2014/main" id="{A02563A0-83F1-E04F-AAA6-C2C9F18C57C8}"/>
              </a:ext>
            </a:extLst>
          </p:cNvPr>
          <p:cNvSpPr txBox="1"/>
          <p:nvPr/>
        </p:nvSpPr>
        <p:spPr>
          <a:xfrm>
            <a:off x="6365528" y="3254849"/>
            <a:ext cx="2490233" cy="201915"/>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200" normalizeH="0" baseline="0" noProof="0">
                <a:ln>
                  <a:noFill/>
                </a:ln>
                <a:solidFill>
                  <a:srgbClr val="000000"/>
                </a:solidFill>
                <a:effectLst/>
                <a:uLnTx/>
                <a:uFillTx/>
                <a:latin typeface="Calibri" panose="020F0502020204030204"/>
                <a:ea typeface="Titillium" charset="0"/>
                <a:cs typeface="Titillium" charset="0"/>
              </a:rPr>
              <a:t>UNDER CONSTRUCTION</a:t>
            </a:r>
          </a:p>
        </p:txBody>
      </p:sp>
      <p:sp>
        <p:nvSpPr>
          <p:cNvPr id="50" name="TextBox 49">
            <a:extLst>
              <a:ext uri="{FF2B5EF4-FFF2-40B4-BE49-F238E27FC236}">
                <a16:creationId xmlns:a16="http://schemas.microsoft.com/office/drawing/2014/main" id="{4F83BA58-EBFC-5648-8462-8ABE5F2B0876}"/>
              </a:ext>
            </a:extLst>
          </p:cNvPr>
          <p:cNvSpPr txBox="1"/>
          <p:nvPr/>
        </p:nvSpPr>
        <p:spPr>
          <a:xfrm>
            <a:off x="6433613" y="3595473"/>
            <a:ext cx="2354051" cy="866712"/>
          </a:xfrm>
          <a:prstGeom prst="rect">
            <a:avLst/>
          </a:prstGeom>
          <a:noFill/>
        </p:spPr>
        <p:txBody>
          <a:bodyPr wrap="square" lIns="0" tIns="0" rIns="9144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837 Properties</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solidFill>
                  <a:srgbClr val="000000"/>
                </a:solidFill>
                <a:latin typeface="Calibri" panose="020F0502020204030204"/>
                <a:ea typeface="Titillium" charset="0"/>
                <a:cs typeface="Titillium" charset="0"/>
              </a:rPr>
              <a:t>75</a:t>
            </a: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MM Total Sq. Ft.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Titillium" charset="0"/>
                <a:cs typeface="Titillium" charset="0"/>
              </a:rPr>
              <a:t>63MM Rentable Sq. Ft.</a:t>
            </a:r>
          </a:p>
        </p:txBody>
      </p:sp>
      <p:sp>
        <p:nvSpPr>
          <p:cNvPr id="29" name="TextBox 28">
            <a:extLst>
              <a:ext uri="{FF2B5EF4-FFF2-40B4-BE49-F238E27FC236}">
                <a16:creationId xmlns:a16="http://schemas.microsoft.com/office/drawing/2014/main" id="{CD6ACA1A-8521-F743-828D-F00CF727C882}"/>
              </a:ext>
            </a:extLst>
          </p:cNvPr>
          <p:cNvSpPr txBox="1"/>
          <p:nvPr/>
        </p:nvSpPr>
        <p:spPr>
          <a:xfrm>
            <a:off x="0" y="6581297"/>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Lease-up supply delivered in the trailing 36 months. Data as of August 2024</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 Source: Yardi Matrix</a:t>
            </a:r>
          </a:p>
        </p:txBody>
      </p:sp>
      <p:pic>
        <p:nvPicPr>
          <p:cNvPr id="6" name="Picture 5">
            <a:extLst>
              <a:ext uri="{FF2B5EF4-FFF2-40B4-BE49-F238E27FC236}">
                <a16:creationId xmlns:a16="http://schemas.microsoft.com/office/drawing/2014/main" id="{3CBE6576-4A3E-9245-8E7E-CB1B5E37AFB8}"/>
              </a:ext>
            </a:extLst>
          </p:cNvPr>
          <p:cNvPicPr>
            <a:picLocks noChangeAspect="1"/>
          </p:cNvPicPr>
          <p:nvPr/>
        </p:nvPicPr>
        <p:blipFill>
          <a:blip r:embed="rId4"/>
          <a:stretch>
            <a:fillRect/>
          </a:stretch>
        </p:blipFill>
        <p:spPr>
          <a:xfrm>
            <a:off x="4166890" y="2622178"/>
            <a:ext cx="496842" cy="496842"/>
          </a:xfrm>
          <a:prstGeom prst="rect">
            <a:avLst/>
          </a:prstGeom>
        </p:spPr>
      </p:pic>
      <p:pic>
        <p:nvPicPr>
          <p:cNvPr id="12" name="Picture 11">
            <a:extLst>
              <a:ext uri="{FF2B5EF4-FFF2-40B4-BE49-F238E27FC236}">
                <a16:creationId xmlns:a16="http://schemas.microsoft.com/office/drawing/2014/main" id="{69E3D64D-4F9A-164C-A341-3BF636AFFF7A}"/>
              </a:ext>
            </a:extLst>
          </p:cNvPr>
          <p:cNvPicPr>
            <a:picLocks noChangeAspect="1"/>
          </p:cNvPicPr>
          <p:nvPr/>
        </p:nvPicPr>
        <p:blipFill>
          <a:blip r:embed="rId5"/>
          <a:stretch>
            <a:fillRect/>
          </a:stretch>
        </p:blipFill>
        <p:spPr>
          <a:xfrm>
            <a:off x="1386283" y="2619299"/>
            <a:ext cx="329893" cy="476820"/>
          </a:xfrm>
          <a:prstGeom prst="rect">
            <a:avLst/>
          </a:prstGeom>
        </p:spPr>
      </p:pic>
      <p:pic>
        <p:nvPicPr>
          <p:cNvPr id="3" name="Picture 2">
            <a:extLst>
              <a:ext uri="{FF2B5EF4-FFF2-40B4-BE49-F238E27FC236}">
                <a16:creationId xmlns:a16="http://schemas.microsoft.com/office/drawing/2014/main" id="{421850E1-6AD2-5C44-BECE-ACDF32D1B41E}"/>
              </a:ext>
            </a:extLst>
          </p:cNvPr>
          <p:cNvPicPr>
            <a:picLocks noChangeAspect="1"/>
          </p:cNvPicPr>
          <p:nvPr/>
        </p:nvPicPr>
        <p:blipFill>
          <a:blip r:embed="rId6"/>
          <a:stretch>
            <a:fillRect/>
          </a:stretch>
        </p:blipFill>
        <p:spPr>
          <a:xfrm>
            <a:off x="7390433" y="2619299"/>
            <a:ext cx="508166" cy="496842"/>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EE547E5-EA2B-5341-BEB0-D4C25C4764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54366" y="2184590"/>
            <a:ext cx="725150" cy="2945733"/>
          </a:xfrm>
          <a:prstGeom prst="rect">
            <a:avLst/>
          </a:prstGeom>
        </p:spPr>
      </p:pic>
      <p:pic>
        <p:nvPicPr>
          <p:cNvPr id="21" name="Picture 20" descr="A picture containing text, clipart&#10;&#10;Description automatically generated">
            <a:extLst>
              <a:ext uri="{FF2B5EF4-FFF2-40B4-BE49-F238E27FC236}">
                <a16:creationId xmlns:a16="http://schemas.microsoft.com/office/drawing/2014/main" id="{102DFBC0-9684-794C-BB13-A2742B8AAC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6923" y="2184590"/>
            <a:ext cx="725150" cy="2945733"/>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E85E8BD2-3D8A-5D8E-6A83-E8C1DAC3BA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50683" y="2184590"/>
            <a:ext cx="725150" cy="2945733"/>
          </a:xfrm>
          <a:prstGeom prst="rect">
            <a:avLst/>
          </a:prstGeom>
        </p:spPr>
      </p:pic>
      <p:sp>
        <p:nvSpPr>
          <p:cNvPr id="5" name="TextBox 4">
            <a:extLst>
              <a:ext uri="{FF2B5EF4-FFF2-40B4-BE49-F238E27FC236}">
                <a16:creationId xmlns:a16="http://schemas.microsoft.com/office/drawing/2014/main" id="{5934A972-BE4C-BDEB-0C94-6A0265C22987}"/>
              </a:ext>
            </a:extLst>
          </p:cNvPr>
          <p:cNvSpPr txBox="1"/>
          <p:nvPr/>
        </p:nvSpPr>
        <p:spPr>
          <a:xfrm>
            <a:off x="9799109" y="3254849"/>
            <a:ext cx="1865383" cy="201850"/>
          </a:xfrm>
          <a:prstGeom prst="rect">
            <a:avLst/>
          </a:prstGeom>
          <a:noFill/>
        </p:spPr>
        <p:txBody>
          <a:bodyPr wrap="non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200" normalizeH="0" baseline="0" noProof="0">
                <a:ln>
                  <a:noFill/>
                </a:ln>
                <a:solidFill>
                  <a:srgbClr val="000000"/>
                </a:solidFill>
                <a:effectLst/>
                <a:uLnTx/>
                <a:uFillTx/>
                <a:latin typeface="Calibri" panose="020F0502020204030204"/>
                <a:ea typeface="Titillium" charset="0"/>
                <a:cs typeface="Titillium" charset="0"/>
              </a:rPr>
              <a:t>LEASE-UP SUPPLY</a:t>
            </a:r>
          </a:p>
        </p:txBody>
      </p:sp>
      <p:sp>
        <p:nvSpPr>
          <p:cNvPr id="8" name="TextBox 7">
            <a:extLst>
              <a:ext uri="{FF2B5EF4-FFF2-40B4-BE49-F238E27FC236}">
                <a16:creationId xmlns:a16="http://schemas.microsoft.com/office/drawing/2014/main" id="{AB05C57D-B9E5-7D4F-983F-634AF4C6324C}"/>
              </a:ext>
            </a:extLst>
          </p:cNvPr>
          <p:cNvSpPr txBox="1"/>
          <p:nvPr/>
        </p:nvSpPr>
        <p:spPr>
          <a:xfrm>
            <a:off x="9554765" y="3595473"/>
            <a:ext cx="2354051" cy="866712"/>
          </a:xfrm>
          <a:prstGeom prst="rect">
            <a:avLst/>
          </a:prstGeom>
          <a:noFill/>
        </p:spPr>
        <p:txBody>
          <a:bodyPr wrap="square" lIns="0" tIns="0" rIns="9144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latin typeface="Calibri" panose="020F0502020204030204"/>
                <a:ea typeface="Titillium" charset="0"/>
                <a:cs typeface="Titillium" charset="0"/>
              </a:rPr>
              <a:t>2,038</a:t>
            </a:r>
            <a:r>
              <a:rPr kumimoji="0" lang="en-US" sz="1600" b="0" i="0" u="none" strike="noStrike" kern="1200" cap="none" spc="0" normalizeH="0" baseline="0" noProof="0">
                <a:ln>
                  <a:noFill/>
                </a:ln>
                <a:effectLst/>
                <a:uLnTx/>
                <a:uFillTx/>
                <a:latin typeface="Calibri" panose="020F0502020204030204"/>
                <a:ea typeface="Titillium" charset="0"/>
                <a:cs typeface="Titillium" charset="0"/>
              </a:rPr>
              <a:t> Properties</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latin typeface="Calibri" panose="020F0502020204030204"/>
                <a:ea typeface="Titillium" charset="0"/>
                <a:cs typeface="Titillium" charset="0"/>
              </a:rPr>
              <a:t>182MM</a:t>
            </a:r>
            <a:r>
              <a:rPr kumimoji="0" lang="en-US" sz="1600" b="0" i="0" u="none" strike="noStrike" kern="1200" cap="none" spc="0" normalizeH="0" baseline="0" noProof="0">
                <a:ln>
                  <a:noFill/>
                </a:ln>
                <a:effectLst/>
                <a:uLnTx/>
                <a:uFillTx/>
                <a:latin typeface="Calibri" panose="020F0502020204030204"/>
                <a:ea typeface="Titillium" charset="0"/>
                <a:cs typeface="Titillium" charset="0"/>
              </a:rPr>
              <a:t> Total Sq. Ft.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1600">
                <a:latin typeface="Calibri" panose="020F0502020204030204"/>
                <a:ea typeface="Titillium" charset="0"/>
                <a:cs typeface="Titillium" charset="0"/>
              </a:rPr>
              <a:t>151MM</a:t>
            </a:r>
            <a:r>
              <a:rPr kumimoji="0" lang="en-US" sz="1600" b="0" i="0" u="none" strike="noStrike" kern="1200" cap="none" spc="0" normalizeH="0" baseline="0" noProof="0">
                <a:ln>
                  <a:noFill/>
                </a:ln>
                <a:effectLst/>
                <a:uLnTx/>
                <a:uFillTx/>
                <a:latin typeface="Calibri" panose="020F0502020204030204"/>
                <a:ea typeface="Titillium" charset="0"/>
                <a:cs typeface="Titillium" charset="0"/>
              </a:rPr>
              <a:t> Rentable Sq. Ft.</a:t>
            </a:r>
          </a:p>
        </p:txBody>
      </p:sp>
      <p:pic>
        <p:nvPicPr>
          <p:cNvPr id="15" name="Picture 14">
            <a:extLst>
              <a:ext uri="{FF2B5EF4-FFF2-40B4-BE49-F238E27FC236}">
                <a16:creationId xmlns:a16="http://schemas.microsoft.com/office/drawing/2014/main" id="{09CC5782-A12C-A4D8-B8E1-E645A2D137D5}"/>
              </a:ext>
            </a:extLst>
          </p:cNvPr>
          <p:cNvPicPr>
            <a:picLocks noChangeAspect="1"/>
          </p:cNvPicPr>
          <p:nvPr/>
        </p:nvPicPr>
        <p:blipFill>
          <a:blip r:embed="rId8"/>
          <a:stretch>
            <a:fillRect/>
          </a:stretch>
        </p:blipFill>
        <p:spPr>
          <a:xfrm>
            <a:off x="10421923" y="2525153"/>
            <a:ext cx="570966" cy="570966"/>
          </a:xfrm>
          <a:prstGeom prst="rect">
            <a:avLst/>
          </a:prstGeom>
        </p:spPr>
      </p:pic>
    </p:spTree>
    <p:extLst>
      <p:ext uri="{BB962C8B-B14F-4D97-AF65-F5344CB8AC3E}">
        <p14:creationId xmlns:p14="http://schemas.microsoft.com/office/powerpoint/2010/main" val="2786108255"/>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F74447E1-65A9-4822-8A43-7182622DD342}"/>
              </a:ext>
            </a:extLst>
          </p:cNvPr>
          <p:cNvGraphicFramePr>
            <a:graphicFrameLocks/>
          </p:cNvGraphicFramePr>
          <p:nvPr>
            <p:extLst>
              <p:ext uri="{D42A27DB-BD31-4B8C-83A1-F6EECF244321}">
                <p14:modId xmlns:p14="http://schemas.microsoft.com/office/powerpoint/2010/main" val="1122539622"/>
              </p:ext>
            </p:extLst>
          </p:nvPr>
        </p:nvGraphicFramePr>
        <p:xfrm>
          <a:off x="1066800" y="1181649"/>
          <a:ext cx="10058400" cy="518766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85265"/>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cs typeface="Calibri Light"/>
              </a:rPr>
              <a:t>After Slowing for Several Years, Completions </a:t>
            </a:r>
            <a:r>
              <a:rPr lang="en-US" sz="2800">
                <a:latin typeface="Calibri Light" panose="020F0302020204030204"/>
                <a:cs typeface="Calibri Light"/>
              </a:rPr>
              <a:t>Slightly Increased</a:t>
            </a:r>
            <a:r>
              <a:rPr kumimoji="0" lang="en-US" sz="2800" b="0" i="0" u="none" strike="noStrike" kern="1200" cap="none" spc="0" normalizeH="0" baseline="0" noProof="0">
                <a:ln>
                  <a:noFill/>
                </a:ln>
                <a:effectLst/>
                <a:uLnTx/>
                <a:uFillTx/>
                <a:latin typeface="Calibri Light" panose="020F0302020204030204"/>
                <a:cs typeface="Calibri Light"/>
              </a:rPr>
              <a:t> in 2023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cs typeface="Calibri Light"/>
              </a:rPr>
              <a:t>Following Record Performance in 2021 and 2022</a:t>
            </a:r>
            <a:endParaRPr kumimoji="0" lang="en-US" sz="3200" b="0" i="0" u="none" strike="noStrike" kern="1200" cap="none" spc="0" normalizeH="0" baseline="0" noProof="0">
              <a:ln>
                <a:noFill/>
              </a:ln>
              <a:effectLst/>
              <a:uLnTx/>
              <a:uFillTx/>
              <a:latin typeface="Calibri" panose="020F05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73469"/>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spTree>
    <p:extLst>
      <p:ext uri="{BB962C8B-B14F-4D97-AF65-F5344CB8AC3E}">
        <p14:creationId xmlns:p14="http://schemas.microsoft.com/office/powerpoint/2010/main" val="92642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719598CF-FE81-877D-A653-7FAF634E9A2B}"/>
              </a:ext>
            </a:extLst>
          </p:cNvPr>
          <p:cNvGraphicFramePr>
            <a:graphicFrameLocks/>
          </p:cNvGraphicFramePr>
          <p:nvPr>
            <p:extLst>
              <p:ext uri="{D42A27DB-BD31-4B8C-83A1-F6EECF244321}">
                <p14:modId xmlns:p14="http://schemas.microsoft.com/office/powerpoint/2010/main" val="2725605431"/>
              </p:ext>
            </p:extLst>
          </p:nvPr>
        </p:nvGraphicFramePr>
        <p:xfrm>
          <a:off x="1021080" y="1040524"/>
          <a:ext cx="10149840"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Conversions and Expansions </a:t>
            </a:r>
            <a:r>
              <a:rPr lang="en-US" sz="2800">
                <a:latin typeface="Calibri Light" panose="020F0302020204030204"/>
              </a:rPr>
              <a:t>Have Been a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Smaller Part of the Development Picture</a:t>
            </a:r>
            <a:endParaRPr kumimoji="0" lang="en-US" sz="2800" b="0" i="0" u="none" strike="noStrike" kern="1200" cap="none" spc="0" normalizeH="0" baseline="0" noProof="0">
              <a:ln>
                <a:noFill/>
              </a:ln>
              <a:effectLst/>
              <a:uLnTx/>
              <a:uFillTx/>
              <a:latin typeface="Calibri Light" panose="020F0302020204030204"/>
            </a:endParaRPr>
          </a:p>
        </p:txBody>
      </p:sp>
      <p:sp>
        <p:nvSpPr>
          <p:cNvPr id="2" name="TextBox 1">
            <a:extLst>
              <a:ext uri="{FF2B5EF4-FFF2-40B4-BE49-F238E27FC236}">
                <a16:creationId xmlns:a16="http://schemas.microsoft.com/office/drawing/2014/main" id="{4EBF9E8C-518B-5D0F-AC7C-885A16E92E4F}"/>
              </a:ext>
            </a:extLst>
          </p:cNvPr>
          <p:cNvSpPr txBox="1"/>
          <p:nvPr/>
        </p:nvSpPr>
        <p:spPr>
          <a:xfrm>
            <a:off x="0" y="6581001"/>
            <a:ext cx="12252960" cy="276999"/>
          </a:xfrm>
          <a:prstGeom prst="rect">
            <a:avLst/>
          </a:prstGeom>
          <a:noFill/>
        </p:spPr>
        <p:txBody>
          <a:bodyPr wrap="square" lIns="91440" tIns="45720" rIns="91440" bIns="45720" anchor="t">
            <a:spAutoFit/>
          </a:bodyPr>
          <a:lstStyle/>
          <a:p>
            <a:pPr>
              <a:defRPr/>
            </a:pPr>
            <a:r>
              <a:rPr lang="en-US" sz="1200">
                <a:solidFill>
                  <a:srgbClr val="000000"/>
                </a:solidFill>
                <a:latin typeface="Calibri" panose="020F0502020204030204"/>
                <a:ea typeface="Calibri Light" charset="0"/>
                <a:cs typeface="Calibri Light"/>
              </a:rPr>
              <a:t>Data as of September 2024 |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 Source: Yardi Matrix</a:t>
            </a:r>
          </a:p>
        </p:txBody>
      </p:sp>
    </p:spTree>
    <p:extLst>
      <p:ext uri="{BB962C8B-B14F-4D97-AF65-F5344CB8AC3E}">
        <p14:creationId xmlns:p14="http://schemas.microsoft.com/office/powerpoint/2010/main" val="2779710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8DBC2E4E-3EA6-45D6-AAD4-EBEC2DC43378}"/>
              </a:ext>
            </a:extLst>
          </p:cNvPr>
          <p:cNvGraphicFramePr>
            <a:graphicFrameLocks/>
          </p:cNvGraphicFramePr>
          <p:nvPr>
            <p:extLst>
              <p:ext uri="{D42A27DB-BD31-4B8C-83A1-F6EECF244321}">
                <p14:modId xmlns:p14="http://schemas.microsoft.com/office/powerpoint/2010/main" val="2983696805"/>
              </p:ext>
            </p:extLst>
          </p:nvPr>
        </p:nvGraphicFramePr>
        <p:xfrm>
          <a:off x="428624" y="1171574"/>
          <a:ext cx="8934451" cy="5019675"/>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99228"/>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2024 Storage Completions are Trailing Last Year’s Pace</a:t>
            </a:r>
          </a:p>
        </p:txBody>
      </p:sp>
      <p:sp>
        <p:nvSpPr>
          <p:cNvPr id="7" name="TextBox 6">
            <a:extLst>
              <a:ext uri="{FF2B5EF4-FFF2-40B4-BE49-F238E27FC236}">
                <a16:creationId xmlns:a16="http://schemas.microsoft.com/office/drawing/2014/main" id="{38E2EAC0-D889-4A31-BC67-DA11DAB4CAAD}"/>
              </a:ext>
            </a:extLst>
          </p:cNvPr>
          <p:cNvSpPr txBox="1"/>
          <p:nvPr/>
        </p:nvSpPr>
        <p:spPr>
          <a:xfrm>
            <a:off x="0" y="6581001"/>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Data as of September 2024. Includes conversions and expansions. The default for unknown completion month is distributed evenly throughout the year | Source: Yardi Matrix</a:t>
            </a:r>
          </a:p>
        </p:txBody>
      </p:sp>
      <p:graphicFrame>
        <p:nvGraphicFramePr>
          <p:cNvPr id="4" name="Table 3">
            <a:extLst>
              <a:ext uri="{FF2B5EF4-FFF2-40B4-BE49-F238E27FC236}">
                <a16:creationId xmlns:a16="http://schemas.microsoft.com/office/drawing/2014/main" id="{3D136FF1-0684-2F32-35F9-DA31B6483ADD}"/>
              </a:ext>
            </a:extLst>
          </p:cNvPr>
          <p:cNvGraphicFramePr>
            <a:graphicFrameLocks noGrp="1"/>
          </p:cNvGraphicFramePr>
          <p:nvPr>
            <p:extLst>
              <p:ext uri="{D42A27DB-BD31-4B8C-83A1-F6EECF244321}">
                <p14:modId xmlns:p14="http://schemas.microsoft.com/office/powerpoint/2010/main" val="1261895077"/>
              </p:ext>
            </p:extLst>
          </p:nvPr>
        </p:nvGraphicFramePr>
        <p:xfrm>
          <a:off x="9469184" y="2447467"/>
          <a:ext cx="2370391" cy="2346960"/>
        </p:xfrm>
        <a:graphic>
          <a:graphicData uri="http://schemas.openxmlformats.org/drawingml/2006/table">
            <a:tbl>
              <a:tblPr firstRow="1" bandRow="1">
                <a:tableStyleId>{3B4B98B0-60AC-42C2-AFA5-B58CD77FA1E5}</a:tableStyleId>
              </a:tblPr>
              <a:tblGrid>
                <a:gridCol w="914400">
                  <a:extLst>
                    <a:ext uri="{9D8B030D-6E8A-4147-A177-3AD203B41FA5}">
                      <a16:colId xmlns:a16="http://schemas.microsoft.com/office/drawing/2014/main" val="20000"/>
                    </a:ext>
                  </a:extLst>
                </a:gridCol>
                <a:gridCol w="1455991">
                  <a:extLst>
                    <a:ext uri="{9D8B030D-6E8A-4147-A177-3AD203B41FA5}">
                      <a16:colId xmlns:a16="http://schemas.microsoft.com/office/drawing/2014/main" val="20001"/>
                    </a:ext>
                  </a:extLst>
                </a:gridCol>
              </a:tblGrid>
              <a:tr h="306859">
                <a:tc>
                  <a:txBody>
                    <a:bodyPr/>
                    <a:lstStyle/>
                    <a:p>
                      <a:pPr algn="ctr" fontAlgn="b"/>
                      <a:r>
                        <a:rPr lang="en-US" sz="1600" b="1" u="none" strike="noStrike">
                          <a:solidFill>
                            <a:srgbClr val="0070C0"/>
                          </a:solidFill>
                          <a:effectLst/>
                        </a:rPr>
                        <a:t>YEAR</a:t>
                      </a:r>
                      <a:endParaRPr lang="en-US" sz="1600" b="1" i="0" u="none" strike="noStrike">
                        <a:solidFill>
                          <a:srgbClr val="0070C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600" b="1" u="none" strike="noStrike">
                          <a:solidFill>
                            <a:srgbClr val="0070C0"/>
                          </a:solidFill>
                          <a:effectLst/>
                        </a:rPr>
                        <a:t>COMPLETIONS</a:t>
                      </a:r>
                      <a:endParaRPr lang="en-US" sz="1600" b="1" u="none" strike="noStrike">
                        <a:solidFill>
                          <a:srgbClr val="0070C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274320">
                <a:tc>
                  <a:txBody>
                    <a:bodyPr/>
                    <a:lstStyle/>
                    <a:p>
                      <a:pPr algn="ctr" fontAlgn="b"/>
                      <a:r>
                        <a:rPr lang="en-US" sz="1600" b="1" u="none" strike="noStrike">
                          <a:solidFill>
                            <a:srgbClr val="000000"/>
                          </a:solidFill>
                          <a:effectLst/>
                        </a:rPr>
                        <a:t>2019</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1,513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1"/>
                  </a:ext>
                </a:extLst>
              </a:tr>
              <a:tr h="274320">
                <a:tc>
                  <a:txBody>
                    <a:bodyPr/>
                    <a:lstStyle/>
                    <a:p>
                      <a:pPr algn="ctr" fontAlgn="b"/>
                      <a:r>
                        <a:rPr lang="en-US" sz="1600" b="1" u="none" strike="noStrike">
                          <a:solidFill>
                            <a:srgbClr val="000000"/>
                          </a:solidFill>
                          <a:effectLst/>
                        </a:rPr>
                        <a:t>2020</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1,283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80620853"/>
                  </a:ext>
                </a:extLst>
              </a:tr>
              <a:tr h="274320">
                <a:tc>
                  <a:txBody>
                    <a:bodyPr/>
                    <a:lstStyle/>
                    <a:p>
                      <a:pPr algn="ctr" fontAlgn="b"/>
                      <a:r>
                        <a:rPr lang="en-US" sz="1600" b="1" u="none" strike="noStrike">
                          <a:solidFill>
                            <a:srgbClr val="000000"/>
                          </a:solidFill>
                          <a:effectLst/>
                        </a:rPr>
                        <a:t>2021</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1,222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10002"/>
                  </a:ext>
                </a:extLst>
              </a:tr>
              <a:tr h="274320">
                <a:tc>
                  <a:txBody>
                    <a:bodyPr/>
                    <a:lstStyle/>
                    <a:p>
                      <a:pPr algn="ctr" fontAlgn="b"/>
                      <a:r>
                        <a:rPr lang="en-US" sz="1600" b="1" u="none" strike="noStrike">
                          <a:solidFill>
                            <a:srgbClr val="000000"/>
                          </a:solidFill>
                          <a:effectLst/>
                        </a:rPr>
                        <a:t>2022</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1,131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74320">
                <a:tc>
                  <a:txBody>
                    <a:bodyPr/>
                    <a:lstStyle/>
                    <a:p>
                      <a:pPr algn="ctr" fontAlgn="b"/>
                      <a:r>
                        <a:rPr lang="en-US" sz="1600" b="1" u="none" strike="noStrike">
                          <a:solidFill>
                            <a:srgbClr val="000000"/>
                          </a:solidFill>
                          <a:effectLst/>
                        </a:rPr>
                        <a:t>2023</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fontAlgn="b"/>
                      <a:r>
                        <a:rPr lang="en-US" sz="1600" b="0" i="0" u="none" strike="noStrike">
                          <a:solidFill>
                            <a:srgbClr val="000000"/>
                          </a:solidFill>
                          <a:effectLst/>
                          <a:latin typeface="Calibri" panose="020F0502020204030204" pitchFamily="34" charset="0"/>
                        </a:rPr>
                        <a:t>1,166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20000"/>
                        <a:lumOff val="80000"/>
                      </a:schemeClr>
                    </a:solidFill>
                  </a:tcPr>
                </a:tc>
                <a:extLst>
                  <a:ext uri="{0D108BD9-81ED-4DB2-BD59-A6C34878D82A}">
                    <a16:rowId xmlns:a16="http://schemas.microsoft.com/office/drawing/2014/main" val="2497993819"/>
                  </a:ext>
                </a:extLst>
              </a:tr>
              <a:tr h="274320">
                <a:tc>
                  <a:txBody>
                    <a:bodyPr/>
                    <a:lstStyle/>
                    <a:p>
                      <a:pPr algn="ctr" fontAlgn="b"/>
                      <a:r>
                        <a:rPr lang="en-US" sz="1600" b="1" i="0" u="none" strike="noStrike">
                          <a:solidFill>
                            <a:srgbClr val="000000"/>
                          </a:solidFill>
                          <a:effectLst/>
                          <a:latin typeface="+mn-lt"/>
                        </a:rPr>
                        <a:t>2024 YTD</a:t>
                      </a: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0" i="0" u="none" strike="noStrike">
                          <a:solidFill>
                            <a:srgbClr val="000000"/>
                          </a:solidFill>
                          <a:effectLst/>
                          <a:latin typeface="Calibri" panose="020F0502020204030204" pitchFamily="34" charset="0"/>
                        </a:rPr>
                        <a:t>658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4548784"/>
                  </a:ext>
                </a:extLst>
              </a:tr>
            </a:tbl>
          </a:graphicData>
        </a:graphic>
      </p:graphicFrame>
    </p:spTree>
    <p:extLst>
      <p:ext uri="{BB962C8B-B14F-4D97-AF65-F5344CB8AC3E}">
        <p14:creationId xmlns:p14="http://schemas.microsoft.com/office/powerpoint/2010/main" val="1453464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B4D253AD-66B9-4956-89F4-C2EDDB66DC61}"/>
              </a:ext>
            </a:extLst>
          </p:cNvPr>
          <p:cNvGraphicFramePr>
            <a:graphicFrameLocks noGrp="1"/>
          </p:cNvGraphicFramePr>
          <p:nvPr>
            <p:extLst>
              <p:ext uri="{D42A27DB-BD31-4B8C-83A1-F6EECF244321}">
                <p14:modId xmlns:p14="http://schemas.microsoft.com/office/powerpoint/2010/main" val="1914392060"/>
              </p:ext>
            </p:extLst>
          </p:nvPr>
        </p:nvGraphicFramePr>
        <p:xfrm>
          <a:off x="1036750" y="995677"/>
          <a:ext cx="10134170" cy="512063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9165D820-0C44-C784-69A1-CB410466D1B8}"/>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Supply in Lease-Up </a:t>
            </a:r>
            <a:r>
              <a:rPr lang="en-US" sz="2800">
                <a:latin typeface="Calibri Light" panose="020F0302020204030204"/>
              </a:rPr>
              <a:t>Has Been Declining Since 2020 </a:t>
            </a:r>
            <a:r>
              <a:rPr kumimoji="0" lang="en-US" sz="2800" b="0" i="0" u="none" strike="noStrike" kern="1200" cap="none" spc="0" normalizeH="0" baseline="0" noProof="0">
                <a:ln>
                  <a:noFill/>
                </a:ln>
                <a:effectLst/>
                <a:uLnTx/>
                <a:uFillTx/>
                <a:latin typeface="Calibri Light" panose="020F0302020204030204"/>
              </a:rPr>
              <a:t>But </a:t>
            </a:r>
            <a:r>
              <a:rPr lang="en-US" sz="2800">
                <a:latin typeface="Calibri Light" panose="020F0302020204030204"/>
              </a:rPr>
              <a:t>Flattened in the Last Year</a:t>
            </a:r>
            <a:endParaRPr kumimoji="0" lang="en-US" sz="2800" b="0" i="0" u="none" strike="noStrike" kern="1200" cap="none" spc="0" normalizeH="0" baseline="0" noProof="0">
              <a:ln>
                <a:noFill/>
              </a:ln>
              <a:effectLst/>
              <a:uLnTx/>
              <a:uFillTx/>
              <a:latin typeface="Calibri Light" panose="020F0302020204030204"/>
            </a:endParaRPr>
          </a:p>
        </p:txBody>
      </p:sp>
      <p:sp>
        <p:nvSpPr>
          <p:cNvPr id="7" name="TextBox 6">
            <a:extLst>
              <a:ext uri="{FF2B5EF4-FFF2-40B4-BE49-F238E27FC236}">
                <a16:creationId xmlns:a16="http://schemas.microsoft.com/office/drawing/2014/main" id="{2D4D8B9F-2ABA-054B-1828-5407F959A169}"/>
              </a:ext>
            </a:extLst>
          </p:cNvPr>
          <p:cNvSpPr txBox="1"/>
          <p:nvPr/>
        </p:nvSpPr>
        <p:spPr>
          <a:xfrm>
            <a:off x="0" y="6581297"/>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Lease-up supply delivered in the trailing 36 months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Source: Yardi Matrix</a:t>
            </a:r>
          </a:p>
        </p:txBody>
      </p:sp>
    </p:spTree>
    <p:extLst>
      <p:ext uri="{BB962C8B-B14F-4D97-AF65-F5344CB8AC3E}">
        <p14:creationId xmlns:p14="http://schemas.microsoft.com/office/powerpoint/2010/main" val="15792201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B4D253AD-66B9-4956-89F4-C2EDDB66DC61}"/>
              </a:ext>
            </a:extLst>
          </p:cNvPr>
          <p:cNvGraphicFramePr>
            <a:graphicFrameLocks noGrp="1"/>
          </p:cNvGraphicFramePr>
          <p:nvPr>
            <p:extLst>
              <p:ext uri="{D42A27DB-BD31-4B8C-83A1-F6EECF244321}">
                <p14:modId xmlns:p14="http://schemas.microsoft.com/office/powerpoint/2010/main" val="4242129783"/>
              </p:ext>
            </p:extLst>
          </p:nvPr>
        </p:nvGraphicFramePr>
        <p:xfrm>
          <a:off x="1036750" y="1217807"/>
          <a:ext cx="10118500" cy="511703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9165D820-0C44-C784-69A1-CB410466D1B8}"/>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In Denver, Supply in Lease-Up </a:t>
            </a:r>
            <a:r>
              <a:rPr lang="en-US" sz="2800">
                <a:latin typeface="Calibri Light" panose="020F0302020204030204"/>
              </a:rPr>
              <a:t>Has Significantly Declined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Since 2020, </a:t>
            </a:r>
            <a:r>
              <a:rPr kumimoji="0" lang="en-US" sz="2800" b="0" i="0" u="none" strike="noStrike" kern="1200" cap="none" spc="0" normalizeH="0" baseline="0" noProof="0">
                <a:ln>
                  <a:noFill/>
                </a:ln>
                <a:effectLst/>
                <a:uLnTx/>
                <a:uFillTx/>
                <a:latin typeface="Calibri Light" panose="020F0302020204030204"/>
              </a:rPr>
              <a:t>But Ticked Up Slightly in Recent Months</a:t>
            </a:r>
          </a:p>
        </p:txBody>
      </p:sp>
      <p:sp>
        <p:nvSpPr>
          <p:cNvPr id="7" name="TextBox 6">
            <a:extLst>
              <a:ext uri="{FF2B5EF4-FFF2-40B4-BE49-F238E27FC236}">
                <a16:creationId xmlns:a16="http://schemas.microsoft.com/office/drawing/2014/main" id="{2D4D8B9F-2ABA-054B-1828-5407F959A169}"/>
              </a:ext>
            </a:extLst>
          </p:cNvPr>
          <p:cNvSpPr txBox="1"/>
          <p:nvPr/>
        </p:nvSpPr>
        <p:spPr>
          <a:xfrm>
            <a:off x="0" y="6581297"/>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Lease-up supply delivered in the trailing 36 months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Source: Yardi Matrix</a:t>
            </a:r>
          </a:p>
        </p:txBody>
      </p:sp>
    </p:spTree>
    <p:extLst>
      <p:ext uri="{BB962C8B-B14F-4D97-AF65-F5344CB8AC3E}">
        <p14:creationId xmlns:p14="http://schemas.microsoft.com/office/powerpoint/2010/main" val="3443617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4D253AD-66B9-4956-89F4-C2EDDB66DC61}"/>
              </a:ext>
            </a:extLst>
          </p:cNvPr>
          <p:cNvGraphicFramePr>
            <a:graphicFrameLocks noGrp="1"/>
          </p:cNvGraphicFramePr>
          <p:nvPr>
            <p:extLst>
              <p:ext uri="{D42A27DB-BD31-4B8C-83A1-F6EECF244321}">
                <p14:modId xmlns:p14="http://schemas.microsoft.com/office/powerpoint/2010/main" val="3856441525"/>
              </p:ext>
            </p:extLst>
          </p:nvPr>
        </p:nvGraphicFramePr>
        <p:xfrm>
          <a:off x="1036750" y="1213278"/>
          <a:ext cx="10149840" cy="512063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9165D820-0C44-C784-69A1-CB410466D1B8}"/>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In Colorado Springs, Supply in Lease-Up </a:t>
            </a:r>
            <a:r>
              <a:rPr lang="en-US" sz="2800">
                <a:latin typeface="Calibri Light" panose="020F0302020204030204"/>
              </a:rPr>
              <a:t>Has Been Declining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Since 2020 </a:t>
            </a:r>
            <a:r>
              <a:rPr kumimoji="0" lang="en-US" sz="2800" b="0" i="0" u="none" strike="noStrike" kern="1200" cap="none" spc="0" normalizeH="0" baseline="0" noProof="0">
                <a:ln>
                  <a:noFill/>
                </a:ln>
                <a:effectLst/>
                <a:uLnTx/>
                <a:uFillTx/>
                <a:latin typeface="Calibri Light" panose="020F0302020204030204"/>
              </a:rPr>
              <a:t>But Has Been Flat in Recent Months</a:t>
            </a:r>
          </a:p>
        </p:txBody>
      </p:sp>
      <p:sp>
        <p:nvSpPr>
          <p:cNvPr id="7" name="TextBox 6">
            <a:extLst>
              <a:ext uri="{FF2B5EF4-FFF2-40B4-BE49-F238E27FC236}">
                <a16:creationId xmlns:a16="http://schemas.microsoft.com/office/drawing/2014/main" id="{2D4D8B9F-2ABA-054B-1828-5407F959A169}"/>
              </a:ext>
            </a:extLst>
          </p:cNvPr>
          <p:cNvSpPr txBox="1"/>
          <p:nvPr/>
        </p:nvSpPr>
        <p:spPr>
          <a:xfrm>
            <a:off x="0" y="6581297"/>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Lease-up supply delivered in the trailing 36 months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Source: Yardi Matrix</a:t>
            </a:r>
          </a:p>
        </p:txBody>
      </p:sp>
    </p:spTree>
    <p:extLst>
      <p:ext uri="{BB962C8B-B14F-4D97-AF65-F5344CB8AC3E}">
        <p14:creationId xmlns:p14="http://schemas.microsoft.com/office/powerpoint/2010/main" val="19366232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C862D3EC-3260-DADA-9815-973AC9C34AE0}"/>
              </a:ext>
            </a:extLst>
          </p:cNvPr>
          <p:cNvGraphicFramePr>
            <a:graphicFrameLocks/>
          </p:cNvGraphicFramePr>
          <p:nvPr>
            <p:extLst>
              <p:ext uri="{D42A27DB-BD31-4B8C-83A1-F6EECF244321}">
                <p14:modId xmlns:p14="http://schemas.microsoft.com/office/powerpoint/2010/main" val="3656445469"/>
              </p:ext>
            </p:extLst>
          </p:nvPr>
        </p:nvGraphicFramePr>
        <p:xfrm>
          <a:off x="7311503" y="839192"/>
          <a:ext cx="4572000" cy="55056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9">
            <a:extLst>
              <a:ext uri="{FF2B5EF4-FFF2-40B4-BE49-F238E27FC236}">
                <a16:creationId xmlns:a16="http://schemas.microsoft.com/office/drawing/2014/main" id="{01C445E7-2ED2-7FC7-1DA0-8889FE726FDB}"/>
              </a:ext>
            </a:extLst>
          </p:cNvPr>
          <p:cNvGraphicFramePr>
            <a:graphicFrameLocks noGrp="1"/>
          </p:cNvGraphicFramePr>
          <p:nvPr>
            <p:extLst>
              <p:ext uri="{D42A27DB-BD31-4B8C-83A1-F6EECF244321}">
                <p14:modId xmlns:p14="http://schemas.microsoft.com/office/powerpoint/2010/main" val="29428209"/>
              </p:ext>
            </p:extLst>
          </p:nvPr>
        </p:nvGraphicFramePr>
        <p:xfrm>
          <a:off x="3764280"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u="none" strike="noStrike">
                          <a:solidFill>
                            <a:srgbClr val="0070C0"/>
                          </a:solidFill>
                          <a:effectLst/>
                          <a:latin typeface="+mn-lt"/>
                        </a:rPr>
                        <a:t>Market</a:t>
                      </a:r>
                      <a:endParaRPr lang="en-US" sz="1600" b="1" i="0" u="none" strike="noStrike">
                        <a:solidFill>
                          <a:srgbClr val="0070C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600" b="1" i="0" u="none" strike="noStrike">
                          <a:solidFill>
                            <a:srgbClr val="0070C0"/>
                          </a:solidFill>
                          <a:effectLst/>
                          <a:latin typeface="+mn-lt"/>
                        </a:rPr>
                        <a:t>Lease-Up % of Existing Inventory</a:t>
                      </a:r>
                    </a:p>
                  </a:txBody>
                  <a:tcPr marL="9525" marR="9525" marT="9525" marB="0" anchor="ct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Raleigh - Durham</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6.8%</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Dallas - Ft Worth</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San Jose</a:t>
                      </a:r>
                    </a:p>
                  </a:txBody>
                  <a:tcPr marL="9525" marR="9525" marT="9525" marB="0" anchor="b">
                    <a:lnR w="12700" cap="flat" cmpd="sng" algn="ctr">
                      <a:solidFill>
                        <a:schemeClr val="tx1"/>
                      </a:solidFill>
                      <a:prstDash val="solid"/>
                      <a:round/>
                      <a:headEnd type="none" w="med" len="med"/>
                      <a:tailEnd type="none" w="med" len="med"/>
                    </a:lnR>
                    <a:solidFill>
                      <a:schemeClr val="accent1">
                        <a:alpha val="20000"/>
                      </a:schemeClr>
                    </a:solidFill>
                  </a:tcPr>
                </a:tc>
                <a:tc>
                  <a:txBody>
                    <a:bodyPr/>
                    <a:lstStyle/>
                    <a:p>
                      <a:pPr algn="ctr" fontAlgn="b"/>
                      <a:r>
                        <a:rPr lang="en-US" sz="1600" b="0" i="0" u="none" strike="noStrike">
                          <a:solidFill>
                            <a:srgbClr val="000000"/>
                          </a:solidFill>
                          <a:effectLst/>
                          <a:latin typeface="Calibri" panose="020F0502020204030204" pitchFamily="34" charset="0"/>
                        </a:rPr>
                        <a:t>6.4%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San Antonio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Austin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Portland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Columbus (OH)</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Sacramento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San Diego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Seattle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Houston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San Francisco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Nashville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1" i="0" u="none" strike="noStrike">
                          <a:solidFill>
                            <a:srgbClr val="000000"/>
                          </a:solidFill>
                          <a:effectLst/>
                          <a:latin typeface="Calibri" panose="020F0502020204030204" pitchFamily="34" charset="0"/>
                        </a:rPr>
                        <a:t>Denver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Inland Empire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5228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Majority of Lease-Up Supply in Major Markets Was Delivered &lt;1 Year Ago</a:t>
            </a:r>
          </a:p>
        </p:txBody>
      </p:sp>
      <p:graphicFrame>
        <p:nvGraphicFramePr>
          <p:cNvPr id="8" name="Table 7">
            <a:extLst>
              <a:ext uri="{FF2B5EF4-FFF2-40B4-BE49-F238E27FC236}">
                <a16:creationId xmlns:a16="http://schemas.microsoft.com/office/drawing/2014/main" id="{BC2A5227-6186-4391-809E-EA85B132E46E}"/>
              </a:ext>
            </a:extLst>
          </p:cNvPr>
          <p:cNvGraphicFramePr>
            <a:graphicFrameLocks noGrp="1"/>
          </p:cNvGraphicFramePr>
          <p:nvPr>
            <p:extLst>
              <p:ext uri="{D42A27DB-BD31-4B8C-83A1-F6EECF244321}">
                <p14:modId xmlns:p14="http://schemas.microsoft.com/office/powerpoint/2010/main" val="910605335"/>
              </p:ext>
            </p:extLst>
          </p:nvPr>
        </p:nvGraphicFramePr>
        <p:xfrm>
          <a:off x="217055"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u="none" strike="noStrike">
                          <a:solidFill>
                            <a:srgbClr val="0070C0"/>
                          </a:solidFill>
                          <a:effectLst/>
                          <a:latin typeface="+mn-lt"/>
                        </a:rPr>
                        <a:t>Market</a:t>
                      </a:r>
                      <a:endParaRPr lang="en-US" sz="1600" b="1" i="0" u="none" strike="noStrike">
                        <a:solidFill>
                          <a:srgbClr val="0070C0"/>
                        </a:solidFill>
                        <a:effectLst/>
                        <a:latin typeface="+mn-lt"/>
                      </a:endParaRPr>
                    </a:p>
                  </a:txBody>
                  <a:tcPr marL="9525" marR="9525" marT="9525" marB="0" anchor="ctr">
                    <a:lnL>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600" b="1" i="0" u="none" strike="noStrike">
                          <a:solidFill>
                            <a:srgbClr val="0070C0"/>
                          </a:solidFill>
                          <a:effectLst/>
                          <a:latin typeface="+mn-lt"/>
                        </a:rPr>
                        <a:t>Lease-Up % of Existing Inventory</a:t>
                      </a:r>
                    </a:p>
                  </a:txBody>
                  <a:tcPr marL="9525" marR="9525" marT="9525" marB="0" anchor="ctr">
                    <a:lnL w="12700" cap="flat" cmpd="sng" algn="ctr">
                      <a:solidFill>
                        <a:schemeClr val="tx1"/>
                      </a:solidFill>
                      <a:prstDash val="solid"/>
                      <a:round/>
                      <a:headEnd type="none" w="med" len="med"/>
                      <a:tailEnd type="none" w="med" len="med"/>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Las Vegas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12.9%</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Philadelphia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12.4%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Orlando</a:t>
                      </a:r>
                    </a:p>
                  </a:txBody>
                  <a:tcPr marL="9525" marR="9525" marT="9525" marB="0" anchor="b">
                    <a:lnR w="12700" cap="flat" cmpd="sng" algn="ctr">
                      <a:solidFill>
                        <a:schemeClr val="tx1"/>
                      </a:solidFill>
                      <a:prstDash val="solid"/>
                      <a:round/>
                      <a:headEnd type="none" w="med" len="med"/>
                      <a:tailEnd type="none" w="med" len="med"/>
                    </a:lnR>
                    <a:solidFill>
                      <a:schemeClr val="accent1">
                        <a:alpha val="20000"/>
                      </a:schemeClr>
                    </a:solidFill>
                  </a:tcPr>
                </a:tc>
                <a:tc>
                  <a:txBody>
                    <a:bodyPr/>
                    <a:lstStyle/>
                    <a:p>
                      <a:pPr algn="ctr" fontAlgn="b"/>
                      <a:r>
                        <a:rPr lang="en-US" sz="1600" b="0" i="0" u="none" strike="noStrike">
                          <a:solidFill>
                            <a:srgbClr val="000000"/>
                          </a:solidFill>
                          <a:effectLst/>
                          <a:latin typeface="Calibri" panose="020F0502020204030204" pitchFamily="34" charset="0"/>
                        </a:rPr>
                        <a:t>11.5%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Atlanta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New York</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Tampa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Charlotte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Boston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Phoenix</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9.4%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Washington DC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Miami</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Minneapolis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Charleston (SC)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rtl="0" fontAlgn="b"/>
                      <a:r>
                        <a:rPr lang="en-US" sz="1600" b="0" i="0" u="none" strike="noStrike">
                          <a:solidFill>
                            <a:srgbClr val="000000"/>
                          </a:solidFill>
                          <a:effectLst/>
                          <a:latin typeface="Calibri" panose="020F0502020204030204" pitchFamily="34" charset="0"/>
                        </a:rPr>
                        <a:t>Los Angeles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Chicago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2" name="TextBox 1">
            <a:extLst>
              <a:ext uri="{FF2B5EF4-FFF2-40B4-BE49-F238E27FC236}">
                <a16:creationId xmlns:a16="http://schemas.microsoft.com/office/drawing/2014/main" id="{4943FBE1-49DA-5E6A-5779-CDE791157835}"/>
              </a:ext>
            </a:extLst>
          </p:cNvPr>
          <p:cNvSpPr txBox="1"/>
          <p:nvPr/>
        </p:nvSpPr>
        <p:spPr>
          <a:xfrm>
            <a:off x="0" y="6572777"/>
            <a:ext cx="1219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Lease-up supply delivered in the trailing 36 months.</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 Data as of August 2024</a:t>
            </a:r>
            <a:r>
              <a:rPr lang="en-US" sz="1200">
                <a:solidFill>
                  <a:srgbClr val="000000"/>
                </a:solidFill>
                <a:latin typeface="Calibri" panose="020F0502020204030204"/>
                <a:ea typeface="Calibri Light" charset="0"/>
                <a:cs typeface="Calibri Light" charset="0"/>
              </a:rPr>
              <a:t> |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spTree>
    <p:extLst>
      <p:ext uri="{BB962C8B-B14F-4D97-AF65-F5344CB8AC3E}">
        <p14:creationId xmlns:p14="http://schemas.microsoft.com/office/powerpoint/2010/main" val="1712141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307AF-9B79-6767-5F99-861633AA298E}"/>
              </a:ext>
            </a:extLst>
          </p:cNvPr>
          <p:cNvSpPr txBox="1">
            <a:spLocks/>
          </p:cNvSpPr>
          <p:nvPr/>
        </p:nvSpPr>
        <p:spPr>
          <a:xfrm>
            <a:off x="0" y="171989"/>
            <a:ext cx="12192000" cy="4823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Nearly All of the Top Metros Have Seen a Decrease in Lease-up Supply Since 2021</a:t>
            </a:r>
            <a:endParaRPr kumimoji="0" lang="en-US" sz="2800" b="0" i="0" u="none" strike="noStrike" kern="1200" cap="none" spc="0" normalizeH="0" baseline="0" noProof="0">
              <a:ln>
                <a:noFill/>
              </a:ln>
              <a:effectLst/>
              <a:uLnTx/>
              <a:uFillTx/>
              <a:latin typeface="Calibri Light" panose="020F0302020204030204"/>
            </a:endParaRPr>
          </a:p>
        </p:txBody>
      </p:sp>
      <p:sp>
        <p:nvSpPr>
          <p:cNvPr id="4" name="TextBox 3">
            <a:extLst>
              <a:ext uri="{FF2B5EF4-FFF2-40B4-BE49-F238E27FC236}">
                <a16:creationId xmlns:a16="http://schemas.microsoft.com/office/drawing/2014/main" id="{9443406A-3163-2467-052E-8CDE40B86C58}"/>
              </a:ext>
            </a:extLst>
          </p:cNvPr>
          <p:cNvSpPr txBox="1"/>
          <p:nvPr/>
        </p:nvSpPr>
        <p:spPr>
          <a:xfrm>
            <a:off x="0" y="6572777"/>
            <a:ext cx="1219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Calibri Light" charset="0"/>
                <a:cs typeface="Calibri Light" charset="0"/>
              </a:rPr>
              <a:t>Gray dashed lines denote national.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Lease-up supply delivered in the trailing 36 months as a % of existing inventory. Data as of August</a:t>
            </a:r>
            <a:r>
              <a:rPr lang="en-US" sz="1200">
                <a:solidFill>
                  <a:srgbClr val="000000"/>
                </a:solidFill>
                <a:latin typeface="Calibri" panose="020F0502020204030204"/>
                <a:ea typeface="Calibri Light" charset="0"/>
                <a:cs typeface="Calibri Light"/>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2024 | Source: Yardi Matrix</a:t>
            </a:r>
          </a:p>
        </p:txBody>
      </p:sp>
      <p:graphicFrame>
        <p:nvGraphicFramePr>
          <p:cNvPr id="3" name="Chart 2">
            <a:extLst>
              <a:ext uri="{FF2B5EF4-FFF2-40B4-BE49-F238E27FC236}">
                <a16:creationId xmlns:a16="http://schemas.microsoft.com/office/drawing/2014/main" id="{2EFB3560-CFA1-4D04-A5BF-25709E723109}"/>
              </a:ext>
            </a:extLst>
          </p:cNvPr>
          <p:cNvGraphicFramePr>
            <a:graphicFrameLocks/>
          </p:cNvGraphicFramePr>
          <p:nvPr>
            <p:extLst>
              <p:ext uri="{D42A27DB-BD31-4B8C-83A1-F6EECF244321}">
                <p14:modId xmlns:p14="http://schemas.microsoft.com/office/powerpoint/2010/main" val="2140631914"/>
              </p:ext>
            </p:extLst>
          </p:nvPr>
        </p:nvGraphicFramePr>
        <p:xfrm>
          <a:off x="1112520" y="870370"/>
          <a:ext cx="9966960" cy="548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12083227"/>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E29F40C0-3066-4BB6-B1F1-D4CAD70C4111}"/>
              </a:ext>
            </a:extLst>
          </p:cNvPr>
          <p:cNvGraphicFramePr>
            <a:graphicFrameLocks/>
          </p:cNvGraphicFramePr>
          <p:nvPr>
            <p:extLst>
              <p:ext uri="{D42A27DB-BD31-4B8C-83A1-F6EECF244321}">
                <p14:modId xmlns:p14="http://schemas.microsoft.com/office/powerpoint/2010/main" val="1491482621"/>
              </p:ext>
            </p:extLst>
          </p:nvPr>
        </p:nvGraphicFramePr>
        <p:xfrm>
          <a:off x="7311501" y="847506"/>
          <a:ext cx="4572000" cy="549702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5228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Secondary Markets on the East Coast Have the Most Lease-Up Supply</a:t>
            </a:r>
          </a:p>
        </p:txBody>
      </p:sp>
      <p:graphicFrame>
        <p:nvGraphicFramePr>
          <p:cNvPr id="8" name="Table 7">
            <a:extLst>
              <a:ext uri="{FF2B5EF4-FFF2-40B4-BE49-F238E27FC236}">
                <a16:creationId xmlns:a16="http://schemas.microsoft.com/office/drawing/2014/main" id="{BC2A5227-6186-4391-809E-EA85B132E46E}"/>
              </a:ext>
            </a:extLst>
          </p:cNvPr>
          <p:cNvGraphicFramePr>
            <a:graphicFrameLocks noGrp="1"/>
          </p:cNvGraphicFramePr>
          <p:nvPr>
            <p:extLst>
              <p:ext uri="{D42A27DB-BD31-4B8C-83A1-F6EECF244321}">
                <p14:modId xmlns:p14="http://schemas.microsoft.com/office/powerpoint/2010/main" val="2043878395"/>
              </p:ext>
            </p:extLst>
          </p:nvPr>
        </p:nvGraphicFramePr>
        <p:xfrm>
          <a:off x="217055"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1" u="none" strike="noStrike">
                          <a:solidFill>
                            <a:srgbClr val="0070C0"/>
                          </a:solidFill>
                          <a:effectLst/>
                        </a:rPr>
                        <a:t>Lease-Up % of 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White Plains</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19.0%</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New Jersey-Centr.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15.4%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SW Florida Coast</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Pensacola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14.7%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N. Central Florida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13.6%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Memphis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12.2%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Baltimore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Long Island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Cleveland - Akron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N. New Jersey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Jacksonville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Central East Texas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Lansing-Ann Arbor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0" i="0" u="none" strike="noStrike">
                          <a:solidFill>
                            <a:srgbClr val="000000"/>
                          </a:solidFill>
                          <a:effectLst/>
                          <a:latin typeface="Calibri" panose="020F0502020204030204" pitchFamily="34" charset="0"/>
                        </a:rPr>
                        <a:t>Cincinnati</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8.5%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Bridgeport</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8.4%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graphicFrame>
        <p:nvGraphicFramePr>
          <p:cNvPr id="9" name="Table 8">
            <a:extLst>
              <a:ext uri="{FF2B5EF4-FFF2-40B4-BE49-F238E27FC236}">
                <a16:creationId xmlns:a16="http://schemas.microsoft.com/office/drawing/2014/main" id="{031A6217-5CD0-458C-A65C-00D55B9989C7}"/>
              </a:ext>
            </a:extLst>
          </p:cNvPr>
          <p:cNvGraphicFramePr>
            <a:graphicFrameLocks noGrp="1"/>
          </p:cNvGraphicFramePr>
          <p:nvPr>
            <p:extLst>
              <p:ext uri="{D42A27DB-BD31-4B8C-83A1-F6EECF244321}">
                <p14:modId xmlns:p14="http://schemas.microsoft.com/office/powerpoint/2010/main" val="88290875"/>
              </p:ext>
            </p:extLst>
          </p:nvPr>
        </p:nvGraphicFramePr>
        <p:xfrm>
          <a:off x="3764280"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b="1"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t"/>
                      <a:r>
                        <a:rPr lang="en-US" sz="1600" b="1" u="none" strike="noStrike">
                          <a:solidFill>
                            <a:srgbClr val="0070C0"/>
                          </a:solidFill>
                          <a:effectLst/>
                        </a:rPr>
                        <a:t>Lease-Up % of 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Detroit</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b="0" i="0" u="none" strike="noStrike">
                          <a:solidFill>
                            <a:srgbClr val="000000"/>
                          </a:solidFill>
                          <a:effectLst/>
                          <a:latin typeface="Calibri" panose="020F0502020204030204" pitchFamily="34" charset="0"/>
                        </a:rPr>
                        <a:t>8.4%</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Winson-Salem</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8.2%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Kansas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Boise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Tacoma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Indianapolis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New Orleans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Milwaukee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Salt Lake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Richmond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1" i="0" u="none" strike="noStrike">
                          <a:solidFill>
                            <a:srgbClr val="000000"/>
                          </a:solidFill>
                          <a:effectLst/>
                          <a:latin typeface="Calibri" panose="020F0502020204030204" pitchFamily="34" charset="0"/>
                        </a:rPr>
                        <a:t>Colorado Springs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4.2%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Greenville (SC)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Central Valley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0" i="0" u="none" strike="noStrike">
                          <a:solidFill>
                            <a:srgbClr val="000000"/>
                          </a:solidFill>
                          <a:effectLst/>
                          <a:latin typeface="Calibri" panose="020F0502020204030204" pitchFamily="34" charset="0"/>
                        </a:rPr>
                        <a:t>Orange County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Oklahoma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3"/>
                  </a:ext>
                </a:extLst>
              </a:tr>
            </a:tbl>
          </a:graphicData>
        </a:graphic>
      </p:graphicFrame>
      <p:sp>
        <p:nvSpPr>
          <p:cNvPr id="7" name="TextBox 6">
            <a:extLst>
              <a:ext uri="{FF2B5EF4-FFF2-40B4-BE49-F238E27FC236}">
                <a16:creationId xmlns:a16="http://schemas.microsoft.com/office/drawing/2014/main" id="{AD30A9C8-2C53-57AC-6678-9C523D9D038D}"/>
              </a:ext>
            </a:extLst>
          </p:cNvPr>
          <p:cNvSpPr txBox="1"/>
          <p:nvPr/>
        </p:nvSpPr>
        <p:spPr>
          <a:xfrm>
            <a:off x="0" y="6572777"/>
            <a:ext cx="1219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Top 30 Secondary markets based on total NRSF. </a:t>
            </a:r>
            <a:r>
              <a:rPr lang="en-US" sz="1200">
                <a:solidFill>
                  <a:srgbClr val="000000"/>
                </a:solidFill>
                <a:latin typeface="Calibri" panose="020F0502020204030204"/>
                <a:ea typeface="Calibri Light" charset="0"/>
                <a:cs typeface="Calibri Light" charset="0"/>
              </a:rPr>
              <a:t>Lease-up supply delivered in the trailing 36 months.</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 Data as of August 2024</a:t>
            </a:r>
            <a:r>
              <a:rPr lang="en-US" sz="1200">
                <a:solidFill>
                  <a:srgbClr val="000000"/>
                </a:solidFill>
                <a:latin typeface="Calibri" panose="020F0502020204030204"/>
                <a:ea typeface="Calibri Light" charset="0"/>
                <a:cs typeface="Calibri Light" charset="0"/>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 Source: Yardi Matrix</a:t>
            </a:r>
          </a:p>
        </p:txBody>
      </p:sp>
    </p:spTree>
    <p:extLst>
      <p:ext uri="{BB962C8B-B14F-4D97-AF65-F5344CB8AC3E}">
        <p14:creationId xmlns:p14="http://schemas.microsoft.com/office/powerpoint/2010/main" val="2849079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A74C2B1-F4FE-4744-BECD-122960C81461}"/>
              </a:ext>
            </a:extLst>
          </p:cNvPr>
          <p:cNvGraphicFramePr>
            <a:graphicFrameLocks/>
          </p:cNvGraphicFramePr>
          <p:nvPr>
            <p:extLst>
              <p:ext uri="{D42A27DB-BD31-4B8C-83A1-F6EECF244321}">
                <p14:modId xmlns:p14="http://schemas.microsoft.com/office/powerpoint/2010/main" val="576579991"/>
              </p:ext>
            </p:extLst>
          </p:nvPr>
        </p:nvGraphicFramePr>
        <p:xfrm>
          <a:off x="1326058" y="1349597"/>
          <a:ext cx="9539883" cy="482260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A3EEF0C-3408-55BA-E9A3-86737A0B63AB}"/>
              </a:ext>
            </a:extLst>
          </p:cNvPr>
          <p:cNvSpPr txBox="1">
            <a:spLocks/>
          </p:cNvSpPr>
          <p:nvPr/>
        </p:nvSpPr>
        <p:spPr>
          <a:xfrm>
            <a:off x="0" y="231010"/>
            <a:ext cx="12192000" cy="88757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Total Population is Increasing Only Modestly, With Immigration Giving a Short-Term Boost in Recent Years (Which CBO Numbers Better Estimate Than the Census)</a:t>
            </a:r>
          </a:p>
        </p:txBody>
      </p:sp>
      <p:sp>
        <p:nvSpPr>
          <p:cNvPr id="5" name="Rectangle 4">
            <a:extLst>
              <a:ext uri="{FF2B5EF4-FFF2-40B4-BE49-F238E27FC236}">
                <a16:creationId xmlns:a16="http://schemas.microsoft.com/office/drawing/2014/main" id="{62E82B64-834E-457B-97B9-92F4CDB0CFF1}"/>
              </a:ext>
            </a:extLst>
          </p:cNvPr>
          <p:cNvSpPr/>
          <p:nvPr/>
        </p:nvSpPr>
        <p:spPr>
          <a:xfrm>
            <a:off x="0" y="6396157"/>
            <a:ext cx="10679185"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Moody’s Analytics; U.S. Census Bureau; Congressional Budget Office; “Noncitizen Coverage and Its Effects On U.S. Population Statistics,” J. David Brown, Misty L. </a:t>
            </a:r>
            <a:r>
              <a:rPr kumimoji="0" lang="en-US" sz="1200" b="0" i="0" u="none" strike="noStrike" kern="1200" cap="none" spc="0" normalizeH="0" baseline="0" noProof="0" err="1">
                <a:ln>
                  <a:noFill/>
                </a:ln>
                <a:solidFill>
                  <a:srgbClr val="000000"/>
                </a:solidFill>
                <a:effectLst/>
                <a:uLnTx/>
                <a:uFillTx/>
                <a:latin typeface="Calibri" panose="020F0502020204030204"/>
                <a:ea typeface="Calibri Light" charset="0"/>
                <a:cs typeface="Calibri Light" charset="0"/>
              </a:rPr>
              <a:t>Heggeness</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and Marta Murray-Close (2023) </a:t>
            </a:r>
          </a:p>
        </p:txBody>
      </p:sp>
    </p:spTree>
    <p:extLst>
      <p:ext uri="{BB962C8B-B14F-4D97-AF65-F5344CB8AC3E}">
        <p14:creationId xmlns:p14="http://schemas.microsoft.com/office/powerpoint/2010/main" val="2359843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5186680-B72A-448A-9F0D-77A8192507F2}"/>
              </a:ext>
            </a:extLst>
          </p:cNvPr>
          <p:cNvGraphicFramePr>
            <a:graphicFrameLocks/>
          </p:cNvGraphicFramePr>
          <p:nvPr>
            <p:extLst>
              <p:ext uri="{D42A27DB-BD31-4B8C-83A1-F6EECF244321}">
                <p14:modId xmlns:p14="http://schemas.microsoft.com/office/powerpoint/2010/main" val="2283003881"/>
              </p:ext>
            </p:extLst>
          </p:nvPr>
        </p:nvGraphicFramePr>
        <p:xfrm>
          <a:off x="1061987" y="1274076"/>
          <a:ext cx="10068025" cy="509895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8E2EAC0-D889-4A31-BC67-DA11DAB4CAAD}"/>
              </a:ext>
            </a:extLst>
          </p:cNvPr>
          <p:cNvSpPr txBox="1"/>
          <p:nvPr/>
        </p:nvSpPr>
        <p:spPr>
          <a:xfrm>
            <a:off x="0" y="6581001"/>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
        <p:nvSpPr>
          <p:cNvPr id="5" name="Title 1">
            <a:extLst>
              <a:ext uri="{FF2B5EF4-FFF2-40B4-BE49-F238E27FC236}">
                <a16:creationId xmlns:a16="http://schemas.microsoft.com/office/drawing/2014/main" id="{7B947461-4542-4EE9-A754-DA06835FE832}"/>
              </a:ext>
            </a:extLst>
          </p:cNvPr>
          <p:cNvSpPr txBox="1">
            <a:spLocks/>
          </p:cNvSpPr>
          <p:nvPr/>
        </p:nvSpPr>
        <p:spPr>
          <a:xfrm>
            <a:off x="0" y="166982"/>
            <a:ext cx="12192000" cy="80042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There Has Been a Substantial Uptick in the Number of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Abandoned Storage Projects Over the Past Several Months</a:t>
            </a:r>
          </a:p>
        </p:txBody>
      </p:sp>
    </p:spTree>
    <p:extLst>
      <p:ext uri="{BB962C8B-B14F-4D97-AF65-F5344CB8AC3E}">
        <p14:creationId xmlns:p14="http://schemas.microsoft.com/office/powerpoint/2010/main" val="1506401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C80725DD-FC70-BDE2-9406-C4C9D94DF4FA}"/>
              </a:ext>
            </a:extLst>
          </p:cNvPr>
          <p:cNvGraphicFramePr>
            <a:graphicFrameLocks/>
          </p:cNvGraphicFramePr>
          <p:nvPr>
            <p:extLst>
              <p:ext uri="{D42A27DB-BD31-4B8C-83A1-F6EECF244321}">
                <p14:modId xmlns:p14="http://schemas.microsoft.com/office/powerpoint/2010/main" val="300789235"/>
              </p:ext>
            </p:extLst>
          </p:nvPr>
        </p:nvGraphicFramePr>
        <p:xfrm>
          <a:off x="3671887" y="389075"/>
          <a:ext cx="4848225" cy="2883525"/>
        </p:xfrm>
        <a:graphic>
          <a:graphicData uri="http://schemas.openxmlformats.org/drawingml/2006/chart">
            <c:chart xmlns:c="http://schemas.openxmlformats.org/drawingml/2006/chart" xmlns:r="http://schemas.openxmlformats.org/officeDocument/2006/relationships" r:id="rId3"/>
          </a:graphicData>
        </a:graphic>
      </p:graphicFrame>
      <p:cxnSp>
        <p:nvCxnSpPr>
          <p:cNvPr id="30" name="Straight Connector 29">
            <a:extLst>
              <a:ext uri="{FF2B5EF4-FFF2-40B4-BE49-F238E27FC236}">
                <a16:creationId xmlns:a16="http://schemas.microsoft.com/office/drawing/2014/main" id="{4719E889-22B0-447A-A91B-02915593F3D2}"/>
              </a:ext>
            </a:extLst>
          </p:cNvPr>
          <p:cNvCxnSpPr>
            <a:cxnSpLocks/>
          </p:cNvCxnSpPr>
          <p:nvPr/>
        </p:nvCxnSpPr>
        <p:spPr>
          <a:xfrm flipH="1">
            <a:off x="7110762" y="1885107"/>
            <a:ext cx="708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E043AB6-8C55-4474-B1FF-24A65B8C7A0D}"/>
              </a:ext>
            </a:extLst>
          </p:cNvPr>
          <p:cNvCxnSpPr>
            <a:cxnSpLocks/>
          </p:cNvCxnSpPr>
          <p:nvPr/>
        </p:nvCxnSpPr>
        <p:spPr>
          <a:xfrm flipH="1" flipV="1">
            <a:off x="4265659" y="1446629"/>
            <a:ext cx="1019056" cy="87749"/>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9F466A-4403-4E4E-A69D-A1555A0CDA35}"/>
              </a:ext>
            </a:extLst>
          </p:cNvPr>
          <p:cNvCxnSpPr>
            <a:cxnSpLocks/>
          </p:cNvCxnSpPr>
          <p:nvPr/>
        </p:nvCxnSpPr>
        <p:spPr>
          <a:xfrm flipH="1">
            <a:off x="4352925" y="2266950"/>
            <a:ext cx="931790" cy="87749"/>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57" name="Table 56">
            <a:extLst>
              <a:ext uri="{FF2B5EF4-FFF2-40B4-BE49-F238E27FC236}">
                <a16:creationId xmlns:a16="http://schemas.microsoft.com/office/drawing/2014/main" id="{5F02D11D-A609-40A6-9B86-1867B760AC31}"/>
              </a:ext>
            </a:extLst>
          </p:cNvPr>
          <p:cNvGraphicFramePr>
            <a:graphicFrameLocks noGrp="1"/>
          </p:cNvGraphicFramePr>
          <p:nvPr>
            <p:extLst>
              <p:ext uri="{D42A27DB-BD31-4B8C-83A1-F6EECF244321}">
                <p14:modId xmlns:p14="http://schemas.microsoft.com/office/powerpoint/2010/main" val="1843107474"/>
              </p:ext>
            </p:extLst>
          </p:nvPr>
        </p:nvGraphicFramePr>
        <p:xfrm>
          <a:off x="223977" y="3036729"/>
          <a:ext cx="3805601" cy="3274695"/>
        </p:xfrm>
        <a:graphic>
          <a:graphicData uri="http://schemas.openxmlformats.org/drawingml/2006/table">
            <a:tbl>
              <a:tblPr firstRow="1" bandRow="1">
                <a:tableStyleId>{3B4B98B0-60AC-42C2-AFA5-B58CD77FA1E5}</a:tableStyleId>
              </a:tblPr>
              <a:tblGrid>
                <a:gridCol w="1564423">
                  <a:extLst>
                    <a:ext uri="{9D8B030D-6E8A-4147-A177-3AD203B41FA5}">
                      <a16:colId xmlns:a16="http://schemas.microsoft.com/office/drawing/2014/main" val="20000"/>
                    </a:ext>
                  </a:extLst>
                </a:gridCol>
                <a:gridCol w="952742">
                  <a:extLst>
                    <a:ext uri="{9D8B030D-6E8A-4147-A177-3AD203B41FA5}">
                      <a16:colId xmlns:a16="http://schemas.microsoft.com/office/drawing/2014/main" val="20002"/>
                    </a:ext>
                  </a:extLst>
                </a:gridCol>
                <a:gridCol w="1288436">
                  <a:extLst>
                    <a:ext uri="{9D8B030D-6E8A-4147-A177-3AD203B41FA5}">
                      <a16:colId xmlns:a16="http://schemas.microsoft.com/office/drawing/2014/main" val="20001"/>
                    </a:ext>
                  </a:extLst>
                </a:gridCol>
              </a:tblGrid>
              <a:tr h="27142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600" b="1" u="none" strike="noStrike">
                          <a:solidFill>
                            <a:schemeClr val="bg1"/>
                          </a:solidFill>
                          <a:effectLst/>
                        </a:rPr>
                        <a:t>Top 10 Markets</a:t>
                      </a:r>
                      <a:endParaRPr lang="en-US" sz="1600" b="1" i="0" u="none" strike="noStrike">
                        <a:solidFill>
                          <a:schemeClr val="bg1"/>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0048A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u="none" strike="noStrike">
                          <a:solidFill>
                            <a:schemeClr val="bg1"/>
                          </a:solidFill>
                          <a:effectLst/>
                        </a:rPr>
                        <a:t>NRSF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0048A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u="none" strike="noStrike">
                          <a:solidFill>
                            <a:schemeClr val="bg1"/>
                          </a:solidFill>
                          <a:effectLst/>
                        </a:rPr>
                        <a:t>UC</a:t>
                      </a:r>
                      <a:r>
                        <a:rPr lang="en-US" sz="1600" b="1" u="none" strike="noStrike" baseline="0">
                          <a:solidFill>
                            <a:schemeClr val="bg1"/>
                          </a:solidFill>
                          <a:effectLst/>
                        </a:rPr>
                        <a:t> </a:t>
                      </a:r>
                    </a:p>
                    <a:p>
                      <a:pPr algn="ctr" fontAlgn="b"/>
                      <a:r>
                        <a:rPr lang="en-US" sz="1600" b="1" u="none" strike="noStrike" baseline="0">
                          <a:solidFill>
                            <a:schemeClr val="bg1"/>
                          </a:solidFill>
                          <a:effectLst/>
                        </a:rPr>
                        <a:t>as a % of</a:t>
                      </a:r>
                    </a:p>
                    <a:p>
                      <a:pPr algn="ctr" fontAlgn="b"/>
                      <a:r>
                        <a:rPr lang="en-US" sz="1600" b="1" u="none" strike="noStrike" baseline="0">
                          <a:solidFill>
                            <a:schemeClr val="bg1"/>
                          </a:solidFill>
                          <a:effectLst/>
                        </a:rPr>
                        <a:t>Existing Stock</a:t>
                      </a:r>
                      <a:endParaRPr lang="en-US" sz="1600" b="1" i="0" u="none" strike="noStrike">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rgbClr val="0048A9"/>
                    </a:solidFill>
                  </a:tcPr>
                </a:tc>
                <a:extLst>
                  <a:ext uri="{0D108BD9-81ED-4DB2-BD59-A6C34878D82A}">
                    <a16:rowId xmlns:a16="http://schemas.microsoft.com/office/drawing/2014/main" val="10000"/>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Columbia MO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214,845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14.8%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Athens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628,460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13.7%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N. Central Florida</a:t>
                      </a:r>
                    </a:p>
                  </a:txBody>
                  <a:tcPr marL="9525" marR="9525" marT="9525" marB="0" anchor="ctr">
                    <a:lnR w="12700" cap="flat" cmpd="sng" algn="ctr">
                      <a:solidFill>
                        <a:schemeClr val="tx1"/>
                      </a:solidFill>
                      <a:prstDash val="solid"/>
                      <a:round/>
                      <a:headEnd type="none" w="med" len="med"/>
                      <a:tailEnd type="none" w="med" len="med"/>
                    </a:lnR>
                    <a:solidFill>
                      <a:schemeClr val="accent1">
                        <a:alpha val="20000"/>
                      </a:schemeClr>
                    </a:solidFill>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1,081,692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9.5%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51701112"/>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Harrisburg</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770,868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9.3%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SW Florida Coast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1,900,349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Little Rock</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733,678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Savannah</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515,844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South Bend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375,323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Port St. Lucie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534,098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Hickory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176,480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graphicFrame>
        <p:nvGraphicFramePr>
          <p:cNvPr id="58" name="Table 57">
            <a:extLst>
              <a:ext uri="{FF2B5EF4-FFF2-40B4-BE49-F238E27FC236}">
                <a16:creationId xmlns:a16="http://schemas.microsoft.com/office/drawing/2014/main" id="{05102D76-273A-4EBC-8C0A-97FD425CB772}"/>
              </a:ext>
            </a:extLst>
          </p:cNvPr>
          <p:cNvGraphicFramePr>
            <a:graphicFrameLocks noGrp="1"/>
          </p:cNvGraphicFramePr>
          <p:nvPr>
            <p:extLst>
              <p:ext uri="{D42A27DB-BD31-4B8C-83A1-F6EECF244321}">
                <p14:modId xmlns:p14="http://schemas.microsoft.com/office/powerpoint/2010/main" val="1790644893"/>
              </p:ext>
            </p:extLst>
          </p:nvPr>
        </p:nvGraphicFramePr>
        <p:xfrm>
          <a:off x="4210335" y="3036731"/>
          <a:ext cx="3805601" cy="3274695"/>
        </p:xfrm>
        <a:graphic>
          <a:graphicData uri="http://schemas.openxmlformats.org/drawingml/2006/table">
            <a:tbl>
              <a:tblPr firstRow="1" bandRow="1">
                <a:tableStyleId>{3B4B98B0-60AC-42C2-AFA5-B58CD77FA1E5}</a:tableStyleId>
              </a:tblPr>
              <a:tblGrid>
                <a:gridCol w="1586961">
                  <a:extLst>
                    <a:ext uri="{9D8B030D-6E8A-4147-A177-3AD203B41FA5}">
                      <a16:colId xmlns:a16="http://schemas.microsoft.com/office/drawing/2014/main" val="20000"/>
                    </a:ext>
                  </a:extLst>
                </a:gridCol>
                <a:gridCol w="951162">
                  <a:extLst>
                    <a:ext uri="{9D8B030D-6E8A-4147-A177-3AD203B41FA5}">
                      <a16:colId xmlns:a16="http://schemas.microsoft.com/office/drawing/2014/main" val="20002"/>
                    </a:ext>
                  </a:extLst>
                </a:gridCol>
                <a:gridCol w="1267478">
                  <a:extLst>
                    <a:ext uri="{9D8B030D-6E8A-4147-A177-3AD203B41FA5}">
                      <a16:colId xmlns:a16="http://schemas.microsoft.com/office/drawing/2014/main" val="20001"/>
                    </a:ext>
                  </a:extLst>
                </a:gridCol>
              </a:tblGrid>
              <a:tr h="54908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600" b="1" u="none" strike="noStrike">
                          <a:solidFill>
                            <a:schemeClr val="bg1"/>
                          </a:solidFill>
                          <a:effectLst/>
                        </a:rPr>
                        <a:t>Top 10 Markets</a:t>
                      </a:r>
                      <a:endParaRPr lang="en-US" sz="1600" b="1" i="0" u="none" strike="noStrike">
                        <a:solidFill>
                          <a:schemeClr val="bg1"/>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A9A9A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u="none" strike="noStrike">
                          <a:solidFill>
                            <a:schemeClr val="bg1"/>
                          </a:solidFill>
                          <a:effectLst/>
                        </a:rPr>
                        <a:t>NRSF</a:t>
                      </a:r>
                      <a:endParaRPr lang="en-US" sz="1600" b="1" i="0" u="none" strike="noStrike">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rgbClr val="A9A9A9"/>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u="none" strike="noStrike">
                          <a:solidFill>
                            <a:schemeClr val="bg1"/>
                          </a:solidFill>
                          <a:effectLst/>
                        </a:rPr>
                        <a:t>Planned</a:t>
                      </a:r>
                      <a:endParaRPr lang="en-US" sz="1600" b="1" u="none" strike="noStrike" baseline="0">
                        <a:solidFill>
                          <a:schemeClr val="bg1"/>
                        </a:solidFill>
                        <a:effectLst/>
                      </a:endParaRPr>
                    </a:p>
                    <a:p>
                      <a:pPr algn="ctr" fontAlgn="b"/>
                      <a:r>
                        <a:rPr lang="en-US" sz="1600" b="1" u="none" strike="noStrike" baseline="0">
                          <a:solidFill>
                            <a:schemeClr val="bg1"/>
                          </a:solidFill>
                          <a:effectLst/>
                        </a:rPr>
                        <a:t>as a % of</a:t>
                      </a:r>
                    </a:p>
                    <a:p>
                      <a:pPr algn="ctr" fontAlgn="b"/>
                      <a:r>
                        <a:rPr lang="en-US" sz="1600" b="1" u="none" strike="noStrike" baseline="0">
                          <a:solidFill>
                            <a:schemeClr val="bg1"/>
                          </a:solidFill>
                          <a:effectLst/>
                        </a:rPr>
                        <a:t>Existing Stock</a:t>
                      </a:r>
                      <a:endParaRPr lang="en-US" sz="1600" b="1" i="0" u="none" strike="noStrike">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rgbClr val="A9A9A9"/>
                    </a:solidFill>
                  </a:tcPr>
                </a:tc>
                <a:extLst>
                  <a:ext uri="{0D108BD9-81ED-4DB2-BD59-A6C34878D82A}">
                    <a16:rowId xmlns:a16="http://schemas.microsoft.com/office/drawing/2014/main" val="10000"/>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SW Florida Coast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6,736,343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31.7%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Port St. Lucie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1,548,789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24.6%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Tallahassee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697,214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21.7%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New Jersey - Cent.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3,134,473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21.6%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White Plains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2,411,142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20.0%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Athens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870,880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18.9%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N. Central Florida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2,056,659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18.0%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Las Vegas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3,168,051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15.4%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Philadelphia</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5,347,647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15.0%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Jacksonville</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rgbClr val="A9A9A9"/>
                      </a:solidFill>
                      <a:prstDash val="solid"/>
                      <a:round/>
                      <a:headEnd type="none" w="med" len="med"/>
                      <a:tailEnd type="none" w="med" len="med"/>
                    </a:lnB>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2,228,964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A9A9A9"/>
                      </a:solidFill>
                      <a:prstDash val="solid"/>
                      <a:round/>
                      <a:headEnd type="none" w="med" len="med"/>
                      <a:tailEnd type="none" w="med" len="med"/>
                    </a:lnB>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14.9%</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graphicFrame>
        <p:nvGraphicFramePr>
          <p:cNvPr id="59" name="Table 58">
            <a:extLst>
              <a:ext uri="{FF2B5EF4-FFF2-40B4-BE49-F238E27FC236}">
                <a16:creationId xmlns:a16="http://schemas.microsoft.com/office/drawing/2014/main" id="{E39164D8-2C08-46E8-B2D0-4A6CBBBC42C1}"/>
              </a:ext>
            </a:extLst>
          </p:cNvPr>
          <p:cNvGraphicFramePr>
            <a:graphicFrameLocks noGrp="1"/>
          </p:cNvGraphicFramePr>
          <p:nvPr>
            <p:extLst>
              <p:ext uri="{D42A27DB-BD31-4B8C-83A1-F6EECF244321}">
                <p14:modId xmlns:p14="http://schemas.microsoft.com/office/powerpoint/2010/main" val="1536098977"/>
              </p:ext>
            </p:extLst>
          </p:nvPr>
        </p:nvGraphicFramePr>
        <p:xfrm>
          <a:off x="8192869" y="3036730"/>
          <a:ext cx="3805601" cy="3274695"/>
        </p:xfrm>
        <a:graphic>
          <a:graphicData uri="http://schemas.openxmlformats.org/drawingml/2006/table">
            <a:tbl>
              <a:tblPr firstRow="1" bandRow="1">
                <a:tableStyleId>{3B4B98B0-60AC-42C2-AFA5-B58CD77FA1E5}</a:tableStyleId>
              </a:tblPr>
              <a:tblGrid>
                <a:gridCol w="1609498">
                  <a:extLst>
                    <a:ext uri="{9D8B030D-6E8A-4147-A177-3AD203B41FA5}">
                      <a16:colId xmlns:a16="http://schemas.microsoft.com/office/drawing/2014/main" val="20000"/>
                    </a:ext>
                  </a:extLst>
                </a:gridCol>
                <a:gridCol w="1016027">
                  <a:extLst>
                    <a:ext uri="{9D8B030D-6E8A-4147-A177-3AD203B41FA5}">
                      <a16:colId xmlns:a16="http://schemas.microsoft.com/office/drawing/2014/main" val="20002"/>
                    </a:ext>
                  </a:extLst>
                </a:gridCol>
                <a:gridCol w="1180076">
                  <a:extLst>
                    <a:ext uri="{9D8B030D-6E8A-4147-A177-3AD203B41FA5}">
                      <a16:colId xmlns:a16="http://schemas.microsoft.com/office/drawing/2014/main" val="20001"/>
                    </a:ext>
                  </a:extLst>
                </a:gridCol>
              </a:tblGrid>
              <a:tr h="20636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fontAlgn="b"/>
                      <a:r>
                        <a:rPr lang="en-US" sz="1600" b="1" u="none" strike="noStrike">
                          <a:solidFill>
                            <a:schemeClr val="bg1"/>
                          </a:solidFill>
                          <a:effectLst/>
                        </a:rPr>
                        <a:t>Top 10 Markets</a:t>
                      </a:r>
                      <a:endParaRPr lang="en-US" sz="1600" b="1" i="0" u="none" strike="noStrike">
                        <a:solidFill>
                          <a:schemeClr val="bg1"/>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chemeClr val="accent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u="none" strike="noStrike">
                          <a:solidFill>
                            <a:schemeClr val="bg1"/>
                          </a:solidFill>
                          <a:effectLst/>
                        </a:rPr>
                        <a:t>NRSF</a:t>
                      </a:r>
                      <a:endParaRPr lang="en-US" sz="1600" b="1" i="0" u="none" strike="noStrike">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solidFill>
                      <a:schemeClr val="accent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fontAlgn="b"/>
                      <a:r>
                        <a:rPr lang="en-US" sz="1600" b="1" u="none" strike="noStrike">
                          <a:solidFill>
                            <a:schemeClr val="bg1"/>
                          </a:solidFill>
                          <a:effectLst/>
                        </a:rPr>
                        <a:t>Prospective</a:t>
                      </a:r>
                      <a:endParaRPr lang="en-US" sz="1600" b="1" u="none" strike="noStrike" baseline="0">
                        <a:solidFill>
                          <a:schemeClr val="bg1"/>
                        </a:solidFill>
                        <a:effectLst/>
                      </a:endParaRPr>
                    </a:p>
                    <a:p>
                      <a:pPr algn="ctr" fontAlgn="b"/>
                      <a:r>
                        <a:rPr lang="en-US" sz="1600" b="1" u="none" strike="noStrike" baseline="0">
                          <a:solidFill>
                            <a:schemeClr val="bg1"/>
                          </a:solidFill>
                          <a:effectLst/>
                        </a:rPr>
                        <a:t>as a % of</a:t>
                      </a:r>
                    </a:p>
                    <a:p>
                      <a:pPr algn="ctr" fontAlgn="b"/>
                      <a:r>
                        <a:rPr lang="en-US" sz="1600" b="1" u="none" strike="noStrike" baseline="0">
                          <a:solidFill>
                            <a:schemeClr val="bg1"/>
                          </a:solidFill>
                          <a:effectLst/>
                        </a:rPr>
                        <a:t>Existing Stock</a:t>
                      </a:r>
                      <a:endParaRPr lang="en-US" sz="1600" b="1" i="0" u="none" strike="noStrike">
                        <a:solidFill>
                          <a:schemeClr val="bg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solidFill>
                      <a:schemeClr val="accent4"/>
                    </a:solidFill>
                  </a:tcPr>
                </a:tc>
                <a:extLst>
                  <a:ext uri="{0D108BD9-81ED-4DB2-BD59-A6C34878D82A}">
                    <a16:rowId xmlns:a16="http://schemas.microsoft.com/office/drawing/2014/main" val="10000"/>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Port St. Lucie</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527,536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Albany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522,407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New Jersey - Cent.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1,037,296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White Plains</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790,555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Long Island</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794,705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Columbia MO</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88,650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6.1%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Iowa City</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134,865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Honolulu</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152,000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SW Florida Coast</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1,117,757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5.3%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46888">
                <a:tc>
                  <a:txBody>
                    <a:bodyPr/>
                    <a:lstStyle/>
                    <a:p>
                      <a:pPr marL="0" algn="l"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Tampa</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rgbClr val="A9A9A9"/>
                      </a:solidFill>
                      <a:prstDash val="solid"/>
                      <a:round/>
                      <a:headEnd type="none" w="med" len="med"/>
                      <a:tailEnd type="none" w="med" len="med"/>
                    </a:lnB>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1,522,705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A9A9A9"/>
                      </a:solidFill>
                      <a:prstDash val="solid"/>
                      <a:round/>
                      <a:headEnd type="none" w="med" len="med"/>
                      <a:tailEnd type="none" w="med" len="med"/>
                    </a:lnB>
                  </a:tcPr>
                </a:tc>
                <a:tc>
                  <a:txBody>
                    <a:bodyPr/>
                    <a:lstStyle/>
                    <a:p>
                      <a:pPr marL="0" algn="ctr" defTabSz="914400" rtl="0" eaLnBrk="1" fontAlgn="b" latinLnBrk="0" hangingPunct="1"/>
                      <a:r>
                        <a:rPr lang="en-US" sz="1600" b="0" i="0" u="none" strike="noStrike" kern="1200">
                          <a:solidFill>
                            <a:srgbClr val="000000"/>
                          </a:solidFill>
                          <a:effectLst/>
                          <a:latin typeface="Calibri" panose="020F0502020204030204" pitchFamily="34" charset="0"/>
                          <a:ea typeface="+mn-ea"/>
                          <a:cs typeface="+mn-cs"/>
                        </a:rPr>
                        <a:t>4.7%</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29" name="TextBox 28">
            <a:extLst>
              <a:ext uri="{FF2B5EF4-FFF2-40B4-BE49-F238E27FC236}">
                <a16:creationId xmlns:a16="http://schemas.microsoft.com/office/drawing/2014/main" id="{E9449479-2006-4EA1-92B7-FE4CEB6C6672}"/>
              </a:ext>
            </a:extLst>
          </p:cNvPr>
          <p:cNvSpPr txBox="1"/>
          <p:nvPr/>
        </p:nvSpPr>
        <p:spPr>
          <a:xfrm>
            <a:off x="2924479" y="1050127"/>
            <a:ext cx="1777429" cy="584775"/>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Under Construction (27.3%)</a:t>
            </a:r>
          </a:p>
        </p:txBody>
      </p:sp>
      <p:sp>
        <p:nvSpPr>
          <p:cNvPr id="31" name="TextBox 30">
            <a:extLst>
              <a:ext uri="{FF2B5EF4-FFF2-40B4-BE49-F238E27FC236}">
                <a16:creationId xmlns:a16="http://schemas.microsoft.com/office/drawing/2014/main" id="{69AF885D-1086-4315-B703-301335C58D60}"/>
              </a:ext>
            </a:extLst>
          </p:cNvPr>
          <p:cNvSpPr txBox="1"/>
          <p:nvPr/>
        </p:nvSpPr>
        <p:spPr>
          <a:xfrm>
            <a:off x="3338300" y="1995649"/>
            <a:ext cx="1199006" cy="584775"/>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Prospective (12.0%)</a:t>
            </a:r>
          </a:p>
        </p:txBody>
      </p:sp>
      <p:sp>
        <p:nvSpPr>
          <p:cNvPr id="15" name="Rectangle 14">
            <a:extLst>
              <a:ext uri="{FF2B5EF4-FFF2-40B4-BE49-F238E27FC236}">
                <a16:creationId xmlns:a16="http://schemas.microsoft.com/office/drawing/2014/main" id="{08D8E67C-475E-ED48-7C87-D53BF552A27A}"/>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Data as of </a:t>
            </a:r>
            <a:r>
              <a:rPr lang="en-US" sz="1200">
                <a:solidFill>
                  <a:srgbClr val="000000"/>
                </a:solidFill>
                <a:latin typeface="Calibri" panose="020F0502020204030204"/>
                <a:ea typeface="Calibri Light" charset="0"/>
                <a:cs typeface="Calibri Light" charset="0"/>
              </a:rPr>
              <a:t>September</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2024 | Source: Yardi Matrix</a:t>
            </a:r>
          </a:p>
        </p:txBody>
      </p:sp>
      <p:sp>
        <p:nvSpPr>
          <p:cNvPr id="16" name="Title 1">
            <a:extLst>
              <a:ext uri="{FF2B5EF4-FFF2-40B4-BE49-F238E27FC236}">
                <a16:creationId xmlns:a16="http://schemas.microsoft.com/office/drawing/2014/main" id="{510E10E5-8765-4A8F-B403-F063AD0C09E8}"/>
              </a:ext>
            </a:extLst>
          </p:cNvPr>
          <p:cNvSpPr txBox="1">
            <a:spLocks/>
          </p:cNvSpPr>
          <p:nvPr/>
        </p:nvSpPr>
        <p:spPr>
          <a:xfrm>
            <a:off x="0" y="166981"/>
            <a:ext cx="12192000" cy="38907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New Supply Pipeline: Where </a:t>
            </a:r>
            <a:r>
              <a:rPr lang="en-US" sz="2800">
                <a:latin typeface="Calibri Light" panose="020F0302020204030204"/>
              </a:rPr>
              <a:t>Is</a:t>
            </a:r>
            <a:r>
              <a:rPr kumimoji="0" lang="en-US" sz="2800" b="0" i="0" u="none" strike="noStrike" kern="1200" cap="none" spc="0" normalizeH="0" baseline="0" noProof="0">
                <a:ln>
                  <a:noFill/>
                </a:ln>
                <a:effectLst/>
                <a:uLnTx/>
                <a:uFillTx/>
                <a:latin typeface="Calibri Light" panose="020F0302020204030204"/>
              </a:rPr>
              <a:t> New Supply Concentrated?</a:t>
            </a:r>
          </a:p>
        </p:txBody>
      </p:sp>
      <p:sp>
        <p:nvSpPr>
          <p:cNvPr id="4" name="TextBox 3">
            <a:extLst>
              <a:ext uri="{FF2B5EF4-FFF2-40B4-BE49-F238E27FC236}">
                <a16:creationId xmlns:a16="http://schemas.microsoft.com/office/drawing/2014/main" id="{6C7200AE-F964-8007-8BF7-A6BDC52AE722}"/>
              </a:ext>
            </a:extLst>
          </p:cNvPr>
          <p:cNvSpPr txBox="1"/>
          <p:nvPr/>
        </p:nvSpPr>
        <p:spPr>
          <a:xfrm>
            <a:off x="7819298" y="1599147"/>
            <a:ext cx="853064" cy="584775"/>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Planned (</a:t>
            </a:r>
            <a:r>
              <a:rPr lang="en-US" sz="1600" b="1">
                <a:solidFill>
                  <a:srgbClr val="000000"/>
                </a:solidFill>
                <a:latin typeface="Calibri" panose="020F0502020204030204"/>
              </a:rPr>
              <a:t>60.7</a:t>
            </a:r>
            <a:r>
              <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18514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C8A5E0B-2BC0-4FB3-A50D-F7326BCBA719}"/>
              </a:ext>
            </a:extLst>
          </p:cNvPr>
          <p:cNvGraphicFramePr>
            <a:graphicFrameLocks/>
          </p:cNvGraphicFramePr>
          <p:nvPr>
            <p:extLst>
              <p:ext uri="{D42A27DB-BD31-4B8C-83A1-F6EECF244321}">
                <p14:modId xmlns:p14="http://schemas.microsoft.com/office/powerpoint/2010/main" val="2243864189"/>
              </p:ext>
            </p:extLst>
          </p:nvPr>
        </p:nvGraphicFramePr>
        <p:xfrm>
          <a:off x="7311503" y="784255"/>
          <a:ext cx="4663439" cy="563519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66982"/>
            <a:ext cx="12192000" cy="45228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a:defRPr/>
            </a:pPr>
            <a:r>
              <a:rPr kumimoji="0" lang="en-US" sz="2800" b="0" i="0" u="none" strike="noStrike" kern="1200" cap="none" spc="0" normalizeH="0" baseline="0" noProof="0">
                <a:ln>
                  <a:noFill/>
                </a:ln>
                <a:effectLst/>
                <a:uLnTx/>
                <a:uFillTx/>
                <a:latin typeface="Calibri Light" panose="020F0302020204030204"/>
              </a:rPr>
              <a:t>Heavy Under Construction Pipelines in Major Markets in the Sunbelt</a:t>
            </a:r>
            <a:endParaRPr lang="en-US" sz="2800" b="0" i="0" u="none" strike="noStrike" kern="1200" cap="none" spc="0" normalizeH="0" baseline="0" noProof="0">
              <a:ln>
                <a:noFill/>
              </a:ln>
              <a:effectLst/>
              <a:uLnTx/>
              <a:uFillTx/>
              <a:latin typeface="Calibri Light" panose="020F03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83413"/>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a:rPr>
              <a:t>Yardi Matrix top 30 storage markets.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Data as of August 2024 | Source: Yardi Matrix</a:t>
            </a:r>
          </a:p>
        </p:txBody>
      </p:sp>
      <p:graphicFrame>
        <p:nvGraphicFramePr>
          <p:cNvPr id="8" name="Table 7">
            <a:extLst>
              <a:ext uri="{FF2B5EF4-FFF2-40B4-BE49-F238E27FC236}">
                <a16:creationId xmlns:a16="http://schemas.microsoft.com/office/drawing/2014/main" id="{BC2A5227-6186-4391-809E-EA85B132E46E}"/>
              </a:ext>
            </a:extLst>
          </p:cNvPr>
          <p:cNvGraphicFramePr>
            <a:graphicFrameLocks noGrp="1"/>
          </p:cNvGraphicFramePr>
          <p:nvPr>
            <p:extLst>
              <p:ext uri="{D42A27DB-BD31-4B8C-83A1-F6EECF244321}">
                <p14:modId xmlns:p14="http://schemas.microsoft.com/office/powerpoint/2010/main" val="2617713412"/>
              </p:ext>
            </p:extLst>
          </p:nvPr>
        </p:nvGraphicFramePr>
        <p:xfrm>
          <a:off x="217055"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t"/>
                      <a:r>
                        <a:rPr lang="en-US" sz="1600" u="none" strike="noStrike">
                          <a:solidFill>
                            <a:srgbClr val="0070C0"/>
                          </a:solidFill>
                          <a:effectLst/>
                        </a:rPr>
                        <a:t>UC % of </a:t>
                      </a:r>
                    </a:p>
                    <a:p>
                      <a:pPr algn="ctr" fontAlgn="t"/>
                      <a:r>
                        <a:rPr lang="en-US" sz="1600" u="none" strike="noStrike">
                          <a:solidFill>
                            <a:srgbClr val="0070C0"/>
                          </a:solidFill>
                          <a:effectLst/>
                        </a:rPr>
                        <a:t>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Orlando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Sacramento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6.1%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Philadelphia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Phoenix</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Charlotte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San Antonio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Tampa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Miami</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Atlanta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New York</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Los Angeles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Boston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Seattle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0" i="0" u="none" strike="noStrike">
                          <a:solidFill>
                            <a:srgbClr val="000000"/>
                          </a:solidFill>
                          <a:effectLst/>
                          <a:latin typeface="Calibri" panose="020F0502020204030204" pitchFamily="34" charset="0"/>
                        </a:rPr>
                        <a:t>San Francisco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Columbus (OH)</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graphicFrame>
        <p:nvGraphicFramePr>
          <p:cNvPr id="9" name="Table 8">
            <a:extLst>
              <a:ext uri="{FF2B5EF4-FFF2-40B4-BE49-F238E27FC236}">
                <a16:creationId xmlns:a16="http://schemas.microsoft.com/office/drawing/2014/main" id="{031A6217-5CD0-458C-A65C-00D55B9989C7}"/>
              </a:ext>
            </a:extLst>
          </p:cNvPr>
          <p:cNvGraphicFramePr>
            <a:graphicFrameLocks noGrp="1"/>
          </p:cNvGraphicFramePr>
          <p:nvPr>
            <p:extLst>
              <p:ext uri="{D42A27DB-BD31-4B8C-83A1-F6EECF244321}">
                <p14:modId xmlns:p14="http://schemas.microsoft.com/office/powerpoint/2010/main" val="3193319568"/>
              </p:ext>
            </p:extLst>
          </p:nvPr>
        </p:nvGraphicFramePr>
        <p:xfrm>
          <a:off x="3764280"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b="1"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t"/>
                      <a:r>
                        <a:rPr lang="en-US" sz="1600" b="1" u="none" strike="noStrike">
                          <a:solidFill>
                            <a:srgbClr val="0070C0"/>
                          </a:solidFill>
                          <a:effectLst/>
                        </a:rPr>
                        <a:t>UC % of </a:t>
                      </a:r>
                    </a:p>
                    <a:p>
                      <a:pPr algn="ctr" fontAlgn="t"/>
                      <a:r>
                        <a:rPr lang="en-US" sz="1600" b="1" u="none" strike="noStrike">
                          <a:solidFill>
                            <a:srgbClr val="0070C0"/>
                          </a:solidFill>
                          <a:effectLst/>
                        </a:rPr>
                        <a:t>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Nashville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Houston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Charleston (SC)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Washington DC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Las Vegas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Inland Empire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Dallas - Ft Worth</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Portland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2.6%</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Austin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Raleigh - Durham</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San Diego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Chicago</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1" i="0" u="none" strike="noStrike">
                          <a:solidFill>
                            <a:srgbClr val="000000"/>
                          </a:solidFill>
                          <a:effectLst/>
                          <a:latin typeface="Calibri" panose="020F0502020204030204" pitchFamily="34" charset="0"/>
                        </a:rPr>
                        <a:t>Denver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1.2%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0" i="0" u="none" strike="noStrike">
                          <a:solidFill>
                            <a:srgbClr val="000000"/>
                          </a:solidFill>
                          <a:effectLst/>
                          <a:latin typeface="Calibri" panose="020F0502020204030204" pitchFamily="34" charset="0"/>
                        </a:rPr>
                        <a:t>Minneapolis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0" i="0" u="none" strike="noStrike">
                          <a:solidFill>
                            <a:srgbClr val="000000"/>
                          </a:solidFill>
                          <a:effectLst/>
                          <a:latin typeface="Calibri" panose="020F0502020204030204" pitchFamily="34" charset="0"/>
                        </a:rPr>
                        <a:t>San Jose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3077006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E307AF-9B79-6767-5F99-861633AA298E}"/>
              </a:ext>
            </a:extLst>
          </p:cNvPr>
          <p:cNvSpPr txBox="1">
            <a:spLocks/>
          </p:cNvSpPr>
          <p:nvPr/>
        </p:nvSpPr>
        <p:spPr>
          <a:xfrm>
            <a:off x="-1" y="181460"/>
            <a:ext cx="12192000" cy="48237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Only Twelve of the </a:t>
            </a:r>
            <a:r>
              <a:rPr lang="en-US" sz="2800">
                <a:latin typeface="Calibri Light" panose="020F0302020204030204"/>
              </a:rPr>
              <a:t>Top Markets Have Seen a Decrease in</a:t>
            </a:r>
            <a:endParaRPr kumimoji="0" lang="en-US" sz="2800" b="0" i="0" u="none" strike="noStrike" kern="1200" cap="none" spc="0" normalizeH="0" baseline="0" noProof="0">
              <a:ln>
                <a:noFill/>
              </a:ln>
              <a:effectLst/>
              <a:uLnTx/>
              <a:uFillTx/>
              <a:latin typeface="Calibri Light" panose="020F030202020403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Their Construction Pipelines From a Year Ago</a:t>
            </a:r>
          </a:p>
        </p:txBody>
      </p:sp>
      <p:sp>
        <p:nvSpPr>
          <p:cNvPr id="4" name="TextBox 3">
            <a:extLst>
              <a:ext uri="{FF2B5EF4-FFF2-40B4-BE49-F238E27FC236}">
                <a16:creationId xmlns:a16="http://schemas.microsoft.com/office/drawing/2014/main" id="{75C2985A-8119-BA07-2A85-3116E337C793}"/>
              </a:ext>
            </a:extLst>
          </p:cNvPr>
          <p:cNvSpPr txBox="1"/>
          <p:nvPr/>
        </p:nvSpPr>
        <p:spPr>
          <a:xfrm>
            <a:off x="0" y="6572777"/>
            <a:ext cx="1219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Calibri Light" charset="0"/>
                <a:cs typeface="Calibri Light" charset="0"/>
              </a:rPr>
              <a:t>Gray dashed lines denote national.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Data as of August 2024 | Source: Yardi Matrix</a:t>
            </a:r>
          </a:p>
        </p:txBody>
      </p:sp>
      <p:graphicFrame>
        <p:nvGraphicFramePr>
          <p:cNvPr id="3" name="Chart 2">
            <a:extLst>
              <a:ext uri="{FF2B5EF4-FFF2-40B4-BE49-F238E27FC236}">
                <a16:creationId xmlns:a16="http://schemas.microsoft.com/office/drawing/2014/main" id="{5C9CE4A9-622D-42B3-9727-56568DE731C1}"/>
              </a:ext>
            </a:extLst>
          </p:cNvPr>
          <p:cNvGraphicFramePr>
            <a:graphicFrameLocks/>
          </p:cNvGraphicFramePr>
          <p:nvPr>
            <p:extLst>
              <p:ext uri="{D42A27DB-BD31-4B8C-83A1-F6EECF244321}">
                <p14:modId xmlns:p14="http://schemas.microsoft.com/office/powerpoint/2010/main" val="3271560887"/>
              </p:ext>
            </p:extLst>
          </p:nvPr>
        </p:nvGraphicFramePr>
        <p:xfrm>
          <a:off x="1112519" y="1086377"/>
          <a:ext cx="996696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1131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C8A5E0B-2BC0-4FB3-A50D-F7326BCBA719}"/>
              </a:ext>
            </a:extLst>
          </p:cNvPr>
          <p:cNvGraphicFramePr>
            <a:graphicFrameLocks/>
          </p:cNvGraphicFramePr>
          <p:nvPr>
            <p:extLst>
              <p:ext uri="{D42A27DB-BD31-4B8C-83A1-F6EECF244321}">
                <p14:modId xmlns:p14="http://schemas.microsoft.com/office/powerpoint/2010/main" val="3604378462"/>
              </p:ext>
            </p:extLst>
          </p:nvPr>
        </p:nvGraphicFramePr>
        <p:xfrm>
          <a:off x="7311500" y="786243"/>
          <a:ext cx="4663439" cy="56164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38E2EAC0-D889-4A31-BC67-DA11DAB4CAAD}"/>
              </a:ext>
            </a:extLst>
          </p:cNvPr>
          <p:cNvSpPr txBox="1"/>
          <p:nvPr/>
        </p:nvSpPr>
        <p:spPr>
          <a:xfrm>
            <a:off x="0" y="6583413"/>
            <a:ext cx="1225296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Top 30 Secondary markets based on total NRSF. Data as of August 2024| Source: Yardi Matrix</a:t>
            </a:r>
          </a:p>
        </p:txBody>
      </p:sp>
      <p:graphicFrame>
        <p:nvGraphicFramePr>
          <p:cNvPr id="8" name="Table 7">
            <a:extLst>
              <a:ext uri="{FF2B5EF4-FFF2-40B4-BE49-F238E27FC236}">
                <a16:creationId xmlns:a16="http://schemas.microsoft.com/office/drawing/2014/main" id="{BC2A5227-6186-4391-809E-EA85B132E46E}"/>
              </a:ext>
            </a:extLst>
          </p:cNvPr>
          <p:cNvGraphicFramePr>
            <a:graphicFrameLocks noGrp="1"/>
          </p:cNvGraphicFramePr>
          <p:nvPr>
            <p:extLst>
              <p:ext uri="{D42A27DB-BD31-4B8C-83A1-F6EECF244321}">
                <p14:modId xmlns:p14="http://schemas.microsoft.com/office/powerpoint/2010/main" val="3422248354"/>
              </p:ext>
            </p:extLst>
          </p:nvPr>
        </p:nvGraphicFramePr>
        <p:xfrm>
          <a:off x="217055"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t"/>
                      <a:r>
                        <a:rPr lang="en-US" sz="1600" u="none" strike="noStrike">
                          <a:solidFill>
                            <a:srgbClr val="0070C0"/>
                          </a:solidFill>
                          <a:effectLst/>
                        </a:rPr>
                        <a:t>UC % of </a:t>
                      </a:r>
                    </a:p>
                    <a:p>
                      <a:pPr algn="ctr" fontAlgn="t"/>
                      <a:r>
                        <a:rPr lang="en-US" sz="1600" u="none" strike="noStrike">
                          <a:solidFill>
                            <a:srgbClr val="0070C0"/>
                          </a:solidFill>
                          <a:effectLst/>
                        </a:rPr>
                        <a:t>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N. Central Florida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9.5%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SW Florida Coast</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8.9%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Bridgeport</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7.2%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Jacksonville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N. New Jersey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5.7%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Tacoma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New Jersey-Centr.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Boise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4.1%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Richmond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3.9%</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Kansas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Detroit</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3.3%</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Central Valley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Cleveland-Akron</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3.2%</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r h="274320">
                <a:tc>
                  <a:txBody>
                    <a:bodyPr/>
                    <a:lstStyle/>
                    <a:p>
                      <a:pPr algn="l" fontAlgn="b"/>
                      <a:r>
                        <a:rPr lang="en-US" sz="1600" b="0" i="0" u="none" strike="noStrike">
                          <a:solidFill>
                            <a:srgbClr val="000000"/>
                          </a:solidFill>
                          <a:effectLst/>
                          <a:latin typeface="Calibri" panose="020F0502020204030204" pitchFamily="34" charset="0"/>
                        </a:rPr>
                        <a:t>White Plains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3.1%</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0"/>
                  </a:ext>
                </a:extLst>
              </a:tr>
              <a:tr h="274320">
                <a:tc>
                  <a:txBody>
                    <a:bodyPr/>
                    <a:lstStyle/>
                    <a:p>
                      <a:pPr algn="l" fontAlgn="b"/>
                      <a:r>
                        <a:rPr lang="en-US" sz="1600" b="1" i="0" u="none" strike="noStrike">
                          <a:solidFill>
                            <a:srgbClr val="000000"/>
                          </a:solidFill>
                          <a:effectLst/>
                          <a:latin typeface="Calibri" panose="020F0502020204030204" pitchFamily="34" charset="0"/>
                        </a:rPr>
                        <a:t>Colorado Springs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1"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graphicFrame>
        <p:nvGraphicFramePr>
          <p:cNvPr id="9" name="Table 8">
            <a:extLst>
              <a:ext uri="{FF2B5EF4-FFF2-40B4-BE49-F238E27FC236}">
                <a16:creationId xmlns:a16="http://schemas.microsoft.com/office/drawing/2014/main" id="{031A6217-5CD0-458C-A65C-00D55B9989C7}"/>
              </a:ext>
            </a:extLst>
          </p:cNvPr>
          <p:cNvGraphicFramePr>
            <a:graphicFrameLocks noGrp="1"/>
          </p:cNvGraphicFramePr>
          <p:nvPr>
            <p:extLst>
              <p:ext uri="{D42A27DB-BD31-4B8C-83A1-F6EECF244321}">
                <p14:modId xmlns:p14="http://schemas.microsoft.com/office/powerpoint/2010/main" val="921891710"/>
              </p:ext>
            </p:extLst>
          </p:nvPr>
        </p:nvGraphicFramePr>
        <p:xfrm>
          <a:off x="3764280" y="1179238"/>
          <a:ext cx="3383280" cy="4663440"/>
        </p:xfrm>
        <a:graphic>
          <a:graphicData uri="http://schemas.openxmlformats.org/drawingml/2006/table">
            <a:tbl>
              <a:tblPr firstRow="1" bandRow="1">
                <a:tableStyleId>{3B4B98B0-60AC-42C2-AFA5-B58CD77FA1E5}</a:tableStyleId>
              </a:tblPr>
              <a:tblGrid>
                <a:gridCol w="155448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548640">
                <a:tc>
                  <a:txBody>
                    <a:bodyPr/>
                    <a:lstStyle/>
                    <a:p>
                      <a:pPr algn="ctr" fontAlgn="b"/>
                      <a:r>
                        <a:rPr lang="en-US" sz="1600" b="1" u="none" strike="noStrike">
                          <a:solidFill>
                            <a:srgbClr val="0070C0"/>
                          </a:solidFill>
                          <a:effectLst/>
                        </a:rPr>
                        <a:t>Market</a:t>
                      </a:r>
                      <a:endParaRPr lang="en-US" sz="1600" b="1" i="0" u="none" strike="noStrike">
                        <a:solidFill>
                          <a:srgbClr val="0070C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t"/>
                      <a:r>
                        <a:rPr lang="en-US" sz="1600" b="1" u="none" strike="noStrike">
                          <a:solidFill>
                            <a:srgbClr val="0070C0"/>
                          </a:solidFill>
                          <a:effectLst/>
                        </a:rPr>
                        <a:t>UC % of </a:t>
                      </a:r>
                    </a:p>
                    <a:p>
                      <a:pPr algn="ctr" fontAlgn="t"/>
                      <a:r>
                        <a:rPr lang="en-US" sz="1600" b="1" u="none" strike="noStrike">
                          <a:solidFill>
                            <a:srgbClr val="0070C0"/>
                          </a:solidFill>
                          <a:effectLst/>
                        </a:rPr>
                        <a:t>Existing Inventory</a:t>
                      </a:r>
                      <a:endParaRPr lang="en-US" sz="1600" b="1" i="0" u="none" strike="noStrike">
                        <a:solidFill>
                          <a:srgbClr val="0070C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274320">
                <a:tc>
                  <a:txBody>
                    <a:bodyPr/>
                    <a:lstStyle/>
                    <a:p>
                      <a:pPr algn="l" fontAlgn="b"/>
                      <a:r>
                        <a:rPr lang="en-US" sz="1600" b="0" i="0" u="none" strike="noStrike">
                          <a:solidFill>
                            <a:srgbClr val="000000"/>
                          </a:solidFill>
                          <a:effectLst/>
                          <a:latin typeface="Calibri" panose="020F0502020204030204" pitchFamily="34" charset="0"/>
                        </a:rPr>
                        <a:t>Long Island</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274320">
                <a:tc>
                  <a:txBody>
                    <a:bodyPr/>
                    <a:lstStyle/>
                    <a:p>
                      <a:pPr algn="l" fontAlgn="b"/>
                      <a:r>
                        <a:rPr lang="en-US" sz="1600" b="0" i="0" u="none" strike="noStrike">
                          <a:solidFill>
                            <a:srgbClr val="000000"/>
                          </a:solidFill>
                          <a:effectLst/>
                          <a:latin typeface="Calibri" panose="020F0502020204030204" pitchFamily="34" charset="0"/>
                        </a:rPr>
                        <a:t>Baltimore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661311395"/>
                  </a:ext>
                </a:extLst>
              </a:tr>
              <a:tr h="274320">
                <a:tc>
                  <a:txBody>
                    <a:bodyPr/>
                    <a:lstStyle/>
                    <a:p>
                      <a:pPr algn="l" fontAlgn="b"/>
                      <a:r>
                        <a:rPr lang="en-US" sz="1600" b="0" i="0" u="none" strike="noStrike">
                          <a:solidFill>
                            <a:srgbClr val="000000"/>
                          </a:solidFill>
                          <a:effectLst/>
                          <a:latin typeface="Calibri" panose="020F0502020204030204" pitchFamily="34" charset="0"/>
                        </a:rPr>
                        <a:t>Indianapolis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2.7%</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77395331"/>
                  </a:ext>
                </a:extLst>
              </a:tr>
              <a:tr h="274320">
                <a:tc>
                  <a:txBody>
                    <a:bodyPr/>
                    <a:lstStyle/>
                    <a:p>
                      <a:pPr algn="l" fontAlgn="b"/>
                      <a:r>
                        <a:rPr lang="en-US" sz="1600" b="0" i="0" u="none" strike="noStrike">
                          <a:solidFill>
                            <a:srgbClr val="000000"/>
                          </a:solidFill>
                          <a:effectLst/>
                          <a:latin typeface="Calibri" panose="020F0502020204030204" pitchFamily="34" charset="0"/>
                        </a:rPr>
                        <a:t>Winston-Salem</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70051075"/>
                  </a:ext>
                </a:extLst>
              </a:tr>
              <a:tr h="274320">
                <a:tc>
                  <a:txBody>
                    <a:bodyPr/>
                    <a:lstStyle/>
                    <a:p>
                      <a:pPr algn="l" fontAlgn="b"/>
                      <a:r>
                        <a:rPr lang="en-US" sz="1600" b="0" i="0" u="none" strike="noStrike">
                          <a:solidFill>
                            <a:srgbClr val="000000"/>
                          </a:solidFill>
                          <a:effectLst/>
                          <a:latin typeface="Calibri" panose="020F0502020204030204" pitchFamily="34" charset="0"/>
                        </a:rPr>
                        <a:t>Pensacola</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2.5%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64745103"/>
                  </a:ext>
                </a:extLst>
              </a:tr>
              <a:tr h="274320">
                <a:tc>
                  <a:txBody>
                    <a:bodyPr/>
                    <a:lstStyle/>
                    <a:p>
                      <a:pPr algn="l" fontAlgn="b"/>
                      <a:r>
                        <a:rPr lang="en-US" sz="1600" b="0" i="0" u="none" strike="noStrike">
                          <a:solidFill>
                            <a:srgbClr val="000000"/>
                          </a:solidFill>
                          <a:effectLst/>
                          <a:latin typeface="Calibri" panose="020F0502020204030204" pitchFamily="34" charset="0"/>
                        </a:rPr>
                        <a:t>Oklahoma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274320">
                <a:tc>
                  <a:txBody>
                    <a:bodyPr/>
                    <a:lstStyle/>
                    <a:p>
                      <a:pPr algn="l" fontAlgn="b"/>
                      <a:r>
                        <a:rPr lang="en-US" sz="1600" b="0" i="0" u="none" strike="noStrike">
                          <a:solidFill>
                            <a:srgbClr val="000000"/>
                          </a:solidFill>
                          <a:effectLst/>
                          <a:latin typeface="Calibri" panose="020F0502020204030204" pitchFamily="34" charset="0"/>
                        </a:rPr>
                        <a:t>Central East Texas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1.5%</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274320">
                <a:tc>
                  <a:txBody>
                    <a:bodyPr/>
                    <a:lstStyle/>
                    <a:p>
                      <a:pPr algn="l" fontAlgn="b"/>
                      <a:r>
                        <a:rPr lang="en-US" sz="1600" b="0" i="0" u="none" strike="noStrike">
                          <a:solidFill>
                            <a:srgbClr val="000000"/>
                          </a:solidFill>
                          <a:effectLst/>
                          <a:latin typeface="Calibri" panose="020F0502020204030204" pitchFamily="34" charset="0"/>
                        </a:rPr>
                        <a:t>Milwaukee</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274320">
                <a:tc>
                  <a:txBody>
                    <a:bodyPr/>
                    <a:lstStyle/>
                    <a:p>
                      <a:pPr algn="l" fontAlgn="b"/>
                      <a:r>
                        <a:rPr lang="en-US" sz="1600" b="0" i="0" u="none" strike="noStrike">
                          <a:solidFill>
                            <a:srgbClr val="000000"/>
                          </a:solidFill>
                          <a:effectLst/>
                          <a:latin typeface="Calibri" panose="020F0502020204030204" pitchFamily="34" charset="0"/>
                        </a:rPr>
                        <a:t>Lansing-Ann Arbor</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274320">
                <a:tc>
                  <a:txBody>
                    <a:bodyPr/>
                    <a:lstStyle/>
                    <a:p>
                      <a:pPr algn="l" fontAlgn="b"/>
                      <a:r>
                        <a:rPr lang="en-US" sz="1600" b="0" i="0" u="none" strike="noStrike">
                          <a:solidFill>
                            <a:srgbClr val="000000"/>
                          </a:solidFill>
                          <a:effectLst/>
                          <a:latin typeface="Calibri" panose="020F0502020204030204" pitchFamily="34" charset="0"/>
                        </a:rPr>
                        <a:t>Cincinnati</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1.0%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274320">
                <a:tc>
                  <a:txBody>
                    <a:bodyPr/>
                    <a:lstStyle/>
                    <a:p>
                      <a:pPr algn="l" fontAlgn="b"/>
                      <a:r>
                        <a:rPr lang="en-US" sz="1600" b="0" i="0" u="none" strike="noStrike">
                          <a:solidFill>
                            <a:srgbClr val="000000"/>
                          </a:solidFill>
                          <a:effectLst/>
                          <a:latin typeface="Calibri" panose="020F0502020204030204" pitchFamily="34" charset="0"/>
                        </a:rPr>
                        <a:t>Greenville (SC)</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0.8%</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274320">
                <a:tc>
                  <a:txBody>
                    <a:bodyPr/>
                    <a:lstStyle/>
                    <a:p>
                      <a:pPr algn="l" fontAlgn="b"/>
                      <a:r>
                        <a:rPr lang="en-US" sz="1600" b="0" i="0" u="none" strike="noStrike">
                          <a:solidFill>
                            <a:srgbClr val="000000"/>
                          </a:solidFill>
                          <a:effectLst/>
                          <a:latin typeface="Calibri" panose="020F0502020204030204" pitchFamily="34" charset="0"/>
                        </a:rPr>
                        <a:t>Salt Lake City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0.4%</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274320">
                <a:tc>
                  <a:txBody>
                    <a:bodyPr/>
                    <a:lstStyle/>
                    <a:p>
                      <a:pPr algn="l" fontAlgn="b"/>
                      <a:r>
                        <a:rPr lang="en-US" sz="1600" b="0" i="0" u="none" strike="noStrike">
                          <a:solidFill>
                            <a:srgbClr val="000000"/>
                          </a:solidFill>
                          <a:effectLst/>
                          <a:latin typeface="Calibri" panose="020F0502020204030204" pitchFamily="34" charset="0"/>
                        </a:rPr>
                        <a:t>Memphis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94504966"/>
                  </a:ext>
                </a:extLst>
              </a:tr>
              <a:tr h="274320">
                <a:tc>
                  <a:txBody>
                    <a:bodyPr/>
                    <a:lstStyle/>
                    <a:p>
                      <a:pPr algn="l" fontAlgn="b"/>
                      <a:r>
                        <a:rPr lang="en-US" sz="1600" b="0" i="0" u="none" strike="noStrike">
                          <a:solidFill>
                            <a:srgbClr val="000000"/>
                          </a:solidFill>
                          <a:effectLst/>
                          <a:latin typeface="Calibri" panose="020F0502020204030204" pitchFamily="34" charset="0"/>
                        </a:rPr>
                        <a:t>New Orleans</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7975560"/>
                  </a:ext>
                </a:extLst>
              </a:tr>
              <a:tr h="274320">
                <a:tc>
                  <a:txBody>
                    <a:bodyPr/>
                    <a:lstStyle/>
                    <a:p>
                      <a:pPr algn="l" fontAlgn="b"/>
                      <a:r>
                        <a:rPr lang="en-US" sz="1600" b="0" i="0" u="none" strike="noStrike">
                          <a:solidFill>
                            <a:srgbClr val="000000"/>
                          </a:solidFill>
                          <a:effectLst/>
                          <a:latin typeface="Calibri" panose="020F0502020204030204" pitchFamily="34" charset="0"/>
                        </a:rPr>
                        <a:t>Orange County</a:t>
                      </a:r>
                    </a:p>
                  </a:txBody>
                  <a:tcPr marL="9525" marR="9525" marT="9525" marB="0" anchor="b">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Calibri" panose="020F0502020204030204" pitchFamily="34" charset="0"/>
                        </a:rPr>
                        <a:t>0.0%</a:t>
                      </a:r>
                    </a:p>
                  </a:txBody>
                  <a:tcPr marL="9525" marR="9525" marT="9525" marB="0" anchor="b">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
        <p:nvSpPr>
          <p:cNvPr id="3" name="Title 1">
            <a:extLst>
              <a:ext uri="{FF2B5EF4-FFF2-40B4-BE49-F238E27FC236}">
                <a16:creationId xmlns:a16="http://schemas.microsoft.com/office/drawing/2014/main" id="{FDBDDF5C-DE55-82D3-755A-0C7004ED8E2F}"/>
              </a:ext>
            </a:extLst>
          </p:cNvPr>
          <p:cNvSpPr txBox="1">
            <a:spLocks/>
          </p:cNvSpPr>
          <p:nvPr/>
        </p:nvSpPr>
        <p:spPr>
          <a:xfrm>
            <a:off x="0" y="166982"/>
            <a:ext cx="12192000" cy="45228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Development Activity Continues in Secondary Markets in Sunbelt and Northeast</a:t>
            </a:r>
          </a:p>
        </p:txBody>
      </p:sp>
    </p:spTree>
    <p:extLst>
      <p:ext uri="{BB962C8B-B14F-4D97-AF65-F5344CB8AC3E}">
        <p14:creationId xmlns:p14="http://schemas.microsoft.com/office/powerpoint/2010/main" val="1861076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2DE07C-8693-4388-B2EA-700B796D1E82}"/>
              </a:ext>
            </a:extLst>
          </p:cNvPr>
          <p:cNvSpPr/>
          <p:nvPr/>
        </p:nvSpPr>
        <p:spPr>
          <a:xfrm>
            <a:off x="0" y="6552519"/>
            <a:ext cx="601019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
        <p:nvSpPr>
          <p:cNvPr id="8" name="Rectangle 7">
            <a:extLst>
              <a:ext uri="{FF2B5EF4-FFF2-40B4-BE49-F238E27FC236}">
                <a16:creationId xmlns:a16="http://schemas.microsoft.com/office/drawing/2014/main" id="{C6F903BF-5404-4701-995C-F8274F9A840F}"/>
              </a:ext>
            </a:extLst>
          </p:cNvPr>
          <p:cNvSpPr/>
          <p:nvPr/>
        </p:nvSpPr>
        <p:spPr>
          <a:xfrm>
            <a:off x="575128" y="1184907"/>
            <a:ext cx="6287311" cy="5109091"/>
          </a:xfrm>
          <a:prstGeom prst="rect">
            <a:avLst/>
          </a:prstGeom>
          <a:solidFill>
            <a:schemeClr val="bg1">
              <a:lumMod val="95000"/>
            </a:schemeClr>
          </a:solidFill>
        </p:spPr>
        <p:txBody>
          <a:bodyPr wrap="square" lIns="274320" tIns="274320" rIns="274320" bIns="182880" anchor="t">
            <a:spAutoFit/>
          </a:bodyPr>
          <a:lstStyle/>
          <a:p>
            <a:pPr marL="45720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The Q3 2024 Yardi Matrix Self Storage supply forecast has increased for all years to accommodate our expanded market coverage</a:t>
            </a:r>
          </a:p>
          <a:p>
            <a:pPr marL="925830" marR="0" lvl="2"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However, our overall view of future development activity remains unchanged</a:t>
            </a:r>
          </a:p>
          <a:p>
            <a:pPr marL="45720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Construction starts declined again in Q1 2024 to 11.8 mm NRSF. This is the second straight quarter-over-quarter decline after peaking in Q3 2023</a:t>
            </a:r>
          </a:p>
          <a:p>
            <a:pPr marL="457200" marR="0" lvl="1"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We continue to expect development activity to decline in 2024:  </a:t>
            </a:r>
          </a:p>
          <a:p>
            <a:pPr marL="925830" marR="0" lvl="2"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The under-construction pipeline was nearly flat in Q2 2024, growing just 1.01% quarter-over-quarter</a:t>
            </a:r>
          </a:p>
          <a:p>
            <a:pPr marL="925830" marR="0" lvl="2"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Both the planned and prospective pipelines declined quarter-over-quarter as more projects move to an abandoned status</a:t>
            </a:r>
          </a:p>
          <a:p>
            <a:pPr marL="925830" marR="0" lvl="2" indent="-28575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The three-month moving average of monthly abandoned projects increased to 60. This series bottomed in late 2022 at seven projects per month</a:t>
            </a:r>
          </a:p>
        </p:txBody>
      </p:sp>
      <p:pic>
        <p:nvPicPr>
          <p:cNvPr id="9" name="Picture Placeholder 7">
            <a:extLst>
              <a:ext uri="{FF2B5EF4-FFF2-40B4-BE49-F238E27FC236}">
                <a16:creationId xmlns:a16="http://schemas.microsoft.com/office/drawing/2014/main" id="{5285CB42-98C2-C84D-9A13-D49F0B1DBF83}"/>
              </a:ext>
            </a:extLst>
          </p:cNvPr>
          <p:cNvPicPr>
            <a:picLocks noChangeAspect="1"/>
          </p:cNvPicPr>
          <p:nvPr/>
        </p:nvPicPr>
        <p:blipFill rotWithShape="1">
          <a:blip r:embed="rId3">
            <a:extLst>
              <a:ext uri="{28A0092B-C50C-407E-A947-70E740481C1C}">
                <a14:useLocalDpi xmlns:a14="http://schemas.microsoft.com/office/drawing/2010/main" val="0"/>
              </a:ext>
            </a:extLst>
          </a:blip>
          <a:srcRect l="28517" r="26119"/>
          <a:stretch/>
        </p:blipFill>
        <p:spPr>
          <a:xfrm>
            <a:off x="7525266" y="0"/>
            <a:ext cx="4666734" cy="6858000"/>
          </a:xfrm>
          <a:prstGeom prst="rect">
            <a:avLst/>
          </a:prstGeom>
          <a:effectLst/>
        </p:spPr>
      </p:pic>
      <p:sp>
        <p:nvSpPr>
          <p:cNvPr id="11" name="Title 1">
            <a:extLst>
              <a:ext uri="{FF2B5EF4-FFF2-40B4-BE49-F238E27FC236}">
                <a16:creationId xmlns:a16="http://schemas.microsoft.com/office/drawing/2014/main" id="{B02DB8C3-1F29-A64F-8151-E237669B2403}"/>
              </a:ext>
            </a:extLst>
          </p:cNvPr>
          <p:cNvSpPr txBox="1">
            <a:spLocks/>
          </p:cNvSpPr>
          <p:nvPr/>
        </p:nvSpPr>
        <p:spPr>
          <a:xfrm>
            <a:off x="575128" y="166981"/>
            <a:ext cx="6287311" cy="11055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Light" panose="020F0302020204030204"/>
              </a:rPr>
              <a:t>Takeaways From Our Q3 2024 </a:t>
            </a:r>
            <a:endParaRPr kumimoji="0" lang="en-US" sz="3200" b="0" i="0" u="none" strike="noStrike" kern="1200" cap="none" spc="0" normalizeH="0" baseline="0" noProof="0">
              <a:ln>
                <a:noFill/>
              </a:ln>
              <a:solidFill>
                <a:srgbClr val="000000"/>
              </a:solidFill>
              <a:effectLst/>
              <a:uLnTx/>
              <a:uFillTx/>
              <a:latin typeface="Calibri" panose="020F0502020204030204"/>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Light" panose="020F0302020204030204"/>
              </a:rPr>
              <a:t>Self Storage Supply Forecast</a:t>
            </a:r>
            <a:endParaRPr kumimoji="0" lang="en-US" sz="3200" b="0" i="0" u="none" strike="noStrike" kern="1200" cap="none" spc="0" normalizeH="0" baseline="0" noProof="0">
              <a:ln>
                <a:noFill/>
              </a:ln>
              <a:solidFill>
                <a:srgbClr val="000000"/>
              </a:solidFill>
              <a:effectLst/>
              <a:uLnTx/>
              <a:uFillTx/>
              <a:latin typeface="Calibri" panose="020F0502020204030204"/>
            </a:endParaRPr>
          </a:p>
        </p:txBody>
      </p:sp>
    </p:spTree>
    <p:extLst>
      <p:ext uri="{BB962C8B-B14F-4D97-AF65-F5344CB8AC3E}">
        <p14:creationId xmlns:p14="http://schemas.microsoft.com/office/powerpoint/2010/main" val="17630627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A495338-2E92-2330-A830-A9A5E02D6E66}"/>
              </a:ext>
            </a:extLst>
          </p:cNvPr>
          <p:cNvGraphicFramePr>
            <a:graphicFrameLocks/>
          </p:cNvGraphicFramePr>
          <p:nvPr/>
        </p:nvGraphicFramePr>
        <p:xfrm>
          <a:off x="1060316" y="1142584"/>
          <a:ext cx="996696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2EC48C6D-6D5D-4EFA-8986-341AC695019F}"/>
              </a:ext>
            </a:extLst>
          </p:cNvPr>
          <p:cNvSpPr txBox="1">
            <a:spLocks/>
          </p:cNvSpPr>
          <p:nvPr/>
        </p:nvSpPr>
        <p:spPr>
          <a:xfrm>
            <a:off x="0" y="199228"/>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Light" panose="020F0302020204030204"/>
                <a:cs typeface="Calibri Light"/>
              </a:rPr>
              <a:t>The Average Number of Days Spent in the Planned and Under Construction Phases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Light" panose="020F0302020204030204"/>
                <a:cs typeface="Calibri Light"/>
              </a:rPr>
              <a:t>of Development Remain High and Approximately On Par with Last Year’s Levels</a:t>
            </a:r>
            <a:endParaRPr kumimoji="0" lang="en-US" sz="3200" b="0" i="0" u="none" strike="noStrike" kern="1200" cap="none" spc="0" normalizeH="0" baseline="0" noProof="0">
              <a:ln>
                <a:noFill/>
              </a:ln>
              <a:solidFill>
                <a:srgbClr val="000000"/>
              </a:solidFill>
              <a:effectLst/>
              <a:uLnTx/>
              <a:uFillTx/>
              <a:latin typeface="Calibri" panose="020F05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73469"/>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spTree>
    <p:extLst>
      <p:ext uri="{BB962C8B-B14F-4D97-AF65-F5344CB8AC3E}">
        <p14:creationId xmlns:p14="http://schemas.microsoft.com/office/powerpoint/2010/main" val="3815550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85265"/>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mj-lt"/>
                <a:cs typeface="Calibri Light"/>
              </a:rPr>
              <a:t>Completions Are Forecasted to Decrease Slightly in 2024, And</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mj-lt"/>
                <a:cs typeface="Calibri Light"/>
              </a:rPr>
              <a:t>The Percent Of Stock Will Remain Below The Long-Term Average </a:t>
            </a:r>
            <a:endParaRPr kumimoji="0" lang="en-US" sz="2800" b="0" i="0" u="none" strike="noStrike" kern="1200" cap="none" spc="0" normalizeH="0" baseline="0" noProof="0">
              <a:ln>
                <a:noFill/>
              </a:ln>
              <a:effectLst/>
              <a:uLnTx/>
              <a:uFillTx/>
              <a:latin typeface="+mj-l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a:ln>
                <a:noFill/>
              </a:ln>
              <a:effectLst/>
              <a:uLnTx/>
              <a:uFillTx/>
              <a:latin typeface="Calibri" panose="020F05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73469"/>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graphicFrame>
        <p:nvGraphicFramePr>
          <p:cNvPr id="9" name="Chart 8">
            <a:extLst>
              <a:ext uri="{FF2B5EF4-FFF2-40B4-BE49-F238E27FC236}">
                <a16:creationId xmlns:a16="http://schemas.microsoft.com/office/drawing/2014/main" id="{4677C8B5-99DD-4CCF-A050-6B9218F0211A}"/>
              </a:ext>
            </a:extLst>
          </p:cNvPr>
          <p:cNvGraphicFramePr>
            <a:graphicFrameLocks/>
          </p:cNvGraphicFramePr>
          <p:nvPr>
            <p:extLst>
              <p:ext uri="{D42A27DB-BD31-4B8C-83A1-F6EECF244321}">
                <p14:modId xmlns:p14="http://schemas.microsoft.com/office/powerpoint/2010/main" val="1570238037"/>
              </p:ext>
            </p:extLst>
          </p:nvPr>
        </p:nvGraphicFramePr>
        <p:xfrm>
          <a:off x="1007364" y="1388821"/>
          <a:ext cx="10177272" cy="51846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0024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85265"/>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cs typeface="Calibri Light"/>
              </a:rPr>
              <a:t>Denver’s Completions Are Forecasted to Remain Low in 2024 Through 2029</a:t>
            </a:r>
            <a:endParaRPr kumimoji="0" lang="en-US" sz="3200" b="0" i="0" u="none" strike="noStrike" kern="1200" cap="none" spc="0" normalizeH="0" baseline="0" noProof="0">
              <a:ln>
                <a:noFill/>
              </a:ln>
              <a:effectLst/>
              <a:uLnTx/>
              <a:uFillTx/>
              <a:latin typeface="Calibri" panose="020F05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73469"/>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graphicFrame>
        <p:nvGraphicFramePr>
          <p:cNvPr id="8" name="Chart 7">
            <a:extLst>
              <a:ext uri="{FF2B5EF4-FFF2-40B4-BE49-F238E27FC236}">
                <a16:creationId xmlns:a16="http://schemas.microsoft.com/office/drawing/2014/main" id="{840BECB1-5B52-43CA-ADA4-DEAD2DBCA2B2}"/>
              </a:ext>
            </a:extLst>
          </p:cNvPr>
          <p:cNvGraphicFramePr>
            <a:graphicFrameLocks/>
          </p:cNvGraphicFramePr>
          <p:nvPr>
            <p:extLst>
              <p:ext uri="{D42A27DB-BD31-4B8C-83A1-F6EECF244321}">
                <p14:modId xmlns:p14="http://schemas.microsoft.com/office/powerpoint/2010/main" val="2714817207"/>
              </p:ext>
            </p:extLst>
          </p:nvPr>
        </p:nvGraphicFramePr>
        <p:xfrm>
          <a:off x="1021080" y="885643"/>
          <a:ext cx="10149840" cy="5449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1021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85265"/>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cs typeface="Calibri Light"/>
              </a:rPr>
              <a:t>Colorado Springs’ Completions Are Forecasted to Be Elevated in 2025</a:t>
            </a:r>
            <a:endParaRPr kumimoji="0" lang="en-US" sz="3200" b="0" i="0" u="none" strike="noStrike" kern="1200" cap="none" spc="0" normalizeH="0" baseline="0" noProof="0">
              <a:ln>
                <a:noFill/>
              </a:ln>
              <a:effectLst/>
              <a:uLnTx/>
              <a:uFillTx/>
              <a:latin typeface="Calibri" panose="020F0502020204030204"/>
            </a:endParaRPr>
          </a:p>
        </p:txBody>
      </p:sp>
      <p:sp>
        <p:nvSpPr>
          <p:cNvPr id="7" name="TextBox 6">
            <a:extLst>
              <a:ext uri="{FF2B5EF4-FFF2-40B4-BE49-F238E27FC236}">
                <a16:creationId xmlns:a16="http://schemas.microsoft.com/office/drawing/2014/main" id="{38E2EAC0-D889-4A31-BC67-DA11DAB4CAAD}"/>
              </a:ext>
            </a:extLst>
          </p:cNvPr>
          <p:cNvSpPr txBox="1"/>
          <p:nvPr/>
        </p:nvSpPr>
        <p:spPr>
          <a:xfrm>
            <a:off x="0" y="6573469"/>
            <a:ext cx="12252960" cy="27699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a:rPr>
              <a:t>Source: Yardi Matrix</a:t>
            </a:r>
          </a:p>
        </p:txBody>
      </p:sp>
      <p:graphicFrame>
        <p:nvGraphicFramePr>
          <p:cNvPr id="4" name="Chart 3">
            <a:extLst>
              <a:ext uri="{FF2B5EF4-FFF2-40B4-BE49-F238E27FC236}">
                <a16:creationId xmlns:a16="http://schemas.microsoft.com/office/drawing/2014/main" id="{FB302D81-A467-49BA-841A-1CB90E4C770E}"/>
              </a:ext>
            </a:extLst>
          </p:cNvPr>
          <p:cNvGraphicFramePr>
            <a:graphicFrameLocks/>
          </p:cNvGraphicFramePr>
          <p:nvPr>
            <p:extLst>
              <p:ext uri="{D42A27DB-BD31-4B8C-83A1-F6EECF244321}">
                <p14:modId xmlns:p14="http://schemas.microsoft.com/office/powerpoint/2010/main" val="967918469"/>
              </p:ext>
            </p:extLst>
          </p:nvPr>
        </p:nvGraphicFramePr>
        <p:xfrm>
          <a:off x="1021080" y="998148"/>
          <a:ext cx="10149840" cy="52669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751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A4CF9-6FE1-1B90-506A-DF745874F544}"/>
              </a:ext>
            </a:extLst>
          </p:cNvPr>
          <p:cNvGraphicFramePr>
            <a:graphicFrameLocks/>
          </p:cNvGraphicFramePr>
          <p:nvPr>
            <p:extLst>
              <p:ext uri="{D42A27DB-BD31-4B8C-83A1-F6EECF244321}">
                <p14:modId xmlns:p14="http://schemas.microsoft.com/office/powerpoint/2010/main" val="3467932081"/>
              </p:ext>
            </p:extLst>
          </p:nvPr>
        </p:nvGraphicFramePr>
        <p:xfrm>
          <a:off x="1226819" y="1311638"/>
          <a:ext cx="9738359" cy="4919469"/>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8A3EEF0C-3408-55BA-E9A3-86737A0B63AB}"/>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Net </a:t>
            </a:r>
            <a:r>
              <a:rPr lang="en-US" sz="2800">
                <a:latin typeface="Calibri Light" panose="020F0302020204030204"/>
              </a:rPr>
              <a:t>Immigration</a:t>
            </a:r>
            <a:r>
              <a:rPr kumimoji="0" lang="en-US" sz="2800" b="0" i="0" u="none" strike="noStrike" kern="1200" cap="none" spc="0" normalizeH="0" baseline="0" noProof="0">
                <a:ln>
                  <a:noFill/>
                </a:ln>
                <a:effectLst/>
                <a:uLnTx/>
                <a:uFillTx/>
                <a:latin typeface="Calibri Light" panose="020F0302020204030204"/>
              </a:rPr>
              <a:t> Saw a Sharp Uptick in 2022-2023,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B</a:t>
            </a:r>
            <a:r>
              <a:rPr kumimoji="0" lang="en-US" sz="2800" b="0" i="0" u="none" strike="noStrike" kern="1200" cap="none" spc="0" normalizeH="0" baseline="0" noProof="0" err="1">
                <a:ln>
                  <a:noFill/>
                </a:ln>
                <a:effectLst/>
                <a:uLnTx/>
                <a:uFillTx/>
                <a:latin typeface="Calibri Light" panose="020F0302020204030204"/>
              </a:rPr>
              <a:t>ut</a:t>
            </a:r>
            <a:r>
              <a:rPr kumimoji="0" lang="en-US" sz="2800" b="0" i="0" u="none" strike="noStrike" kern="1200" cap="none" spc="0" normalizeH="0" baseline="0" noProof="0">
                <a:ln>
                  <a:noFill/>
                </a:ln>
                <a:effectLst/>
                <a:uLnTx/>
                <a:uFillTx/>
                <a:latin typeface="Calibri Light" panose="020F0302020204030204"/>
              </a:rPr>
              <a:t> Its Future is Dependent on Political Events</a:t>
            </a:r>
          </a:p>
        </p:txBody>
      </p:sp>
      <p:sp>
        <p:nvSpPr>
          <p:cNvPr id="5" name="Rectangle 4">
            <a:extLst>
              <a:ext uri="{FF2B5EF4-FFF2-40B4-BE49-F238E27FC236}">
                <a16:creationId xmlns:a16="http://schemas.microsoft.com/office/drawing/2014/main" id="{62E82B64-834E-457B-97B9-92F4CDB0CFF1}"/>
              </a:ext>
            </a:extLst>
          </p:cNvPr>
          <p:cNvSpPr/>
          <p:nvPr/>
        </p:nvSpPr>
        <p:spPr>
          <a:xfrm>
            <a:off x="0" y="6581001"/>
            <a:ext cx="10679185" cy="2769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a:t>
            </a:r>
            <a:r>
              <a:rPr lang="en-US" sz="1200">
                <a:solidFill>
                  <a:srgbClr val="000000"/>
                </a:solidFill>
                <a:latin typeface="Calibri" panose="020F0502020204030204"/>
                <a:ea typeface="Calibri Light" charset="0"/>
                <a:cs typeface="Calibri Light" charset="0"/>
              </a:rPr>
              <a:t>Congressional Budget Office </a:t>
            </a:r>
            <a:endPar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endParaRPr>
          </a:p>
        </p:txBody>
      </p:sp>
    </p:spTree>
    <p:extLst>
      <p:ext uri="{BB962C8B-B14F-4D97-AF65-F5344CB8AC3E}">
        <p14:creationId xmlns:p14="http://schemas.microsoft.com/office/powerpoint/2010/main" val="105503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45347-3907-5645-863D-78710C9F89F3}"/>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
        <p:nvSpPr>
          <p:cNvPr id="9" name="Rectangle 8">
            <a:extLst>
              <a:ext uri="{FF2B5EF4-FFF2-40B4-BE49-F238E27FC236}">
                <a16:creationId xmlns:a16="http://schemas.microsoft.com/office/drawing/2014/main" id="{605F789B-BC87-90C9-8FE4-0AE1171D3C2E}"/>
              </a:ext>
            </a:extLst>
          </p:cNvPr>
          <p:cNvSpPr/>
          <p:nvPr/>
        </p:nvSpPr>
        <p:spPr>
          <a:xfrm rot="5400000" flipH="1">
            <a:off x="6981324" y="1444333"/>
            <a:ext cx="3969288" cy="3072856"/>
          </a:xfrm>
          <a:prstGeom prst="rect">
            <a:avLst/>
          </a:prstGeom>
          <a:gradFill flip="none" rotWithShape="1">
            <a:gsLst>
              <a:gs pos="0">
                <a:schemeClr val="accent3">
                  <a:lumMod val="97000"/>
                  <a:lumOff val="3000"/>
                </a:schemeClr>
              </a:gs>
              <a:gs pos="100000">
                <a:schemeClr val="accent3">
                  <a:lumMod val="60000"/>
                  <a:lumOff val="40000"/>
                </a:schemeClr>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5615C78-26B6-FA88-69F3-952EC4878CCD}"/>
              </a:ext>
            </a:extLst>
          </p:cNvPr>
          <p:cNvSpPr/>
          <p:nvPr/>
        </p:nvSpPr>
        <p:spPr>
          <a:xfrm>
            <a:off x="2127679" y="1243804"/>
            <a:ext cx="8128774" cy="45970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B9C8EC9-FDD6-C7C3-4AE8-34C591544BE5}"/>
              </a:ext>
            </a:extLst>
          </p:cNvPr>
          <p:cNvSpPr/>
          <p:nvPr/>
        </p:nvSpPr>
        <p:spPr>
          <a:xfrm>
            <a:off x="2323513" y="1373579"/>
            <a:ext cx="7737106" cy="4331955"/>
          </a:xfrm>
          <a:prstGeom prst="rect">
            <a:avLst/>
          </a:prstGeom>
          <a:noFill/>
        </p:spPr>
        <p:txBody>
          <a:bodyPr wrap="square" lIns="91440" tIns="45720" rIns="91440" bIns="45720" anchor="t">
            <a:spAutoFit/>
          </a:bodyPr>
          <a:lstStyle/>
          <a:p>
            <a:pPr lvl="0">
              <a:spcAft>
                <a:spcPts val="1200"/>
              </a:spcAft>
              <a:defRPr/>
            </a:pPr>
            <a:r>
              <a:rPr lang="en-US" sz="2800" dirty="0"/>
              <a:t>New Supply Summary &amp; Outlook</a:t>
            </a:r>
          </a:p>
          <a:p>
            <a:pPr marL="285750" marR="0" lvl="0" indent="-285750" algn="l" defTabSz="914400" rtl="0" eaLnBrk="1" fontAlgn="auto" latinLnBrk="0" hangingPunct="1">
              <a:lnSpc>
                <a:spcPct val="100000"/>
              </a:lnSpc>
              <a:spcBef>
                <a:spcPts val="0"/>
              </a:spcBef>
              <a:spcAft>
                <a:spcPts val="1500"/>
              </a:spcAft>
              <a:buClrTx/>
              <a:buSzTx/>
              <a:buFont typeface="Arial" panose="020B0604020202020204" pitchFamily="34" charset="0"/>
              <a:buChar char="•"/>
              <a:tabLst/>
              <a:defRPr/>
            </a:pPr>
            <a:endParaRPr kumimoji="0" lang="en-US" sz="100" b="0" i="0" u="none" strike="noStrike" kern="1200" cap="none" spc="0" normalizeH="0" baseline="0" noProof="0" dirty="0">
              <a:ln>
                <a:noFill/>
              </a:ln>
              <a:effectLst/>
              <a:uLnTx/>
              <a:uFillTx/>
              <a:latin typeface="Calibri" panose="020F0502020204030204"/>
              <a:ea typeface="+mn-ea"/>
              <a:cs typeface="+mn-cs"/>
            </a:endParaRPr>
          </a:p>
          <a:p>
            <a:pPr marL="457200" indent="-457200">
              <a:buSzPct val="106000"/>
              <a:buFont typeface="Arial" panose="020B0604020202020204" pitchFamily="34" charset="0"/>
              <a:buChar char="•"/>
            </a:pPr>
            <a:r>
              <a:rPr lang="en-US" sz="1600" dirty="0"/>
              <a:t>Supply in lease-up (delivered in the last three years) has been declining nationwide over the few years but flattened recently, led by secondary and remaining markets</a:t>
            </a:r>
          </a:p>
          <a:p>
            <a:pPr marL="457200" indent="-457200">
              <a:buSzPct val="106000"/>
              <a:buFont typeface="Arial" panose="020B0604020202020204" pitchFamily="34" charset="0"/>
              <a:buChar char="•"/>
            </a:pPr>
            <a:endParaRPr lang="en-US" sz="1600" dirty="0">
              <a:solidFill>
                <a:srgbClr val="FF0000"/>
              </a:solidFill>
            </a:endParaRPr>
          </a:p>
          <a:p>
            <a:pPr marL="457200" indent="-457200">
              <a:buSzPct val="106000"/>
              <a:buFont typeface="Arial" panose="020B0604020202020204" pitchFamily="34" charset="0"/>
              <a:buChar char="•"/>
            </a:pPr>
            <a:r>
              <a:rPr lang="en-US" sz="1600" dirty="0"/>
              <a:t>The under construction pipeline has remained relatively flat in 2024 although abandoned projects have increased</a:t>
            </a:r>
          </a:p>
          <a:p>
            <a:pPr marL="457200" indent="-457200">
              <a:buSzPct val="106000"/>
              <a:buFont typeface="Arial" panose="020B0604020202020204" pitchFamily="34" charset="0"/>
              <a:buChar char="•"/>
            </a:pPr>
            <a:endParaRPr lang="en-US" sz="1600" dirty="0"/>
          </a:p>
          <a:p>
            <a:pPr marL="457200" indent="-457200">
              <a:buSzPct val="106000"/>
              <a:buFont typeface="Arial" panose="020B0604020202020204" pitchFamily="34" charset="0"/>
              <a:buChar char="•"/>
            </a:pPr>
            <a:r>
              <a:rPr lang="en-US" sz="1600" dirty="0"/>
              <a:t>Development activity is expected to decline in 2024 from 2023 due to lower advertised rates, slower lease up and a more difficult financing environment</a:t>
            </a:r>
          </a:p>
          <a:p>
            <a:pPr marL="457200" indent="-457200">
              <a:buSzPct val="106000"/>
              <a:buFont typeface="Arial" panose="020B0604020202020204" pitchFamily="34" charset="0"/>
              <a:buChar char="•"/>
            </a:pPr>
            <a:endParaRPr lang="en-US" sz="1600" dirty="0"/>
          </a:p>
          <a:p>
            <a:pPr marL="457200" indent="-457200">
              <a:buSzPct val="106000"/>
              <a:buFont typeface="Arial" panose="020B0604020202020204" pitchFamily="34" charset="0"/>
              <a:buChar char="•"/>
            </a:pPr>
            <a:r>
              <a:rPr lang="en-US" sz="1600" dirty="0"/>
              <a:t>Supply as a percent of stock is forecasted to remain below the long-term average and continue to drop over the forecast period, which should help fundamentals stabilize</a:t>
            </a:r>
          </a:p>
          <a:p>
            <a:pPr marL="457200" indent="-457200">
              <a:buSzPct val="106000"/>
              <a:buFont typeface="Arial" panose="020B0604020202020204" pitchFamily="34" charset="0"/>
              <a:buChar char="•"/>
            </a:pPr>
            <a:endParaRPr lang="en-US" sz="1600" dirty="0"/>
          </a:p>
          <a:p>
            <a:pPr marL="457200" indent="-457200">
              <a:buSzPct val="106000"/>
              <a:buFont typeface="Arial" panose="020B0604020202020204" pitchFamily="34" charset="0"/>
              <a:buChar char="•"/>
            </a:pPr>
            <a:r>
              <a:rPr lang="en-US" sz="1600" dirty="0"/>
              <a:t>Denver has seen very little recently delivered supply and supply should remain well below-average, while Colorado Springs could see a slight pickup in deliveries </a:t>
            </a:r>
          </a:p>
        </p:txBody>
      </p:sp>
    </p:spTree>
    <p:extLst>
      <p:ext uri="{BB962C8B-B14F-4D97-AF65-F5344CB8AC3E}">
        <p14:creationId xmlns:p14="http://schemas.microsoft.com/office/powerpoint/2010/main" val="3834551171"/>
      </p:ext>
    </p:extLst>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0E60F467-1FDD-1C4B-ACDB-966D216C63C5}"/>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9255766-CA2A-F643-8F8A-03E371F5F4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6600" y="6356350"/>
            <a:ext cx="914400" cy="224590"/>
          </a:xfrm>
          <a:prstGeom prst="rect">
            <a:avLst/>
          </a:prstGeom>
        </p:spPr>
      </p:pic>
      <p:cxnSp>
        <p:nvCxnSpPr>
          <p:cNvPr id="9" name="Straight Connector 8">
            <a:extLst>
              <a:ext uri="{FF2B5EF4-FFF2-40B4-BE49-F238E27FC236}">
                <a16:creationId xmlns:a16="http://schemas.microsoft.com/office/drawing/2014/main" id="{204C5EFA-39FF-4655-9E7E-585576D8B67D}"/>
              </a:ext>
            </a:extLst>
          </p:cNvPr>
          <p:cNvCxnSpPr>
            <a:cxnSpLocks/>
          </p:cNvCxnSpPr>
          <p:nvPr/>
        </p:nvCxnSpPr>
        <p:spPr>
          <a:xfrm flipH="1">
            <a:off x="3217061" y="3741082"/>
            <a:ext cx="5757878" cy="1"/>
          </a:xfrm>
          <a:prstGeom prst="line">
            <a:avLst/>
          </a:prstGeom>
          <a:ln w="19050">
            <a:solidFill>
              <a:srgbClr val="0072CE"/>
            </a:solidFill>
          </a:ln>
        </p:spPr>
        <p:style>
          <a:lnRef idx="1">
            <a:schemeClr val="accent1"/>
          </a:lnRef>
          <a:fillRef idx="0">
            <a:schemeClr val="accent1"/>
          </a:fillRef>
          <a:effectRef idx="0">
            <a:schemeClr val="accent1"/>
          </a:effectRef>
          <a:fontRef idx="minor">
            <a:schemeClr val="tx1"/>
          </a:fontRef>
        </p:style>
      </p:cxnSp>
      <p:sp>
        <p:nvSpPr>
          <p:cNvPr id="16" name="Big Text">
            <a:extLst>
              <a:ext uri="{FF2B5EF4-FFF2-40B4-BE49-F238E27FC236}">
                <a16:creationId xmlns:a16="http://schemas.microsoft.com/office/drawing/2014/main" id="{21E45D3C-714B-49B6-8D31-5A1CAF53C60D}"/>
              </a:ext>
            </a:extLst>
          </p:cNvPr>
          <p:cNvSpPr/>
          <p:nvPr/>
        </p:nvSpPr>
        <p:spPr>
          <a:xfrm>
            <a:off x="456036" y="3014766"/>
            <a:ext cx="11279928" cy="597087"/>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000" b="1" i="0" u="none" strike="noStrike" kern="1200" cap="none" spc="600" normalizeH="0" baseline="0" noProof="0">
                <a:ln>
                  <a:noFill/>
                </a:ln>
                <a:solidFill>
                  <a:srgbClr val="000000"/>
                </a:solidFill>
                <a:effectLst/>
                <a:uLnTx/>
                <a:uFillTx/>
                <a:latin typeface="Calibri Light" panose="020F0302020204030204"/>
                <a:ea typeface="+mn-ea"/>
                <a:cs typeface="+mn-cs"/>
              </a:rPr>
              <a:t>SELF STORAGE TRANSACTIONS</a:t>
            </a:r>
            <a:endParaRPr kumimoji="0" lang="en-US" sz="4000" b="0" i="0" u="none" strike="noStrike" kern="1200" cap="none" spc="600" normalizeH="0" baseline="0" noProof="0">
              <a:ln>
                <a:noFill/>
              </a:ln>
              <a:solidFill>
                <a:srgbClr val="00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086535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99228"/>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Sales Activity Has Picked Up </a:t>
            </a:r>
            <a:r>
              <a:rPr lang="en-US" sz="2800">
                <a:latin typeface="Calibri Light" panose="020F0302020204030204"/>
              </a:rPr>
              <a:t>Recently </a:t>
            </a:r>
            <a:r>
              <a:rPr kumimoji="0" lang="en-US" sz="2800" b="0" i="0" u="none" strike="noStrike" kern="1200" cap="none" spc="0" normalizeH="0" baseline="0" noProof="0">
                <a:ln>
                  <a:noFill/>
                </a:ln>
                <a:effectLst/>
                <a:uLnTx/>
                <a:uFillTx/>
                <a:latin typeface="Calibri Light" panose="020F0302020204030204"/>
              </a:rPr>
              <a:t>But 33% Behind Last Year At This Time</a:t>
            </a:r>
          </a:p>
        </p:txBody>
      </p:sp>
      <p:sp>
        <p:nvSpPr>
          <p:cNvPr id="8" name="Rectangle 7">
            <a:extLst>
              <a:ext uri="{FF2B5EF4-FFF2-40B4-BE49-F238E27FC236}">
                <a16:creationId xmlns:a16="http://schemas.microsoft.com/office/drawing/2014/main" id="{55FB859C-3B01-60D2-980B-5946E68193BF}"/>
              </a:ext>
            </a:extLst>
          </p:cNvPr>
          <p:cNvSpPr/>
          <p:nvPr/>
        </p:nvSpPr>
        <p:spPr>
          <a:xfrm>
            <a:off x="0" y="6396335"/>
            <a:ext cx="10679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Sales volume estimated based on average price per net rentable square foot by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Data as of 8/20/24. </a:t>
            </a:r>
            <a:r>
              <a:rPr lang="en-US" sz="1200" b="0" i="0" u="none" strike="noStrike">
                <a:solidFill>
                  <a:srgbClr val="000000"/>
                </a:solidFill>
                <a:effectLst/>
              </a:rPr>
              <a:t>Sales before property completion and entity sales are excluded</a:t>
            </a:r>
            <a:r>
              <a:rPr lang="en-US" sz="1200">
                <a:solidFill>
                  <a:srgbClr val="000000"/>
                </a:solidFill>
                <a:ea typeface="Calibri Light" charset="0"/>
                <a:cs typeface="Calibri Light" charset="0"/>
              </a:rPr>
              <a:t> </a:t>
            </a:r>
            <a:r>
              <a:rPr lang="en-US" sz="1200">
                <a:solidFill>
                  <a:srgbClr val="000000"/>
                </a:solidFill>
                <a:latin typeface="Calibri" panose="020F0502020204030204"/>
                <a:ea typeface="Calibri Light" charset="0"/>
                <a:cs typeface="Calibri Light" charset="0"/>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aphicFrame>
        <p:nvGraphicFramePr>
          <p:cNvPr id="3" name="Chart 2">
            <a:extLst>
              <a:ext uri="{FF2B5EF4-FFF2-40B4-BE49-F238E27FC236}">
                <a16:creationId xmlns:a16="http://schemas.microsoft.com/office/drawing/2014/main" id="{C5670AA1-C2B9-7EC3-1670-329DB31CBB4E}"/>
              </a:ext>
            </a:extLst>
          </p:cNvPr>
          <p:cNvGraphicFramePr>
            <a:graphicFrameLocks noGrp="1"/>
          </p:cNvGraphicFramePr>
          <p:nvPr>
            <p:extLst>
              <p:ext uri="{D42A27DB-BD31-4B8C-83A1-F6EECF244321}">
                <p14:modId xmlns:p14="http://schemas.microsoft.com/office/powerpoint/2010/main" val="1497832165"/>
              </p:ext>
            </p:extLst>
          </p:nvPr>
        </p:nvGraphicFramePr>
        <p:xfrm>
          <a:off x="828676" y="1085850"/>
          <a:ext cx="10679185" cy="51229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8934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199228"/>
            <a:ext cx="12192000" cy="46166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Colorado Has Seen Similar Trends to U.S. but Well Behind Last Year’s Volume</a:t>
            </a:r>
          </a:p>
        </p:txBody>
      </p:sp>
      <p:sp>
        <p:nvSpPr>
          <p:cNvPr id="8" name="Rectangle 7">
            <a:extLst>
              <a:ext uri="{FF2B5EF4-FFF2-40B4-BE49-F238E27FC236}">
                <a16:creationId xmlns:a16="http://schemas.microsoft.com/office/drawing/2014/main" id="{55FB859C-3B01-60D2-980B-5946E68193BF}"/>
              </a:ext>
            </a:extLst>
          </p:cNvPr>
          <p:cNvSpPr/>
          <p:nvPr/>
        </p:nvSpPr>
        <p:spPr>
          <a:xfrm>
            <a:off x="0" y="6396335"/>
            <a:ext cx="10679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Sales volume estimated based on average price per net rentable square foot by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Data as of 8/20/24. </a:t>
            </a:r>
            <a:r>
              <a:rPr lang="en-US" sz="1200" b="0" i="0" u="none" strike="noStrike">
                <a:solidFill>
                  <a:srgbClr val="000000"/>
                </a:solidFill>
                <a:effectLst/>
              </a:rPr>
              <a:t>Sales before property completion and entity sales are excluded</a:t>
            </a:r>
            <a:r>
              <a:rPr lang="en-US" sz="1200">
                <a:solidFill>
                  <a:srgbClr val="000000"/>
                </a:solidFill>
                <a:ea typeface="Calibri Light" charset="0"/>
                <a:cs typeface="Calibri Light" charset="0"/>
              </a:rPr>
              <a:t> </a:t>
            </a:r>
            <a:r>
              <a:rPr lang="en-US" sz="1200">
                <a:solidFill>
                  <a:srgbClr val="000000"/>
                </a:solidFill>
                <a:latin typeface="Calibri" panose="020F0502020204030204"/>
                <a:ea typeface="Calibri Light" charset="0"/>
                <a:cs typeface="Calibri Light" charset="0"/>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graphicFrame>
        <p:nvGraphicFramePr>
          <p:cNvPr id="5" name="Chart 4">
            <a:extLst>
              <a:ext uri="{FF2B5EF4-FFF2-40B4-BE49-F238E27FC236}">
                <a16:creationId xmlns:a16="http://schemas.microsoft.com/office/drawing/2014/main" id="{F037C8A5-188D-A2A6-276B-DCED1EE8648C}"/>
              </a:ext>
            </a:extLst>
          </p:cNvPr>
          <p:cNvGraphicFramePr>
            <a:graphicFrameLocks noGrp="1"/>
          </p:cNvGraphicFramePr>
          <p:nvPr>
            <p:extLst>
              <p:ext uri="{D42A27DB-BD31-4B8C-83A1-F6EECF244321}">
                <p14:modId xmlns:p14="http://schemas.microsoft.com/office/powerpoint/2010/main" val="1210760478"/>
              </p:ext>
            </p:extLst>
          </p:nvPr>
        </p:nvGraphicFramePr>
        <p:xfrm>
          <a:off x="828677" y="660894"/>
          <a:ext cx="10679184" cy="55295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1829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16750-F8B3-4825-806D-515AAE96DFE9}"/>
              </a:ext>
            </a:extLst>
          </p:cNvPr>
          <p:cNvSpPr/>
          <p:nvPr/>
        </p:nvSpPr>
        <p:spPr>
          <a:xfrm>
            <a:off x="0" y="6396335"/>
            <a:ext cx="10679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Sales volume estimated based on average price per net rentable square foot by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Data as of August 2024. </a:t>
            </a:r>
            <a:r>
              <a:rPr lang="en-US" sz="1200" b="0" i="0" u="none" strike="noStrike">
                <a:solidFill>
                  <a:srgbClr val="000000"/>
                </a:solidFill>
                <a:effectLst/>
              </a:rPr>
              <a:t>Sales before property completion and entity sales are excluded</a:t>
            </a:r>
            <a:r>
              <a:rPr lang="en-US" sz="1200">
                <a:solidFill>
                  <a:srgbClr val="000000"/>
                </a:solidFill>
                <a:ea typeface="Calibri Light" charset="0"/>
                <a:cs typeface="Calibri Light" charset="0"/>
              </a:rPr>
              <a:t> </a:t>
            </a:r>
            <a:r>
              <a:rPr lang="en-US" sz="1200">
                <a:solidFill>
                  <a:srgbClr val="000000"/>
                </a:solidFill>
                <a:latin typeface="Calibri" panose="020F0502020204030204"/>
                <a:ea typeface="Calibri Light" charset="0"/>
                <a:cs typeface="Calibri Light" charset="0"/>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
        <p:nvSpPr>
          <p:cNvPr id="2" name="Title 1">
            <a:extLst>
              <a:ext uri="{FF2B5EF4-FFF2-40B4-BE49-F238E27FC236}">
                <a16:creationId xmlns:a16="http://schemas.microsoft.com/office/drawing/2014/main" id="{6907625C-7AEF-B0A2-36DC-63AD9EF2C58F}"/>
              </a:ext>
            </a:extLst>
          </p:cNvPr>
          <p:cNvSpPr txBox="1">
            <a:spLocks/>
          </p:cNvSpPr>
          <p:nvPr/>
        </p:nvSpPr>
        <p:spPr>
          <a:xfrm>
            <a:off x="-1" y="177409"/>
            <a:ext cx="12192000" cy="4545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algn="ctr" rtl="0" fontAlgn="base"/>
            <a:r>
              <a:rPr lang="en-US" sz="2800" b="0" i="0" u="none" strike="noStrike">
                <a:effectLst/>
                <a:latin typeface="Calibri Light" panose="020F0302020204030204" pitchFamily="34" charset="0"/>
              </a:rPr>
              <a:t>Pricing Has Dropped in Recent Years Due to Lower Rents and </a:t>
            </a:r>
          </a:p>
          <a:p>
            <a:pPr algn="ctr" rtl="0" fontAlgn="base"/>
            <a:r>
              <a:rPr lang="en-US" sz="2800" b="0" i="0" u="none" strike="noStrike">
                <a:effectLst/>
                <a:latin typeface="Calibri Light" panose="020F0302020204030204" pitchFamily="34" charset="0"/>
              </a:rPr>
              <a:t>Fewer Class A Property Sales in Major Markets</a:t>
            </a:r>
            <a:endParaRPr lang="en-US" sz="2800">
              <a:latin typeface="Calibri Light" panose="020F0302020204030204" pitchFamily="34" charset="0"/>
            </a:endParaRPr>
          </a:p>
          <a:p>
            <a:pPr algn="ctr" rtl="0" fontAlgn="base"/>
            <a:endParaRPr lang="en-US" sz="1600" u="none" strike="noStrike">
              <a:latin typeface="Calibri Light" panose="020F0302020204030204" pitchFamily="34" charset="0"/>
            </a:endParaRPr>
          </a:p>
        </p:txBody>
      </p:sp>
      <p:graphicFrame>
        <p:nvGraphicFramePr>
          <p:cNvPr id="4" name="Table 3">
            <a:extLst>
              <a:ext uri="{FF2B5EF4-FFF2-40B4-BE49-F238E27FC236}">
                <a16:creationId xmlns:a16="http://schemas.microsoft.com/office/drawing/2014/main" id="{1871A216-CA85-EFCA-2F0A-DDE4EA8445CF}"/>
              </a:ext>
            </a:extLst>
          </p:cNvPr>
          <p:cNvGraphicFramePr>
            <a:graphicFrameLocks noGrp="1"/>
          </p:cNvGraphicFramePr>
          <p:nvPr/>
        </p:nvGraphicFramePr>
        <p:xfrm>
          <a:off x="9216155" y="2198591"/>
          <a:ext cx="2370391" cy="2255520"/>
        </p:xfrm>
        <a:graphic>
          <a:graphicData uri="http://schemas.openxmlformats.org/drawingml/2006/table">
            <a:tbl>
              <a:tblPr firstRow="1" bandRow="1">
                <a:tableStyleId>{3B4B98B0-60AC-42C2-AFA5-B58CD77FA1E5}</a:tableStyleId>
              </a:tblPr>
              <a:tblGrid>
                <a:gridCol w="914400">
                  <a:extLst>
                    <a:ext uri="{9D8B030D-6E8A-4147-A177-3AD203B41FA5}">
                      <a16:colId xmlns:a16="http://schemas.microsoft.com/office/drawing/2014/main" val="20000"/>
                    </a:ext>
                  </a:extLst>
                </a:gridCol>
                <a:gridCol w="1455991">
                  <a:extLst>
                    <a:ext uri="{9D8B030D-6E8A-4147-A177-3AD203B41FA5}">
                      <a16:colId xmlns:a16="http://schemas.microsoft.com/office/drawing/2014/main" val="20001"/>
                    </a:ext>
                  </a:extLst>
                </a:gridCol>
              </a:tblGrid>
              <a:tr h="306859">
                <a:tc>
                  <a:txBody>
                    <a:bodyPr/>
                    <a:lstStyle/>
                    <a:p>
                      <a:pPr algn="ctr" fontAlgn="b"/>
                      <a:r>
                        <a:rPr lang="en-US" sz="1600" b="1" u="none" strike="noStrike">
                          <a:solidFill>
                            <a:srgbClr val="0070C0"/>
                          </a:solidFill>
                          <a:effectLst/>
                        </a:rPr>
                        <a:t>YEAR</a:t>
                      </a:r>
                      <a:endParaRPr lang="en-US" sz="1600" b="1" i="0" u="none" strike="noStrike">
                        <a:solidFill>
                          <a:srgbClr val="0070C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600" b="1" u="none" strike="noStrike">
                          <a:solidFill>
                            <a:srgbClr val="0070C0"/>
                          </a:solidFill>
                          <a:effectLst/>
                          <a:latin typeface="+mn-lt"/>
                        </a:rPr>
                        <a:t>STORES SOLD PER YEAR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274320">
                <a:tc>
                  <a:txBody>
                    <a:bodyPr/>
                    <a:lstStyle/>
                    <a:p>
                      <a:pPr algn="ctr" fontAlgn="b"/>
                      <a:r>
                        <a:rPr lang="en-US" sz="1600" b="1" u="none" strike="noStrike">
                          <a:solidFill>
                            <a:srgbClr val="000000"/>
                          </a:solidFill>
                          <a:effectLst/>
                        </a:rPr>
                        <a:t>2020</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US" sz="1600" b="0" i="0" u="none" strike="noStrike">
                          <a:solidFill>
                            <a:srgbClr val="000000"/>
                          </a:solidFill>
                          <a:effectLst/>
                          <a:latin typeface="+mn-lt"/>
                        </a:rPr>
                        <a:t>1,034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580620853"/>
                  </a:ext>
                </a:extLst>
              </a:tr>
              <a:tr h="274320">
                <a:tc>
                  <a:txBody>
                    <a:bodyPr/>
                    <a:lstStyle/>
                    <a:p>
                      <a:pPr algn="ctr" fontAlgn="b"/>
                      <a:r>
                        <a:rPr lang="en-US" sz="1600" b="1" u="none" strike="noStrike">
                          <a:solidFill>
                            <a:srgbClr val="000000"/>
                          </a:solidFill>
                          <a:effectLst/>
                        </a:rPr>
                        <a:t>2021</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b"/>
                      <a:r>
                        <a:rPr lang="en-US" sz="1600" b="0" i="0" u="none" strike="noStrike">
                          <a:solidFill>
                            <a:srgbClr val="000000"/>
                          </a:solidFill>
                          <a:effectLst/>
                          <a:latin typeface="+mn-lt"/>
                        </a:rPr>
                        <a:t>2,116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15416848"/>
                  </a:ext>
                </a:extLst>
              </a:tr>
              <a:tr h="274320">
                <a:tc>
                  <a:txBody>
                    <a:bodyPr/>
                    <a:lstStyle/>
                    <a:p>
                      <a:pPr algn="ctr" fontAlgn="b"/>
                      <a:r>
                        <a:rPr lang="en-US" sz="1600" b="1" u="none" strike="noStrike">
                          <a:solidFill>
                            <a:srgbClr val="000000"/>
                          </a:solidFill>
                          <a:effectLst/>
                        </a:rPr>
                        <a:t>2022</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US" sz="1600" b="0" i="0" u="none" strike="noStrike">
                          <a:solidFill>
                            <a:srgbClr val="000000"/>
                          </a:solidFill>
                          <a:effectLst/>
                          <a:latin typeface="+mn-lt"/>
                        </a:rPr>
                        <a:t>1,801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2"/>
                  </a:ext>
                </a:extLst>
              </a:tr>
              <a:tr h="274320">
                <a:tc>
                  <a:txBody>
                    <a:bodyPr/>
                    <a:lstStyle/>
                    <a:p>
                      <a:pPr algn="ctr" fontAlgn="b"/>
                      <a:r>
                        <a:rPr lang="en-US" sz="1600" b="1" u="none" strike="noStrike">
                          <a:solidFill>
                            <a:srgbClr val="000000"/>
                          </a:solidFill>
                          <a:effectLst/>
                        </a:rPr>
                        <a:t>2023</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1600" b="0" i="0" u="none" strike="noStrike">
                          <a:solidFill>
                            <a:srgbClr val="000000"/>
                          </a:solidFill>
                          <a:effectLst/>
                          <a:latin typeface="+mn-lt"/>
                        </a:rPr>
                        <a:t>817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74320">
                <a:tc>
                  <a:txBody>
                    <a:bodyPr/>
                    <a:lstStyle/>
                    <a:p>
                      <a:pPr algn="ctr" fontAlgn="b"/>
                      <a:r>
                        <a:rPr lang="en-US" sz="1600" b="1" u="none" strike="noStrike">
                          <a:solidFill>
                            <a:srgbClr val="000000"/>
                          </a:solidFill>
                          <a:effectLst/>
                        </a:rPr>
                        <a:t>2024 YTD</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a:solidFill>
                            <a:srgbClr val="000000"/>
                          </a:solidFill>
                          <a:effectLst/>
                          <a:latin typeface="+mn-lt"/>
                        </a:rPr>
                        <a:t>399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7993819"/>
                  </a:ext>
                </a:extLst>
              </a:tr>
            </a:tbl>
          </a:graphicData>
        </a:graphic>
      </p:graphicFrame>
      <p:graphicFrame>
        <p:nvGraphicFramePr>
          <p:cNvPr id="7" name="Chart 6">
            <a:extLst>
              <a:ext uri="{FF2B5EF4-FFF2-40B4-BE49-F238E27FC236}">
                <a16:creationId xmlns:a16="http://schemas.microsoft.com/office/drawing/2014/main" id="{D5B92BA5-C210-4A7A-AB9A-4DA8F1D5FCDE}"/>
              </a:ext>
            </a:extLst>
          </p:cNvPr>
          <p:cNvGraphicFramePr>
            <a:graphicFrameLocks/>
          </p:cNvGraphicFramePr>
          <p:nvPr/>
        </p:nvGraphicFramePr>
        <p:xfrm>
          <a:off x="521073" y="1145309"/>
          <a:ext cx="8253473" cy="52510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9019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716750-F8B3-4825-806D-515AAE96DFE9}"/>
              </a:ext>
            </a:extLst>
          </p:cNvPr>
          <p:cNvSpPr/>
          <p:nvPr/>
        </p:nvSpPr>
        <p:spPr>
          <a:xfrm>
            <a:off x="0" y="6396335"/>
            <a:ext cx="10679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Sales volume estimated based on average price per net rentable square foot by class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Calibri" panose="020F0502020204030204"/>
                <a:ea typeface="Calibri Light" charset="0"/>
                <a:cs typeface="Calibri Light" charset="0"/>
              </a:rPr>
              <a:t>Data as of August 2024. </a:t>
            </a:r>
            <a:r>
              <a:rPr lang="en-US" sz="1200" b="0" i="0" u="none" strike="noStrike">
                <a:solidFill>
                  <a:srgbClr val="000000"/>
                </a:solidFill>
                <a:effectLst/>
              </a:rPr>
              <a:t>Sales before property completion and entity sales are excluded</a:t>
            </a:r>
            <a:r>
              <a:rPr lang="en-US" sz="1200">
                <a:solidFill>
                  <a:srgbClr val="000000"/>
                </a:solidFill>
                <a:ea typeface="Calibri Light" charset="0"/>
                <a:cs typeface="Calibri Light" charset="0"/>
              </a:rPr>
              <a:t> </a:t>
            </a:r>
            <a:r>
              <a:rPr lang="en-US" sz="1200">
                <a:solidFill>
                  <a:srgbClr val="000000"/>
                </a:solidFill>
                <a:latin typeface="Calibri" panose="020F0502020204030204"/>
                <a:ea typeface="Calibri Light" charset="0"/>
                <a:cs typeface="Calibri Light" charset="0"/>
              </a:rPr>
              <a:t>| </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
        <p:nvSpPr>
          <p:cNvPr id="2" name="Title 1">
            <a:extLst>
              <a:ext uri="{FF2B5EF4-FFF2-40B4-BE49-F238E27FC236}">
                <a16:creationId xmlns:a16="http://schemas.microsoft.com/office/drawing/2014/main" id="{6907625C-7AEF-B0A2-36DC-63AD9EF2C58F}"/>
              </a:ext>
            </a:extLst>
          </p:cNvPr>
          <p:cNvSpPr txBox="1">
            <a:spLocks/>
          </p:cNvSpPr>
          <p:nvPr/>
        </p:nvSpPr>
        <p:spPr>
          <a:xfrm>
            <a:off x="-1" y="177409"/>
            <a:ext cx="12192000" cy="4545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algn="ctr" rtl="0" fontAlgn="base"/>
            <a:r>
              <a:rPr lang="en-US" sz="2800">
                <a:latin typeface="Calibri Light" panose="020F0302020204030204" pitchFamily="34" charset="0"/>
              </a:rPr>
              <a:t>Denver Pricing Very Similar to US</a:t>
            </a:r>
          </a:p>
          <a:p>
            <a:pPr algn="ctr" rtl="0" fontAlgn="base"/>
            <a:r>
              <a:rPr lang="en-US" sz="2800">
                <a:latin typeface="Calibri Light" panose="020F0302020204030204" pitchFamily="34" charset="0"/>
              </a:rPr>
              <a:t>Colorado Springs Pricing Trails US but Has Improved</a:t>
            </a:r>
          </a:p>
          <a:p>
            <a:pPr algn="ctr" rtl="0" fontAlgn="base"/>
            <a:endParaRPr lang="en-US" sz="1600" u="none" strike="noStrike">
              <a:latin typeface="Calibri Light" panose="020F0302020204030204" pitchFamily="34" charset="0"/>
            </a:endParaRPr>
          </a:p>
        </p:txBody>
      </p:sp>
      <p:graphicFrame>
        <p:nvGraphicFramePr>
          <p:cNvPr id="4" name="Table 3">
            <a:extLst>
              <a:ext uri="{FF2B5EF4-FFF2-40B4-BE49-F238E27FC236}">
                <a16:creationId xmlns:a16="http://schemas.microsoft.com/office/drawing/2014/main" id="{1871A216-CA85-EFCA-2F0A-DDE4EA8445CF}"/>
              </a:ext>
            </a:extLst>
          </p:cNvPr>
          <p:cNvGraphicFramePr>
            <a:graphicFrameLocks noGrp="1"/>
          </p:cNvGraphicFramePr>
          <p:nvPr>
            <p:extLst>
              <p:ext uri="{D42A27DB-BD31-4B8C-83A1-F6EECF244321}">
                <p14:modId xmlns:p14="http://schemas.microsoft.com/office/powerpoint/2010/main" val="2948891927"/>
              </p:ext>
            </p:extLst>
          </p:nvPr>
        </p:nvGraphicFramePr>
        <p:xfrm>
          <a:off x="9216155" y="2198591"/>
          <a:ext cx="2370391" cy="2255520"/>
        </p:xfrm>
        <a:graphic>
          <a:graphicData uri="http://schemas.openxmlformats.org/drawingml/2006/table">
            <a:tbl>
              <a:tblPr firstRow="1" bandRow="1">
                <a:tableStyleId>{3B4B98B0-60AC-42C2-AFA5-B58CD77FA1E5}</a:tableStyleId>
              </a:tblPr>
              <a:tblGrid>
                <a:gridCol w="914400">
                  <a:extLst>
                    <a:ext uri="{9D8B030D-6E8A-4147-A177-3AD203B41FA5}">
                      <a16:colId xmlns:a16="http://schemas.microsoft.com/office/drawing/2014/main" val="20000"/>
                    </a:ext>
                  </a:extLst>
                </a:gridCol>
                <a:gridCol w="1455991">
                  <a:extLst>
                    <a:ext uri="{9D8B030D-6E8A-4147-A177-3AD203B41FA5}">
                      <a16:colId xmlns:a16="http://schemas.microsoft.com/office/drawing/2014/main" val="20001"/>
                    </a:ext>
                  </a:extLst>
                </a:gridCol>
              </a:tblGrid>
              <a:tr h="306859">
                <a:tc>
                  <a:txBody>
                    <a:bodyPr/>
                    <a:lstStyle/>
                    <a:p>
                      <a:pPr algn="ctr" fontAlgn="b"/>
                      <a:r>
                        <a:rPr lang="en-US" sz="1600" b="1" u="none" strike="noStrike">
                          <a:solidFill>
                            <a:srgbClr val="0070C0"/>
                          </a:solidFill>
                          <a:effectLst/>
                        </a:rPr>
                        <a:t>YEAR</a:t>
                      </a:r>
                      <a:endParaRPr lang="en-US" sz="1600" b="1" i="0" u="none" strike="noStrike">
                        <a:solidFill>
                          <a:srgbClr val="0070C0"/>
                        </a:solidFill>
                        <a:effectLst/>
                        <a:latin typeface="+mn-lt"/>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fontAlgn="t"/>
                      <a:r>
                        <a:rPr lang="en-US" sz="1600" b="1" u="none" strike="noStrike">
                          <a:solidFill>
                            <a:srgbClr val="0070C0"/>
                          </a:solidFill>
                          <a:effectLst/>
                          <a:latin typeface="+mn-lt"/>
                        </a:rPr>
                        <a:t>STORES SOLD PER YEAR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0"/>
                  </a:ext>
                </a:extLst>
              </a:tr>
              <a:tr h="274320">
                <a:tc>
                  <a:txBody>
                    <a:bodyPr/>
                    <a:lstStyle/>
                    <a:p>
                      <a:pPr algn="ctr" fontAlgn="b"/>
                      <a:r>
                        <a:rPr lang="en-US" sz="1600" b="1" u="none" strike="noStrike">
                          <a:solidFill>
                            <a:srgbClr val="000000"/>
                          </a:solidFill>
                          <a:effectLst/>
                        </a:rPr>
                        <a:t>2020</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US" sz="16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2580620853"/>
                  </a:ext>
                </a:extLst>
              </a:tr>
              <a:tr h="274320">
                <a:tc>
                  <a:txBody>
                    <a:bodyPr/>
                    <a:lstStyle/>
                    <a:p>
                      <a:pPr algn="ctr" fontAlgn="b"/>
                      <a:r>
                        <a:rPr lang="en-US" sz="1600" b="1" u="none" strike="noStrike">
                          <a:solidFill>
                            <a:srgbClr val="000000"/>
                          </a:solidFill>
                          <a:effectLst/>
                        </a:rPr>
                        <a:t>2021</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b"/>
                      <a:r>
                        <a:rPr lang="en-US" sz="1600" b="0" i="0" u="none" strike="noStrike">
                          <a:solidFill>
                            <a:srgbClr val="000000"/>
                          </a:solidFill>
                          <a:effectLst/>
                          <a:latin typeface="+mn-lt"/>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615416848"/>
                  </a:ext>
                </a:extLst>
              </a:tr>
              <a:tr h="274320">
                <a:tc>
                  <a:txBody>
                    <a:bodyPr/>
                    <a:lstStyle/>
                    <a:p>
                      <a:pPr algn="ctr" fontAlgn="b"/>
                      <a:r>
                        <a:rPr lang="en-US" sz="1600" b="1" u="none" strike="noStrike">
                          <a:solidFill>
                            <a:srgbClr val="000000"/>
                          </a:solidFill>
                          <a:effectLst/>
                        </a:rPr>
                        <a:t>2022</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tc>
                  <a:txBody>
                    <a:bodyPr/>
                    <a:lstStyle/>
                    <a:p>
                      <a:pPr algn="ctr" fontAlgn="b"/>
                      <a:r>
                        <a:rPr lang="en-US" sz="1600" b="0" i="0" u="none" strike="noStrike">
                          <a:solidFill>
                            <a:srgbClr val="000000"/>
                          </a:solidFill>
                          <a:effectLst/>
                          <a:latin typeface="+mn-lt"/>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10002"/>
                  </a:ext>
                </a:extLst>
              </a:tr>
              <a:tr h="274320">
                <a:tc>
                  <a:txBody>
                    <a:bodyPr/>
                    <a:lstStyle/>
                    <a:p>
                      <a:pPr algn="ctr" fontAlgn="b"/>
                      <a:r>
                        <a:rPr lang="en-US" sz="1600" b="1" u="none" strike="noStrike">
                          <a:solidFill>
                            <a:srgbClr val="000000"/>
                          </a:solidFill>
                          <a:effectLst/>
                        </a:rPr>
                        <a:t>2023</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fontAlgn="b"/>
                      <a:r>
                        <a:rPr lang="en-US" sz="1600" b="0" i="0" u="none" strike="noStrike">
                          <a:solidFill>
                            <a:srgbClr val="00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274320">
                <a:tc>
                  <a:txBody>
                    <a:bodyPr/>
                    <a:lstStyle/>
                    <a:p>
                      <a:pPr algn="ctr" fontAlgn="b"/>
                      <a:r>
                        <a:rPr lang="en-US" sz="1600" b="1" u="none" strike="noStrike">
                          <a:solidFill>
                            <a:srgbClr val="000000"/>
                          </a:solidFill>
                          <a:effectLst/>
                        </a:rPr>
                        <a:t>2024 YTD</a:t>
                      </a:r>
                      <a:endParaRPr lang="en-US" sz="1600" b="1" i="0" u="none" strike="noStrike">
                        <a:solidFill>
                          <a:srgbClr val="000000"/>
                        </a:solidFill>
                        <a:effectLst/>
                        <a:latin typeface="+mn-lt"/>
                      </a:endParaRPr>
                    </a:p>
                  </a:txBody>
                  <a:tcPr marL="45720" marR="4572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a:solidFill>
                            <a:srgbClr val="00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97993819"/>
                  </a:ext>
                </a:extLst>
              </a:tr>
            </a:tbl>
          </a:graphicData>
        </a:graphic>
      </p:graphicFrame>
      <p:graphicFrame>
        <p:nvGraphicFramePr>
          <p:cNvPr id="6" name="Chart 5">
            <a:extLst>
              <a:ext uri="{FF2B5EF4-FFF2-40B4-BE49-F238E27FC236}">
                <a16:creationId xmlns:a16="http://schemas.microsoft.com/office/drawing/2014/main" id="{D5B92BA5-C210-4A7A-AB9A-4DA8F1D5FCDE}"/>
              </a:ext>
            </a:extLst>
          </p:cNvPr>
          <p:cNvGraphicFramePr>
            <a:graphicFrameLocks/>
          </p:cNvGraphicFramePr>
          <p:nvPr>
            <p:extLst>
              <p:ext uri="{D42A27DB-BD31-4B8C-83A1-F6EECF244321}">
                <p14:modId xmlns:p14="http://schemas.microsoft.com/office/powerpoint/2010/main" val="4283368242"/>
              </p:ext>
            </p:extLst>
          </p:nvPr>
        </p:nvGraphicFramePr>
        <p:xfrm>
          <a:off x="521073" y="1145308"/>
          <a:ext cx="8253474" cy="51549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6276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C48C6D-6D5D-4EFA-8986-341AC695019F}"/>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Yardi Matrix Self Storage House View </a:t>
            </a:r>
            <a:r>
              <a:rPr kumimoji="0" lang="en-US" sz="2800" b="0" i="0" u="none" strike="noStrike" kern="1200" cap="none" spc="0" normalizeH="0" baseline="0" noProof="0" dirty="0">
                <a:ln>
                  <a:noFill/>
                </a:ln>
                <a:effectLst/>
                <a:uLnTx/>
                <a:uFillTx/>
                <a:latin typeface="Calibri" panose="020F0502020204030204"/>
              </a:rPr>
              <a:t>–</a:t>
            </a:r>
            <a:r>
              <a:rPr kumimoji="0" lang="en-US" sz="2800" b="0" i="0" u="none" strike="noStrike" kern="1200" cap="none" spc="0" normalizeH="0" baseline="0" noProof="0" dirty="0">
                <a:ln>
                  <a:noFill/>
                </a:ln>
                <a:effectLst/>
                <a:uLnTx/>
                <a:uFillTx/>
                <a:latin typeface="Calibri Light" panose="020F0302020204030204"/>
              </a:rPr>
              <a:t> October 2024</a:t>
            </a:r>
          </a:p>
        </p:txBody>
      </p:sp>
      <p:sp>
        <p:nvSpPr>
          <p:cNvPr id="9" name="Rounded Rectangle 8">
            <a:extLst>
              <a:ext uri="{FF2B5EF4-FFF2-40B4-BE49-F238E27FC236}">
                <a16:creationId xmlns:a16="http://schemas.microsoft.com/office/drawing/2014/main" id="{79E78E05-044B-49A8-94CA-EF2AB6067DCE}"/>
              </a:ext>
            </a:extLst>
          </p:cNvPr>
          <p:cNvSpPr/>
          <p:nvPr/>
        </p:nvSpPr>
        <p:spPr>
          <a:xfrm>
            <a:off x="313127" y="847844"/>
            <a:ext cx="11565746" cy="5336500"/>
          </a:xfrm>
          <a:prstGeom prst="roundRect">
            <a:avLst>
              <a:gd name="adj" fmla="val 5533"/>
            </a:avLst>
          </a:prstGeom>
          <a:solidFill>
            <a:schemeClr val="bg1">
              <a:lumMod val="95000"/>
            </a:schemeClr>
          </a:solidFill>
        </p:spPr>
        <p:txBody>
          <a:bodyPr wrap="square" lIns="182880" tIns="182880" rIns="182880" bIns="182880" numCol="1" spcCol="640080" anchor="t">
            <a:spAutoFit/>
          </a:bodyPr>
          <a:lstStyle/>
          <a:p>
            <a:pPr marL="0" marR="0" lvl="0" indent="0" algn="l" defTabSz="914400" rtl="0" eaLnBrk="1" fontAlgn="auto" latinLnBrk="0" hangingPunct="1">
              <a:lnSpc>
                <a:spcPct val="100000"/>
              </a:lnSpc>
              <a:spcAft>
                <a:spcPts val="30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Calibri" panose="020F0502020204030204"/>
                <a:ea typeface="+mn-ea"/>
                <a:cs typeface="Times New Roman"/>
              </a:rPr>
              <a:t>SELF STORAGE FUNDAMENTALS &amp; OUTLOOK</a:t>
            </a: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Self storage performance continues its cyclical decline driven by weak demand from home sales, one of the main sources for demand, which remain near a two-decade low and showed little signs of improvement over the summer</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Calibri"/>
            </a:endParaRPr>
          </a:p>
          <a:p>
            <a:pPr marL="285750" indent="-285750">
              <a:spcAft>
                <a:spcPts val="3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Q2 REIT results show occupancy returning to pre-pandemic levels, revenue growth turning negative and </a:t>
            </a:r>
            <a:r>
              <a:rPr lang="en-US" sz="1600" dirty="0">
                <a:solidFill>
                  <a:srgbClr val="000000"/>
                </a:solidFill>
                <a:latin typeface="Calibri" panose="020F0502020204030204"/>
              </a:rPr>
              <a:t>NOI growth negative for the last three quarters; occupancy may be bottoming as quarter end occupancy was up YoY</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indent="-285750">
              <a:spcAft>
                <a:spcPts val="300"/>
              </a:spcAft>
              <a:buFont typeface="Arial" panose="020B0604020202020204" pitchFamily="34" charset="0"/>
              <a:buChar char="•"/>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Advertised rental rates were down 4.3% in August, marking two years in a row </a:t>
            </a:r>
            <a:r>
              <a:rPr lang="en-US" sz="1600" dirty="0">
                <a:solidFill>
                  <a:srgbClr val="000000"/>
                </a:solidFill>
                <a:latin typeface="Calibri" panose="020F0502020204030204"/>
              </a:rPr>
              <a:t>of year-over-year declines; rent growth has improved from -4.8% in June but down from -4.1% in June</a:t>
            </a:r>
          </a:p>
          <a:p>
            <a:pPr marL="285750" indent="-285750">
              <a:spcAft>
                <a:spcPts val="300"/>
              </a:spcAft>
              <a:buFont typeface="Arial" panose="020B0604020202020204" pitchFamily="34" charset="0"/>
              <a:buChar char="•"/>
              <a:defRPr/>
            </a:pPr>
            <a:r>
              <a:rPr lang="en-US" sz="1600" dirty="0">
                <a:solidFill>
                  <a:srgbClr val="000000"/>
                </a:solidFill>
                <a:latin typeface="Calibri" panose="020F0502020204030204"/>
              </a:rPr>
              <a:t>Supply is moving forward as starts have been persistent so far in 2024; forecast calls for a 10% decline in supply in 2024 from 2023, equal to 3.2% of existing supply well-below the long-term average of 4%; mid-to-long forecast has been revised upwards</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Transaction volume </a:t>
            </a:r>
            <a:r>
              <a:rPr lang="en-US" sz="1600" dirty="0">
                <a:solidFill>
                  <a:srgbClr val="000000"/>
                </a:solidFill>
                <a:latin typeface="Calibri" panose="020F0502020204030204"/>
              </a:rPr>
              <a:t>year-to-date down 33% </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versus 2023, but a few major portfolio transactions recently show signs of life</a:t>
            </a:r>
          </a:p>
          <a:p>
            <a:pPr marL="285750" marR="0" lvl="0" indent="-285750" algn="l" defTabSz="914400" rtl="0" eaLnBrk="1" fontAlgn="auto" latinLnBrk="0" hangingPunct="1">
              <a:lnSpc>
                <a:spcPct val="100000"/>
              </a:lnSpc>
              <a:spcAft>
                <a:spcPts val="300"/>
              </a:spcAft>
              <a:buClrTx/>
              <a:buSzTx/>
              <a:buFont typeface="Arial" panose="020B0604020202020204" pitchFamily="34" charset="0"/>
              <a:buChar char="•"/>
              <a:tabLst/>
              <a:defRPr/>
            </a:pPr>
            <a:endParaRPr lang="en-US" sz="1600" dirty="0">
              <a:solidFill>
                <a:srgbClr val="000000"/>
              </a:solidFill>
              <a:latin typeface="Calibri" panose="020F0502020204030204"/>
            </a:endParaRPr>
          </a:p>
          <a:p>
            <a:pPr marL="285750" marR="0" lvl="0" indent="-285750" algn="l" defTabSz="914400" rtl="0" eaLnBrk="1" fontAlgn="auto" latinLnBrk="0" hangingPunct="1">
              <a:lnSpc>
                <a:spcPct val="100000"/>
              </a:lnSpc>
              <a:spcAft>
                <a:spcPts val="300"/>
              </a:spcAft>
              <a:buClrTx/>
              <a:buSzTx/>
              <a:buFont typeface="Arial,Sans-Serif" panose="020B0604020202020204" pitchFamily="34" charset="0"/>
              <a:buChar char="•"/>
              <a:tabLst/>
              <a:defRPr/>
            </a:pPr>
            <a:r>
              <a:rPr lang="en-US" sz="1600" dirty="0">
                <a:solidFill>
                  <a:srgbClr val="000000"/>
                </a:solidFill>
                <a:latin typeface="Calibri"/>
                <a:ea typeface="Calibri"/>
                <a:cs typeface="Calibri"/>
              </a:rPr>
              <a:t>Denver, including Boulder, Fort Collins and Greely, has outperformed the nation for several years, as evidenced by higher occupancy and reaccelerating revenue growth from the REITs and above-average advertised rate growth</a:t>
            </a:r>
            <a:endParaRPr kumimoji="0" lang="en-US" sz="1600" b="0" i="0" u="none" strike="noStrike" kern="1200" cap="none" spc="0" normalizeH="0" baseline="0" noProof="0" dirty="0">
              <a:ln>
                <a:noFill/>
              </a:ln>
              <a:solidFill>
                <a:srgbClr val="808080"/>
              </a:solidFill>
              <a:effectLst/>
              <a:uLnTx/>
              <a:uFillTx/>
              <a:latin typeface="Calibri"/>
              <a:ea typeface="Calibri"/>
              <a:cs typeface="Calibri"/>
            </a:endParaRPr>
          </a:p>
          <a:p>
            <a:pPr marL="285750" indent="-285750">
              <a:spcAft>
                <a:spcPts val="300"/>
              </a:spcAft>
              <a:buFont typeface="Arial,Sans-Serif" panose="020B0604020202020204" pitchFamily="34" charset="0"/>
              <a:buChar char="•"/>
              <a:defRPr/>
            </a:pPr>
            <a:r>
              <a:rPr lang="en-US" sz="1600" dirty="0">
                <a:solidFill>
                  <a:srgbClr val="000000"/>
                </a:solidFill>
                <a:latin typeface="Calibri"/>
                <a:cs typeface="Calibri"/>
              </a:rPr>
              <a:t>Colorado Springs has underperformed on revenue and NOI growth, with lower occupancy and below-average advertised rate growth, but recently has shown some signs of improvement with higher occupancy and three months of MoM rate increases</a:t>
            </a:r>
          </a:p>
          <a:p>
            <a:pPr marL="285750" indent="-285750">
              <a:spcAft>
                <a:spcPts val="300"/>
              </a:spcAft>
              <a:buFont typeface="Arial,Sans-Serif" panose="020B0604020202020204" pitchFamily="34" charset="0"/>
              <a:buChar char="•"/>
              <a:defRPr/>
            </a:pPr>
            <a:r>
              <a:rPr lang="en-US" sz="1600" dirty="0">
                <a:solidFill>
                  <a:srgbClr val="000000"/>
                </a:solidFill>
                <a:latin typeface="Calibri"/>
                <a:ea typeface="Calibri"/>
                <a:cs typeface="Calibri"/>
              </a:rPr>
              <a:t>Competition from new supply has fallen significantly in Colorado Springs and Denver which has been a substantial tailwind for performance, particularly in Denver which went from one of the most oversupplied markets in 2017/2018</a:t>
            </a:r>
            <a:endParaRPr kumimoji="0" lang="en-US" sz="1600" b="0" i="0" u="none" strike="noStrike" kern="1200" cap="none" spc="0" normalizeH="0" baseline="0" noProof="0" dirty="0">
              <a:ln>
                <a:noFill/>
              </a:ln>
              <a:solidFill>
                <a:srgbClr val="000000"/>
              </a:solidFill>
              <a:effectLst/>
              <a:uLnTx/>
              <a:uFillTx/>
              <a:latin typeface="Calibri"/>
              <a:ea typeface="Calibri"/>
              <a:cs typeface="Calibri"/>
            </a:endParaRPr>
          </a:p>
          <a:p>
            <a:pPr marL="285750" marR="0" lvl="0" indent="-285750" algn="l" defTabSz="914400" rtl="0" eaLnBrk="1" fontAlgn="auto" latinLnBrk="0" hangingPunct="1">
              <a:lnSpc>
                <a:spcPct val="100000"/>
              </a:lnSpc>
              <a:spcAft>
                <a:spcPts val="300"/>
              </a:spcAft>
              <a:buClrTx/>
              <a:buSzTx/>
              <a:buFont typeface="Arial,Sans-Serif"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a:ea typeface="Calibri"/>
                <a:cs typeface="Calibri"/>
              </a:rPr>
              <a:t>Sales activity in Colorado Springs and Denver has remained slow, down 60% YTD as of August</a:t>
            </a:r>
            <a:endParaRPr kumimoji="0" lang="en-US" sz="1500" b="0" i="0" u="none" strike="noStrike" kern="1200" cap="none" spc="0" normalizeH="0" baseline="0" noProof="0" dirty="0">
              <a:ln>
                <a:noFill/>
              </a:ln>
              <a:solidFill>
                <a:srgbClr val="000000"/>
              </a:solidFill>
              <a:effectLst/>
              <a:uLnTx/>
              <a:uFillTx/>
              <a:latin typeface="Calibri"/>
              <a:ea typeface="Calibri"/>
              <a:cs typeface="Calibri"/>
            </a:endParaRPr>
          </a:p>
        </p:txBody>
      </p:sp>
      <p:sp>
        <p:nvSpPr>
          <p:cNvPr id="7" name="Rectangle 6">
            <a:extLst>
              <a:ext uri="{FF2B5EF4-FFF2-40B4-BE49-F238E27FC236}">
                <a16:creationId xmlns:a16="http://schemas.microsoft.com/office/drawing/2014/main" id="{59AD47C1-906B-4169-A789-B34660E81892}"/>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a:t>
            </a:r>
          </a:p>
        </p:txBody>
      </p:sp>
    </p:spTree>
    <p:extLst>
      <p:ext uri="{BB962C8B-B14F-4D97-AF65-F5344CB8AC3E}">
        <p14:creationId xmlns:p14="http://schemas.microsoft.com/office/powerpoint/2010/main" val="42897846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ack box">
            <a:extLst>
              <a:ext uri="{FF2B5EF4-FFF2-40B4-BE49-F238E27FC236}">
                <a16:creationId xmlns:a16="http://schemas.microsoft.com/office/drawing/2014/main" id="{2A2C3D27-ABBE-9942-A6D7-ADAC74D6661F}"/>
              </a:ext>
            </a:extLst>
          </p:cNvPr>
          <p:cNvSpPr/>
          <p:nvPr/>
        </p:nvSpPr>
        <p:spPr>
          <a:xfrm>
            <a:off x="0" y="0"/>
            <a:ext cx="12191999" cy="6858000"/>
          </a:xfrm>
          <a:prstGeom prst="rect">
            <a:avLst/>
          </a:prstGeom>
          <a:gradFill>
            <a:gsLst>
              <a:gs pos="0">
                <a:schemeClr val="accent3">
                  <a:lumMod val="97000"/>
                  <a:lumOff val="3000"/>
                </a:schemeClr>
              </a:gs>
              <a:gs pos="100000">
                <a:schemeClr val="accent3">
                  <a:lumMod val="60000"/>
                  <a:lumOff val="40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endParaRPr lang="en-US" sz="1800">
              <a:solidFill>
                <a:srgbClr val="FF0000"/>
              </a:solidFill>
              <a:effectLst/>
              <a:latin typeface="Calibri" panose="020F0502020204030204" pitchFamily="34" charset="0"/>
              <a:ea typeface="Calibri" panose="020F0502020204030204" pitchFamily="34" charset="0"/>
            </a:endParaRPr>
          </a:p>
        </p:txBody>
      </p:sp>
      <p:sp>
        <p:nvSpPr>
          <p:cNvPr id="13" name="Text">
            <a:extLst>
              <a:ext uri="{FF2B5EF4-FFF2-40B4-BE49-F238E27FC236}">
                <a16:creationId xmlns:a16="http://schemas.microsoft.com/office/drawing/2014/main" id="{55EE66D7-B888-7A4A-8D08-F9BF05A3FECE}"/>
              </a:ext>
            </a:extLst>
          </p:cNvPr>
          <p:cNvSpPr/>
          <p:nvPr/>
        </p:nvSpPr>
        <p:spPr>
          <a:xfrm>
            <a:off x="4437019" y="2721114"/>
            <a:ext cx="331796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00" normalizeH="0" baseline="0" noProof="0">
                <a:ln>
                  <a:noFill/>
                </a:ln>
                <a:solidFill>
                  <a:srgbClr val="FFFFFF"/>
                </a:solidFill>
                <a:effectLst/>
                <a:uLnTx/>
                <a:uFillTx/>
                <a:latin typeface="Calibri Light" panose="020F0302020204030204"/>
                <a:ea typeface="Roboto Black" panose="02000000000000000000" pitchFamily="2" charset="0"/>
                <a:cs typeface="+mn-cs"/>
              </a:rPr>
              <a:t>THANK YOU</a:t>
            </a:r>
            <a:endParaRPr kumimoji="0" lang="en-US" sz="4000" b="0" i="0" u="none" strike="noStrike" kern="1200" cap="none" spc="600" normalizeH="0" baseline="0" noProof="0">
              <a:ln>
                <a:noFill/>
              </a:ln>
              <a:solidFill>
                <a:srgbClr val="FFFFFF"/>
              </a:solidFill>
              <a:effectLst/>
              <a:uLnTx/>
              <a:uFillTx/>
              <a:latin typeface="Calibri Light" panose="020F0302020204030204"/>
              <a:ea typeface="Roboto Light" panose="02000000000000000000" pitchFamily="2" charset="0"/>
              <a:cs typeface="+mn-cs"/>
            </a:endParaRPr>
          </a:p>
        </p:txBody>
      </p:sp>
      <p:sp>
        <p:nvSpPr>
          <p:cNvPr id="14" name="TextBox 13">
            <a:extLst>
              <a:ext uri="{FF2B5EF4-FFF2-40B4-BE49-F238E27FC236}">
                <a16:creationId xmlns:a16="http://schemas.microsoft.com/office/drawing/2014/main" id="{2F968075-FC65-1B49-A8E0-CF17AAF960D3}"/>
              </a:ext>
            </a:extLst>
          </p:cNvPr>
          <p:cNvSpPr txBox="1"/>
          <p:nvPr/>
        </p:nvSpPr>
        <p:spPr>
          <a:xfrm>
            <a:off x="604217" y="4726375"/>
            <a:ext cx="10983565" cy="815608"/>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600"/>
              </a:spcBef>
              <a:spcAft>
                <a:spcPts val="120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Feel free to contact </a:t>
            </a:r>
            <a:r>
              <a:rPr lang="en-US" sz="1600" noProof="0">
                <a:solidFill>
                  <a:schemeClr val="bg1"/>
                </a:solidFill>
                <a:latin typeface="Calibri" panose="020F0502020204030204"/>
              </a:rPr>
              <a:t>me</a:t>
            </a: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 with any questions</a:t>
            </a:r>
          </a:p>
          <a:p>
            <a:pPr algn="ctr">
              <a:spcBef>
                <a:spcPts val="600"/>
              </a:spcBef>
              <a:spcAft>
                <a:spcPts val="1200"/>
              </a:spcAft>
              <a:defRPr/>
            </a:pPr>
            <a:r>
              <a:rPr lang="en-US" sz="1600">
                <a:solidFill>
                  <a:schemeClr val="bg1"/>
                </a:solidFill>
              </a:rPr>
              <a:t>Tyson Huebner   |   773-415-4672   |   Tyson.Huebner@Yardi.com</a:t>
            </a:r>
          </a:p>
        </p:txBody>
      </p:sp>
      <p:pic>
        <p:nvPicPr>
          <p:cNvPr id="8" name="Picture 7">
            <a:extLst>
              <a:ext uri="{FF2B5EF4-FFF2-40B4-BE49-F238E27FC236}">
                <a16:creationId xmlns:a16="http://schemas.microsoft.com/office/drawing/2014/main" id="{4F4D2F80-2293-4543-BAB4-1C944A5E83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0334" y="962930"/>
            <a:ext cx="1191330" cy="317688"/>
          </a:xfrm>
          <a:prstGeom prst="rect">
            <a:avLst/>
          </a:prstGeom>
        </p:spPr>
      </p:pic>
    </p:spTree>
    <p:extLst>
      <p:ext uri="{BB962C8B-B14F-4D97-AF65-F5344CB8AC3E}">
        <p14:creationId xmlns:p14="http://schemas.microsoft.com/office/powerpoint/2010/main" val="3518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1000"/>
                                        <p:tgtEl>
                                          <p:spTgt spid="13"/>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E52B84-7901-D84C-9F08-FA6BC2B1BF0B}"/>
              </a:ext>
            </a:extLst>
          </p:cNvPr>
          <p:cNvSpPr/>
          <p:nvPr/>
        </p:nvSpPr>
        <p:spPr>
          <a:xfrm>
            <a:off x="10140778" y="5931243"/>
            <a:ext cx="2051222" cy="92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58176E42-119A-A24E-B1BE-D8C61FF7964B}"/>
              </a:ext>
            </a:extLst>
          </p:cNvPr>
          <p:cNvGrpSpPr/>
          <p:nvPr/>
        </p:nvGrpSpPr>
        <p:grpSpPr>
          <a:xfrm>
            <a:off x="0" y="0"/>
            <a:ext cx="12192000" cy="6122798"/>
            <a:chOff x="0" y="0"/>
            <a:chExt cx="12192000" cy="6122798"/>
          </a:xfrm>
        </p:grpSpPr>
        <p:pic>
          <p:nvPicPr>
            <p:cNvPr id="4" name="Graphic 3">
              <a:extLst>
                <a:ext uri="{FF2B5EF4-FFF2-40B4-BE49-F238E27FC236}">
                  <a16:creationId xmlns:a16="http://schemas.microsoft.com/office/drawing/2014/main" id="{5A36D30E-339B-F541-949C-B1F4D11D4D1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28932"/>
            <a:stretch/>
          </p:blipFill>
          <p:spPr>
            <a:xfrm>
              <a:off x="0" y="0"/>
              <a:ext cx="12192000" cy="4873841"/>
            </a:xfrm>
            <a:prstGeom prst="rect">
              <a:avLst/>
            </a:prstGeom>
          </p:spPr>
        </p:pic>
        <p:pic>
          <p:nvPicPr>
            <p:cNvPr id="6" name="Picture 5" descr="A close up of a logo&#10;&#10;Description automatically generated">
              <a:extLst>
                <a:ext uri="{FF2B5EF4-FFF2-40B4-BE49-F238E27FC236}">
                  <a16:creationId xmlns:a16="http://schemas.microsoft.com/office/drawing/2014/main" id="{CE3D614A-9A0A-2648-AD84-F57FDF0467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7360" y="5853987"/>
              <a:ext cx="1097280" cy="268811"/>
            </a:xfrm>
            <a:prstGeom prst="rect">
              <a:avLst/>
            </a:prstGeom>
          </p:spPr>
        </p:pic>
        <p:sp>
          <p:nvSpPr>
            <p:cNvPr id="2" name="TextBox 1">
              <a:extLst>
                <a:ext uri="{FF2B5EF4-FFF2-40B4-BE49-F238E27FC236}">
                  <a16:creationId xmlns:a16="http://schemas.microsoft.com/office/drawing/2014/main" id="{C8B8A828-776C-4A43-B688-F8131F96F9A5}"/>
                </a:ext>
              </a:extLst>
            </p:cNvPr>
            <p:cNvSpPr txBox="1"/>
            <p:nvPr/>
          </p:nvSpPr>
          <p:spPr>
            <a:xfrm>
              <a:off x="1577265" y="4952628"/>
              <a:ext cx="9001957" cy="237181"/>
            </a:xfrm>
            <a:prstGeom prst="rect">
              <a:avLst/>
            </a:prstGeom>
            <a:noFill/>
          </p:spPr>
          <p:txBody>
            <a:bodyPr wrap="square" lIns="0" rIns="0" rtlCol="0">
              <a:spAutoFit/>
            </a:bodyPr>
            <a:lstStyle/>
            <a:p>
              <a:pPr marL="0" marR="0" lvl="0" indent="0" algn="l" defTabSz="914400" rtl="0" eaLnBrk="1" fontAlgn="auto" latinLnBrk="0" hangingPunct="1">
                <a:lnSpc>
                  <a:spcPct val="150000"/>
                </a:lnSpc>
                <a:spcBef>
                  <a:spcPts val="600"/>
                </a:spcBef>
                <a:spcAft>
                  <a:spcPts val="1200"/>
                </a:spcAft>
                <a:buClrTx/>
                <a:buSzTx/>
                <a:buFontTx/>
                <a:buNone/>
                <a:tabLst/>
                <a:defRPr/>
              </a:pPr>
              <a:r>
                <a:rPr kumimoji="0" lang="en-US" sz="700" b="0" i="0" u="none" strike="noStrike" kern="1200" cap="none" spc="0" normalizeH="0" baseline="0" noProof="0">
                  <a:ln>
                    <a:noFill/>
                  </a:ln>
                  <a:solidFill>
                    <a:srgbClr val="000000"/>
                  </a:solidFill>
                  <a:effectLst/>
                  <a:uLnTx/>
                  <a:uFillTx/>
                  <a:latin typeface="Calibri" panose="020F0502020204030204"/>
                  <a:ea typeface="+mn-ea"/>
                  <a:cs typeface="+mn-cs"/>
                </a:rPr>
                <a:t>©2024 Yardi Systems, Inc. All Rights Reserved. Yardi, the Yardi logo, and all Yardi product names are trademarks of Yardi Systems, Inc. All other products mentioned herein may be trademarks of their respective companies.</a:t>
              </a:r>
              <a:endParaRPr kumimoji="0" lang="en-US" sz="700" b="0" i="0" u="none" strike="noStrike" kern="1200" cap="none" spc="0" normalizeH="0" baseline="0" noProof="0">
                <a:ln>
                  <a:noFill/>
                </a:ln>
                <a:solidFill>
                  <a:srgbClr val="000000">
                    <a:alpha val="70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39419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E46ECFB-3802-C14B-99E1-96E327F0B7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0E52B84-7901-D84C-9F08-FA6BC2B1BF0B}"/>
              </a:ext>
            </a:extLst>
          </p:cNvPr>
          <p:cNvSpPr/>
          <p:nvPr/>
        </p:nvSpPr>
        <p:spPr>
          <a:xfrm>
            <a:off x="10140778" y="5931243"/>
            <a:ext cx="2051222" cy="92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CE3D614A-9A0A-2648-AD84-F57FDF0467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7360" y="5377737"/>
            <a:ext cx="1097280" cy="268811"/>
          </a:xfrm>
          <a:prstGeom prst="rect">
            <a:avLst/>
          </a:prstGeom>
        </p:spPr>
      </p:pic>
    </p:spTree>
    <p:extLst>
      <p:ext uri="{BB962C8B-B14F-4D97-AF65-F5344CB8AC3E}">
        <p14:creationId xmlns:p14="http://schemas.microsoft.com/office/powerpoint/2010/main" val="397344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E5D6A-1D5E-119A-8986-E0A6D863A74A}"/>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a:rPr>
              <a:t>Western and Southern States Have Experienced Significant Population Growth</a:t>
            </a:r>
            <a:endParaRPr lang="en-US" sz="2800" b="0" i="0" u="none" strike="noStrike" kern="1200" cap="none" spc="0" normalizeH="0" baseline="0" noProof="0">
              <a:ln>
                <a:noFill/>
              </a:ln>
              <a:effectLst/>
              <a:uLnTx/>
              <a:uFillTx/>
              <a:latin typeface="Calibri Light"/>
            </a:endParaRPr>
          </a:p>
        </p:txBody>
      </p:sp>
      <p:sp>
        <p:nvSpPr>
          <p:cNvPr id="5" name="Rectangle 4">
            <a:extLst>
              <a:ext uri="{FF2B5EF4-FFF2-40B4-BE49-F238E27FC236}">
                <a16:creationId xmlns:a16="http://schemas.microsoft.com/office/drawing/2014/main" id="{D9B2D8B8-8CAF-95D4-372B-85A573E14B17}"/>
              </a:ext>
            </a:extLst>
          </p:cNvPr>
          <p:cNvSpPr/>
          <p:nvPr/>
        </p:nvSpPr>
        <p:spPr>
          <a:xfrm>
            <a:off x="0" y="6581001"/>
            <a:ext cx="10679185" cy="27699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Source: Yardi Matrix; U.S. Census Bureau, Vintage 2023 Population Estimates</a:t>
            </a:r>
          </a:p>
        </p:txBody>
      </p:sp>
      <p:pic>
        <p:nvPicPr>
          <p:cNvPr id="1026" name="Picture 2">
            <a:extLst>
              <a:ext uri="{FF2B5EF4-FFF2-40B4-BE49-F238E27FC236}">
                <a16:creationId xmlns:a16="http://schemas.microsoft.com/office/drawing/2014/main" id="{96F86736-3791-037A-9961-EE35AED2D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557" y="1633890"/>
            <a:ext cx="6784478" cy="3637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C18A520-D801-6E9B-D671-030B17AFC3D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9944" y="4542796"/>
            <a:ext cx="1840323" cy="1404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4C8F41-3152-ED85-C59D-BEA174A2F4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7374" y="5362505"/>
            <a:ext cx="1295731" cy="861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BA2B5A-D5CF-8DC4-F523-E9AAA7C8BA65}"/>
              </a:ext>
            </a:extLst>
          </p:cNvPr>
          <p:cNvSpPr txBox="1"/>
          <p:nvPr/>
        </p:nvSpPr>
        <p:spPr>
          <a:xfrm>
            <a:off x="1185142" y="1181005"/>
            <a:ext cx="5294784" cy="313932"/>
          </a:xfrm>
          <a:prstGeom prst="rect">
            <a:avLst/>
          </a:prstGeom>
          <a:noFill/>
        </p:spPr>
        <p:txBody>
          <a:bodyPr wrap="non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cs typeface="Arial"/>
                <a:sym typeface="Arial"/>
              </a:rPr>
              <a:t>Percent Change in County Population: July 2022 to July 2023​</a:t>
            </a:r>
            <a:endParaRPr kumimoji="0" lang="en-US" sz="1600" b="1" i="0" u="none" strike="noStrike" kern="1200" cap="none" spc="0" normalizeH="0" baseline="0" noProof="0">
              <a:ln>
                <a:noFill/>
              </a:ln>
              <a:solidFill>
                <a:srgbClr val="FF0000"/>
              </a:solidFill>
              <a:effectLst/>
              <a:uLnTx/>
              <a:uFillTx/>
              <a:latin typeface="Calibri" panose="020F0502020204030204"/>
              <a:cs typeface="Arial"/>
              <a:sym typeface="Arial"/>
            </a:endParaRPr>
          </a:p>
        </p:txBody>
      </p:sp>
      <p:pic>
        <p:nvPicPr>
          <p:cNvPr id="10" name="Picture 9">
            <a:extLst>
              <a:ext uri="{FF2B5EF4-FFF2-40B4-BE49-F238E27FC236}">
                <a16:creationId xmlns:a16="http://schemas.microsoft.com/office/drawing/2014/main" id="{13F6F6ED-9300-154B-C188-C94D26611A75}"/>
              </a:ext>
            </a:extLst>
          </p:cNvPr>
          <p:cNvPicPr>
            <a:picLocks noChangeAspect="1"/>
          </p:cNvPicPr>
          <p:nvPr/>
        </p:nvPicPr>
        <p:blipFill>
          <a:blip r:embed="rId7"/>
          <a:stretch>
            <a:fillRect/>
          </a:stretch>
        </p:blipFill>
        <p:spPr>
          <a:xfrm>
            <a:off x="5756144" y="4289249"/>
            <a:ext cx="1461510" cy="1892858"/>
          </a:xfrm>
          <a:prstGeom prst="rect">
            <a:avLst/>
          </a:prstGeom>
        </p:spPr>
      </p:pic>
      <p:graphicFrame>
        <p:nvGraphicFramePr>
          <p:cNvPr id="7" name="Table 6">
            <a:extLst>
              <a:ext uri="{FF2B5EF4-FFF2-40B4-BE49-F238E27FC236}">
                <a16:creationId xmlns:a16="http://schemas.microsoft.com/office/drawing/2014/main" id="{B2BA7E4B-8AD9-2F60-FEA8-0CA2D8531DF9}"/>
              </a:ext>
            </a:extLst>
          </p:cNvPr>
          <p:cNvGraphicFramePr>
            <a:graphicFrameLocks noGrp="1"/>
          </p:cNvGraphicFramePr>
          <p:nvPr>
            <p:extLst>
              <p:ext uri="{D42A27DB-BD31-4B8C-83A1-F6EECF244321}">
                <p14:modId xmlns:p14="http://schemas.microsoft.com/office/powerpoint/2010/main" val="1485154755"/>
              </p:ext>
            </p:extLst>
          </p:nvPr>
        </p:nvGraphicFramePr>
        <p:xfrm>
          <a:off x="7985307" y="1307686"/>
          <a:ext cx="3653318" cy="4766096"/>
        </p:xfrm>
        <a:graphic>
          <a:graphicData uri="http://schemas.openxmlformats.org/drawingml/2006/table">
            <a:tbl>
              <a:tblPr firstRow="1" bandRow="1">
                <a:tableStyleId>{3B4B98B0-60AC-42C2-AFA5-B58CD77FA1E5}</a:tableStyleId>
              </a:tblPr>
              <a:tblGrid>
                <a:gridCol w="1713993">
                  <a:extLst>
                    <a:ext uri="{9D8B030D-6E8A-4147-A177-3AD203B41FA5}">
                      <a16:colId xmlns:a16="http://schemas.microsoft.com/office/drawing/2014/main" val="2479522142"/>
                    </a:ext>
                  </a:extLst>
                </a:gridCol>
                <a:gridCol w="1042681">
                  <a:extLst>
                    <a:ext uri="{9D8B030D-6E8A-4147-A177-3AD203B41FA5}">
                      <a16:colId xmlns:a16="http://schemas.microsoft.com/office/drawing/2014/main" val="4085546897"/>
                    </a:ext>
                  </a:extLst>
                </a:gridCol>
                <a:gridCol w="896644">
                  <a:extLst>
                    <a:ext uri="{9D8B030D-6E8A-4147-A177-3AD203B41FA5}">
                      <a16:colId xmlns:a16="http://schemas.microsoft.com/office/drawing/2014/main" val="3558474195"/>
                    </a:ext>
                  </a:extLst>
                </a:gridCol>
              </a:tblGrid>
              <a:tr h="781066">
                <a:tc>
                  <a:txBody>
                    <a:bodyPr/>
                    <a:lstStyle/>
                    <a:p>
                      <a:pPr algn="ctr" rtl="0" fontAlgn="b"/>
                      <a:r>
                        <a:rPr lang="en-US" sz="1600" b="1" u="none" strike="noStrike">
                          <a:solidFill>
                            <a:schemeClr val="tx1"/>
                          </a:solidFill>
                          <a:effectLst/>
                          <a:latin typeface="+mn-lt"/>
                        </a:rPr>
                        <a:t>CO Counties with Most Population Growth</a:t>
                      </a:r>
                      <a:endParaRPr lang="en-US" sz="1600" b="1" i="0" u="none" strike="noStrike">
                        <a:solidFill>
                          <a:schemeClr val="tx1"/>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rtl="0" fontAlgn="b"/>
                      <a:r>
                        <a:rPr lang="en-US" sz="1600" b="1" i="0" u="none" strike="noStrike">
                          <a:solidFill>
                            <a:srgbClr val="000000"/>
                          </a:solidFill>
                          <a:effectLst/>
                          <a:latin typeface="+mn-lt"/>
                        </a:rPr>
                        <a:t>Population Increase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rtl="0" fontAlgn="b"/>
                      <a:r>
                        <a:rPr lang="en-US" sz="1600" b="1" u="none" strike="noStrike">
                          <a:solidFill>
                            <a:schemeClr val="tx1"/>
                          </a:solidFill>
                          <a:effectLst/>
                          <a:latin typeface="+mn-lt"/>
                        </a:rPr>
                        <a:t>YoY % Growth</a:t>
                      </a:r>
                      <a:endParaRPr lang="en-US" sz="1600" b="1" i="0" u="none" strike="noStrike">
                        <a:solidFill>
                          <a:schemeClr val="tx1"/>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811415730"/>
                  </a:ext>
                </a:extLst>
              </a:tr>
              <a:tr h="398503">
                <a:tc>
                  <a:txBody>
                    <a:bodyPr/>
                    <a:lstStyle/>
                    <a:p>
                      <a:pPr algn="l" fontAlgn="b"/>
                      <a:r>
                        <a:rPr lang="en-US" sz="1600" b="0" i="0" u="none" strike="noStrike">
                          <a:solidFill>
                            <a:srgbClr val="000000"/>
                          </a:solidFill>
                          <a:effectLst/>
                          <a:latin typeface="+mn-lt"/>
                        </a:rPr>
                        <a:t>Weld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9,176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2.6%</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1283445"/>
                  </a:ext>
                </a:extLst>
              </a:tr>
              <a:tr h="398503">
                <a:tc>
                  <a:txBody>
                    <a:bodyPr/>
                    <a:lstStyle/>
                    <a:p>
                      <a:pPr algn="l" fontAlgn="b"/>
                      <a:r>
                        <a:rPr lang="en-US" sz="1600" b="0" i="0" u="none" strike="noStrike">
                          <a:solidFill>
                            <a:srgbClr val="000000"/>
                          </a:solidFill>
                          <a:effectLst/>
                          <a:latin typeface="+mn-lt"/>
                        </a:rPr>
                        <a:t>Douglas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7,969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892868722"/>
                  </a:ext>
                </a:extLst>
              </a:tr>
              <a:tr h="398503">
                <a:tc>
                  <a:txBody>
                    <a:bodyPr/>
                    <a:lstStyle/>
                    <a:p>
                      <a:pPr algn="l" fontAlgn="b"/>
                      <a:r>
                        <a:rPr lang="en-US" sz="1600" b="0" i="0" u="none" strike="noStrike">
                          <a:solidFill>
                            <a:srgbClr val="000000"/>
                          </a:solidFill>
                          <a:effectLst/>
                          <a:latin typeface="+mn-lt"/>
                        </a:rPr>
                        <a:t>Adams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5,856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49109037"/>
                  </a:ext>
                </a:extLst>
              </a:tr>
              <a:tr h="398503">
                <a:tc>
                  <a:txBody>
                    <a:bodyPr/>
                    <a:lstStyle/>
                    <a:p>
                      <a:pPr algn="l" fontAlgn="b"/>
                      <a:r>
                        <a:rPr lang="en-US" sz="1600" b="0" i="0" u="none" strike="noStrike">
                          <a:solidFill>
                            <a:srgbClr val="000000"/>
                          </a:solidFill>
                          <a:effectLst/>
                          <a:latin typeface="+mn-lt"/>
                        </a:rPr>
                        <a:t>El Paso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3,619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162240198"/>
                  </a:ext>
                </a:extLst>
              </a:tr>
              <a:tr h="398503">
                <a:tc>
                  <a:txBody>
                    <a:bodyPr/>
                    <a:lstStyle/>
                    <a:p>
                      <a:pPr algn="l" fontAlgn="b"/>
                      <a:r>
                        <a:rPr lang="en-US" sz="1600" b="0" i="0" u="none" strike="noStrike">
                          <a:solidFill>
                            <a:srgbClr val="000000"/>
                          </a:solidFill>
                          <a:effectLst/>
                          <a:latin typeface="+mn-lt"/>
                        </a:rPr>
                        <a:t>Larimer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3,194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722618488"/>
                  </a:ext>
                </a:extLst>
              </a:tr>
              <a:tr h="398503">
                <a:tc>
                  <a:txBody>
                    <a:bodyPr/>
                    <a:lstStyle/>
                    <a:p>
                      <a:pPr algn="l" fontAlgn="b"/>
                      <a:r>
                        <a:rPr lang="en-US" sz="1600" b="0" i="0" u="none" strike="noStrike">
                          <a:solidFill>
                            <a:srgbClr val="000000"/>
                          </a:solidFill>
                          <a:effectLst/>
                          <a:latin typeface="+mn-lt"/>
                        </a:rPr>
                        <a:t>Denver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3,124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994196032"/>
                  </a:ext>
                </a:extLst>
              </a:tr>
              <a:tr h="398503">
                <a:tc>
                  <a:txBody>
                    <a:bodyPr/>
                    <a:lstStyle/>
                    <a:p>
                      <a:pPr algn="l" fontAlgn="b"/>
                      <a:r>
                        <a:rPr lang="en-US" sz="1600" b="0" i="0" u="none" strike="noStrike">
                          <a:solidFill>
                            <a:srgbClr val="000000"/>
                          </a:solidFill>
                          <a:effectLst/>
                          <a:latin typeface="+mn-lt"/>
                        </a:rPr>
                        <a:t>Mesa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1,150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208915651"/>
                  </a:ext>
                </a:extLst>
              </a:tr>
              <a:tr h="398503">
                <a:tc>
                  <a:txBody>
                    <a:bodyPr/>
                    <a:lstStyle/>
                    <a:p>
                      <a:pPr algn="l" fontAlgn="b"/>
                      <a:r>
                        <a:rPr lang="en-US" sz="1600" b="0" i="0" u="none" strike="noStrike">
                          <a:solidFill>
                            <a:srgbClr val="000000"/>
                          </a:solidFill>
                          <a:effectLst/>
                          <a:latin typeface="+mn-lt"/>
                        </a:rPr>
                        <a:t>Elbert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964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3.5%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89946505"/>
                  </a:ext>
                </a:extLst>
              </a:tr>
              <a:tr h="398503">
                <a:tc>
                  <a:txBody>
                    <a:bodyPr/>
                    <a:lstStyle/>
                    <a:p>
                      <a:pPr algn="l" fontAlgn="b"/>
                      <a:r>
                        <a:rPr lang="en-US" sz="1600" b="0" i="0" u="none" strike="noStrike">
                          <a:solidFill>
                            <a:srgbClr val="000000"/>
                          </a:solidFill>
                          <a:effectLst/>
                          <a:latin typeface="+mn-lt"/>
                        </a:rPr>
                        <a:t>Fremont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702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1.4%</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82028588"/>
                  </a:ext>
                </a:extLst>
              </a:tr>
              <a:tr h="398503">
                <a:tc>
                  <a:txBody>
                    <a:bodyPr/>
                    <a:lstStyle/>
                    <a:p>
                      <a:pPr algn="l" fontAlgn="b"/>
                      <a:r>
                        <a:rPr lang="en-US" sz="1600" b="0" i="0" u="none" strike="noStrike">
                          <a:solidFill>
                            <a:srgbClr val="000000"/>
                          </a:solidFill>
                          <a:effectLst/>
                          <a:latin typeface="+mn-lt"/>
                        </a:rPr>
                        <a:t>Broomfield County</a:t>
                      </a:r>
                      <a:endParaRPr lang="en-US" sz="1600" b="0" i="0" u="none" strike="noStrike">
                        <a:solidFill>
                          <a:srgbClr val="FFFFFF"/>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0" i="0" u="none" strike="noStrike">
                          <a:solidFill>
                            <a:srgbClr val="000000"/>
                          </a:solidFill>
                          <a:effectLst/>
                          <a:latin typeface="+mn-lt"/>
                        </a:rPr>
                        <a:t>0.9%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92582349"/>
                  </a:ext>
                </a:extLst>
              </a:tr>
            </a:tbl>
          </a:graphicData>
        </a:graphic>
      </p:graphicFrame>
    </p:spTree>
    <p:extLst>
      <p:ext uri="{BB962C8B-B14F-4D97-AF65-F5344CB8AC3E}">
        <p14:creationId xmlns:p14="http://schemas.microsoft.com/office/powerpoint/2010/main" val="266912723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51F2E26-BF09-471E-B48D-F1A28C48EDA9}"/>
              </a:ext>
            </a:extLst>
          </p:cNvPr>
          <p:cNvGraphicFramePr>
            <a:graphicFrameLocks noGrp="1"/>
          </p:cNvGraphicFramePr>
          <p:nvPr>
            <p:extLst>
              <p:ext uri="{D42A27DB-BD31-4B8C-83A1-F6EECF244321}">
                <p14:modId xmlns:p14="http://schemas.microsoft.com/office/powerpoint/2010/main" val="3027690047"/>
              </p:ext>
            </p:extLst>
          </p:nvPr>
        </p:nvGraphicFramePr>
        <p:xfrm>
          <a:off x="673608" y="1300739"/>
          <a:ext cx="10844781" cy="4919471"/>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19272DA2-EE86-51AC-3700-56C6574E7B0F}"/>
              </a:ext>
            </a:extLst>
          </p:cNvPr>
          <p:cNvSpPr/>
          <p:nvPr/>
        </p:nvSpPr>
        <p:spPr>
          <a:xfrm>
            <a:off x="0" y="6400026"/>
            <a:ext cx="1067918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Data through </a:t>
            </a:r>
            <a:r>
              <a:rPr kumimoji="0" lang="en-US" sz="1200" b="0" i="0" u="none" strike="noStrike" kern="1200" cap="none" spc="0" normalizeH="0" baseline="0" noProof="0" dirty="0">
                <a:ln>
                  <a:noFill/>
                </a:ln>
                <a:solidFill>
                  <a:srgbClr val="000000"/>
                </a:solidFill>
                <a:effectLst/>
                <a:uLnTx/>
                <a:uFillTx/>
                <a:latin typeface="Calibri" panose="020F0502020204030204"/>
                <a:ea typeface="Calibri Light" charset="0"/>
                <a:cs typeface="Calibri Light" charset="0"/>
              </a:rPr>
              <a:t>Q3</a:t>
            </a: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 2024 | CO metros include the combined Colorado Springs, Denver-Aurora-Lakewood, Boulder, Fort Collins and Greeley Metropolitan Statistical Areas Source: Yardi Matrix; Moody’s Analytics</a:t>
            </a:r>
          </a:p>
        </p:txBody>
      </p:sp>
      <p:sp>
        <p:nvSpPr>
          <p:cNvPr id="2" name="Title 1">
            <a:extLst>
              <a:ext uri="{FF2B5EF4-FFF2-40B4-BE49-F238E27FC236}">
                <a16:creationId xmlns:a16="http://schemas.microsoft.com/office/drawing/2014/main" id="{6DA10EDC-62E6-AFF7-2E0A-10CCA91662F1}"/>
              </a:ext>
            </a:extLst>
          </p:cNvPr>
          <p:cNvSpPr txBox="1">
            <a:spLocks/>
          </p:cNvSpPr>
          <p:nvPr/>
        </p:nvSpPr>
        <p:spPr>
          <a:xfrm>
            <a:off x="0" y="231010"/>
            <a:ext cx="12192000" cy="4427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Home Sales as a Percent of Households is Down to GFC Levels,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Light" panose="020F0302020204030204"/>
              </a:rPr>
              <a:t>Both Nationally and for Colorado Metros</a:t>
            </a:r>
          </a:p>
        </p:txBody>
      </p:sp>
    </p:spTree>
    <p:extLst>
      <p:ext uri="{BB962C8B-B14F-4D97-AF65-F5344CB8AC3E}">
        <p14:creationId xmlns:p14="http://schemas.microsoft.com/office/powerpoint/2010/main" val="14776070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48ADE8-8D50-6C92-ED02-37836991ABFE}"/>
              </a:ext>
            </a:extLst>
          </p:cNvPr>
          <p:cNvSpPr/>
          <p:nvPr/>
        </p:nvSpPr>
        <p:spPr>
          <a:xfrm>
            <a:off x="9345319" y="3009900"/>
            <a:ext cx="304800" cy="32780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0A2278E5-B365-C90C-0CC3-6F21E6A48AF1}"/>
              </a:ext>
            </a:extLst>
          </p:cNvPr>
          <p:cNvSpPr/>
          <p:nvPr/>
        </p:nvSpPr>
        <p:spPr>
          <a:xfrm>
            <a:off x="6667500" y="3009900"/>
            <a:ext cx="304800" cy="32780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Chart 5">
            <a:extLst>
              <a:ext uri="{FF2B5EF4-FFF2-40B4-BE49-F238E27FC236}">
                <a16:creationId xmlns:a16="http://schemas.microsoft.com/office/drawing/2014/main" id="{F59FF571-1AFA-4F7C-9535-C9C86B531D14}"/>
              </a:ext>
            </a:extLst>
          </p:cNvPr>
          <p:cNvGraphicFramePr>
            <a:graphicFrameLocks/>
          </p:cNvGraphicFramePr>
          <p:nvPr>
            <p:extLst>
              <p:ext uri="{D42A27DB-BD31-4B8C-83A1-F6EECF244321}">
                <p14:modId xmlns:p14="http://schemas.microsoft.com/office/powerpoint/2010/main" val="2340052106"/>
              </p:ext>
            </p:extLst>
          </p:nvPr>
        </p:nvGraphicFramePr>
        <p:xfrm>
          <a:off x="381000" y="1176162"/>
          <a:ext cx="11430000" cy="511175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86790B52-9F9A-4B39-8E30-758C8811A02E}"/>
              </a:ext>
            </a:extLst>
          </p:cNvPr>
          <p:cNvSpPr txBox="1">
            <a:spLocks/>
          </p:cNvSpPr>
          <p:nvPr/>
        </p:nvSpPr>
        <p:spPr>
          <a:xfrm>
            <a:off x="0" y="166981"/>
            <a:ext cx="12192000" cy="45450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3200" b="0" i="0" kern="1200">
                <a:solidFill>
                  <a:schemeClr val="tx1"/>
                </a:solidFill>
                <a:latin typeface="+mn-lt"/>
                <a:ea typeface="Titillium" charset="0"/>
                <a:cs typeface="Titillium"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effectLst/>
                <a:uLnTx/>
                <a:uFillTx/>
                <a:latin typeface="Calibri Light" panose="020F0302020204030204"/>
              </a:rPr>
              <a:t>Multifamily Rent Growth Has Been Mixed With the Northeast</a:t>
            </a:r>
            <a:r>
              <a:rPr lang="en-US" sz="2800">
                <a:latin typeface="Calibri Light" panose="020F0302020204030204"/>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800">
                <a:latin typeface="Calibri Light" panose="020F0302020204030204"/>
              </a:rPr>
              <a:t>&amp; </a:t>
            </a:r>
            <a:r>
              <a:rPr kumimoji="0" lang="en-US" sz="2800" b="0" i="0" u="none" strike="noStrike" kern="1200" cap="none" spc="0" normalizeH="0" baseline="0" noProof="0">
                <a:ln>
                  <a:noFill/>
                </a:ln>
                <a:effectLst/>
                <a:uLnTx/>
                <a:uFillTx/>
                <a:latin typeface="Calibri Light" panose="020F0302020204030204"/>
              </a:rPr>
              <a:t>Midwest Outperforming and the Sunbelt Underperforming</a:t>
            </a:r>
          </a:p>
        </p:txBody>
      </p:sp>
      <p:sp>
        <p:nvSpPr>
          <p:cNvPr id="5" name="Rectangle 4">
            <a:extLst>
              <a:ext uri="{FF2B5EF4-FFF2-40B4-BE49-F238E27FC236}">
                <a16:creationId xmlns:a16="http://schemas.microsoft.com/office/drawing/2014/main" id="{38C5820B-DD45-4BBC-9A6B-9102A610AFB9}"/>
              </a:ext>
            </a:extLst>
          </p:cNvPr>
          <p:cNvSpPr/>
          <p:nvPr/>
        </p:nvSpPr>
        <p:spPr>
          <a:xfrm>
            <a:off x="0" y="6581001"/>
            <a:ext cx="1067918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Calibri Light" charset="0"/>
                <a:cs typeface="Calibri Light" charset="0"/>
              </a:rPr>
              <a:t>Data as of August 2024 | Source: Yardi Matrix</a:t>
            </a:r>
          </a:p>
        </p:txBody>
      </p:sp>
      <p:sp>
        <p:nvSpPr>
          <p:cNvPr id="2" name="AutoShape 2">
            <a:extLst>
              <a:ext uri="{FF2B5EF4-FFF2-40B4-BE49-F238E27FC236}">
                <a16:creationId xmlns:a16="http://schemas.microsoft.com/office/drawing/2014/main" id="{138CD2D6-87A2-336C-2133-BEADB0F817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283686"/>
      </p:ext>
    </p:extLst>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004479"/>
      </a:dk2>
      <a:lt2>
        <a:srgbClr val="DFE3E5"/>
      </a:lt2>
      <a:accent1>
        <a:srgbClr val="A9A9A9"/>
      </a:accent1>
      <a:accent2>
        <a:srgbClr val="797979"/>
      </a:accent2>
      <a:accent3>
        <a:srgbClr val="0048A9"/>
      </a:accent3>
      <a:accent4>
        <a:srgbClr val="007FFF"/>
      </a:accent4>
      <a:accent5>
        <a:srgbClr val="007CD5"/>
      </a:accent5>
      <a:accent6>
        <a:srgbClr val="407CD5"/>
      </a:accent6>
      <a:hlink>
        <a:srgbClr val="0071CE"/>
      </a:hlink>
      <a:folHlink>
        <a:srgbClr val="007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chemeClr val="accent1"/>
          </a:fgClr>
          <a:bgClr>
            <a:schemeClr val="bg1"/>
          </a:bgClr>
        </a:patt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lgn="l">
          <a:lnSpc>
            <a:spcPct val="150000"/>
          </a:lnSpc>
          <a:spcBef>
            <a:spcPts val="600"/>
          </a:spcBef>
          <a:spcAft>
            <a:spcPts val="1200"/>
          </a:spcAft>
          <a:defRPr sz="1600" dirty="0" err="1" smtClean="0">
            <a:solidFill>
              <a:schemeClr val="tx1">
                <a:alpha val="7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004479"/>
    </a:dk2>
    <a:lt2>
      <a:srgbClr val="DFE3E5"/>
    </a:lt2>
    <a:accent1>
      <a:srgbClr val="A9A9A9"/>
    </a:accent1>
    <a:accent2>
      <a:srgbClr val="797979"/>
    </a:accent2>
    <a:accent3>
      <a:srgbClr val="0048A9"/>
    </a:accent3>
    <a:accent4>
      <a:srgbClr val="007FFF"/>
    </a:accent4>
    <a:accent5>
      <a:srgbClr val="007CD5"/>
    </a:accent5>
    <a:accent6>
      <a:srgbClr val="407CD5"/>
    </a:accent6>
    <a:hlink>
      <a:srgbClr val="0071CE"/>
    </a:hlink>
    <a:folHlink>
      <a:srgbClr val="007FFF"/>
    </a:folHlink>
  </a:clr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Yardi-New">
    <a:dk1>
      <a:sysClr val="windowText" lastClr="000000"/>
    </a:dk1>
    <a:lt1>
      <a:sysClr val="window" lastClr="FFFFFF"/>
    </a:lt1>
    <a:dk2>
      <a:srgbClr val="44546A"/>
    </a:dk2>
    <a:lt2>
      <a:srgbClr val="E7E6E6"/>
    </a:lt2>
    <a:accent1>
      <a:srgbClr val="007FFF"/>
    </a:accent1>
    <a:accent2>
      <a:srgbClr val="0048A9"/>
    </a:accent2>
    <a:accent3>
      <a:srgbClr val="A9A9A9"/>
    </a:accent3>
    <a:accent4>
      <a:srgbClr val="7DA8FF"/>
    </a:accent4>
    <a:accent5>
      <a:srgbClr val="7F7F7F"/>
    </a:accent5>
    <a:accent6>
      <a:srgbClr val="002060"/>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b8947d3-2ae4-4833-83be-f13058fe676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C05837520DEB747B339167B11D00471" ma:contentTypeVersion="14" ma:contentTypeDescription="Create a new document." ma:contentTypeScope="" ma:versionID="af52db14fbe82ed18cc6a0f4b6254735">
  <xsd:schema xmlns:xsd="http://www.w3.org/2001/XMLSchema" xmlns:xs="http://www.w3.org/2001/XMLSchema" xmlns:p="http://schemas.microsoft.com/office/2006/metadata/properties" xmlns:ns3="7b8947d3-2ae4-4833-83be-f13058fe6766" xmlns:ns4="24686958-a12b-411f-a099-c31e332da693" targetNamespace="http://schemas.microsoft.com/office/2006/metadata/properties" ma:root="true" ma:fieldsID="02f3ed8c8e6a7434b94327ad3163f89e" ns3:_="" ns4:_="">
    <xsd:import namespace="7b8947d3-2ae4-4833-83be-f13058fe6766"/>
    <xsd:import namespace="24686958-a12b-411f-a099-c31e332da6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8947d3-2ae4-4833-83be-f13058fe67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686958-a12b-411f-a099-c31e332da69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28CA3A-DD93-43A2-B0AC-55406EB61892}">
  <ds:schemaRefs>
    <ds:schemaRef ds:uri="http://schemas.openxmlformats.org/package/2006/metadata/core-properties"/>
    <ds:schemaRef ds:uri="http://schemas.microsoft.com/office/2006/documentManagement/types"/>
    <ds:schemaRef ds:uri="7b8947d3-2ae4-4833-83be-f13058fe6766"/>
    <ds:schemaRef ds:uri="http://www.w3.org/XML/1998/namespace"/>
    <ds:schemaRef ds:uri="http://purl.org/dc/terms/"/>
    <ds:schemaRef ds:uri="http://purl.org/dc/elements/1.1/"/>
    <ds:schemaRef ds:uri="http://purl.org/dc/dcmitype/"/>
    <ds:schemaRef ds:uri="http://schemas.microsoft.com/office/infopath/2007/PartnerControls"/>
    <ds:schemaRef ds:uri="24686958-a12b-411f-a099-c31e332da693"/>
    <ds:schemaRef ds:uri="http://schemas.microsoft.com/office/2006/metadata/properties"/>
  </ds:schemaRefs>
</ds:datastoreItem>
</file>

<file path=customXml/itemProps2.xml><?xml version="1.0" encoding="utf-8"?>
<ds:datastoreItem xmlns:ds="http://schemas.openxmlformats.org/officeDocument/2006/customXml" ds:itemID="{952A0F41-15EA-48B0-9B21-333999B85CF6}">
  <ds:schemaRefs>
    <ds:schemaRef ds:uri="http://schemas.microsoft.com/sharepoint/v3/contenttype/forms"/>
  </ds:schemaRefs>
</ds:datastoreItem>
</file>

<file path=customXml/itemProps3.xml><?xml version="1.0" encoding="utf-8"?>
<ds:datastoreItem xmlns:ds="http://schemas.openxmlformats.org/officeDocument/2006/customXml" ds:itemID="{CD23936E-4861-4F9E-AE62-0B8CB617CEE3}">
  <ds:schemaRefs>
    <ds:schemaRef ds:uri="24686958-a12b-411f-a099-c31e332da693"/>
    <ds:schemaRef ds:uri="7b8947d3-2ae4-4833-83be-f13058fe67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107</TotalTime>
  <Words>8397</Words>
  <Application>Microsoft Office PowerPoint</Application>
  <PresentationFormat>Widescreen</PresentationFormat>
  <Paragraphs>1593</Paragraphs>
  <Slides>69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Arial,Sans-Serif</vt:lpstr>
      <vt:lpstr>Calibri</vt:lpstr>
      <vt:lpstr>Calibri Light</vt:lpstr>
      <vt:lpstr>Courier New</vt:lpstr>
      <vt:lpstr>Source Sans Pro</vt:lpstr>
      <vt:lpstr>Titillium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STORAGE SUPPLY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Anhalt</dc:creator>
  <cp:lastModifiedBy>Kathryn East</cp:lastModifiedBy>
  <cp:revision>2</cp:revision>
  <dcterms:created xsi:type="dcterms:W3CDTF">2021-07-19T14:24:02Z</dcterms:created>
  <dcterms:modified xsi:type="dcterms:W3CDTF">2024-10-14T02:35:09Z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0x0101005C05837520DEB747B339167B11D00471</vt:lpwstr>
  </property>
</Properties>
</file>